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6" r:id="rId3"/>
    <p:sldId id="287" r:id="rId4"/>
    <p:sldId id="257" r:id="rId5"/>
    <p:sldId id="289" r:id="rId6"/>
    <p:sldId id="290" r:id="rId7"/>
    <p:sldId id="262" r:id="rId8"/>
    <p:sldId id="285" r:id="rId9"/>
    <p:sldId id="291" r:id="rId10"/>
    <p:sldId id="264" r:id="rId11"/>
    <p:sldId id="294" r:id="rId12"/>
    <p:sldId id="293" r:id="rId13"/>
    <p:sldId id="303" r:id="rId14"/>
    <p:sldId id="295" r:id="rId15"/>
    <p:sldId id="296" r:id="rId16"/>
    <p:sldId id="297" r:id="rId17"/>
    <p:sldId id="298" r:id="rId18"/>
    <p:sldId id="299" r:id="rId19"/>
    <p:sldId id="301" r:id="rId20"/>
    <p:sldId id="300" r:id="rId21"/>
    <p:sldId id="267" r:id="rId22"/>
    <p:sldId id="274" r:id="rId23"/>
    <p:sldId id="277" r:id="rId24"/>
    <p:sldId id="268" r:id="rId25"/>
    <p:sldId id="280" r:id="rId26"/>
    <p:sldId id="271" r:id="rId27"/>
    <p:sldId id="275" r:id="rId28"/>
    <p:sldId id="276" r:id="rId29"/>
    <p:sldId id="283" r:id="rId30"/>
    <p:sldId id="258" r:id="rId31"/>
  </p:sldIdLst>
  <p:sldSz cx="9144000" cy="6858000" type="screen4x3"/>
  <p:notesSz cx="6950075" cy="92360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9B"/>
    <a:srgbClr val="F1F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45B0D0-E6C8-44DB-B31F-BB0AE5DF2EB7}" type="datetimeFigureOut">
              <a:rPr lang="hu-HU"/>
              <a:pPr>
                <a:defRPr/>
              </a:pPr>
              <a:t>2013.08.09.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BDAC96-B042-4396-82F8-2838E45AE7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794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E23814-35A3-4127-BC59-E253DFABCCC7}" type="datetimeFigureOut">
              <a:rPr lang="hu-HU"/>
              <a:pPr>
                <a:defRPr/>
              </a:pPr>
              <a:t>2013.08.09.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C98C6C-E379-4E49-825F-4830D4B905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123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Egy nemzetközi tendencia átvétele, a környező államok szinte mindegyike dolgozik a zárt rendszerű online pénztárgépek bevezetésén.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/>
              <a:t>A gazdaság tisztulását, a költségvetési bevételek növekedését várják az intézménytől. 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/>
              <a:t>Működő rendszerek is vannak, a magyar rendszer megpróbál ezeknél „biztonságosabb”  lenni.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/>
              <a:t>Jelenlegi ismereteink szerint kb. 200-260 ezer pénztárgép cseréjéről beszélünk. 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6387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853BE-9A3A-4D17-9F1C-E83F02486EFB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072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3B711C-2EE3-4B75-8171-5B84A6129125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4579" name="Dia számának helye 3"/>
          <p:cNvSpPr txBox="1">
            <a:spLocks noGrp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8402CC8-0C7C-43AD-B3E5-EF28F97328DF}" type="slidenum">
              <a:rPr lang="hu-HU" sz="1200">
                <a:latin typeface="+mn-lt"/>
              </a:rPr>
              <a:pPr algn="r">
                <a:defRPr/>
              </a:pPr>
              <a:t>11</a:t>
            </a:fld>
            <a:endParaRPr lang="hu-H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626" tIns="45313" rIns="90626" bIns="4531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r>
              <a:rPr lang="hu-HU" smtClean="0"/>
              <a:t>Online működéshez nem internet kapcsolat szükséges, hanem egyfajta mobil adatkapcsolat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3G vagy 4G, de tudnia kell mindkettőt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Távközlési szolgáltatók szolgáltatása – a pénztárgép eleve meghatározza a szolgáltatót, mivel a SIM kártya beépített, de a SIM kártya valamennyi hálózatra fel tud csatlakozni, így bármelyik választható, ugyanúgy fog működni</a:t>
            </a:r>
          </a:p>
          <a:p>
            <a:pPr eaLnBrk="1" hangingPunct="1">
              <a:buFontTx/>
              <a:buChar char="-"/>
            </a:pPr>
            <a:r>
              <a:rPr lang="hu-HU" smtClean="0"/>
              <a:t>Ha nem érhető el az a mobil adatkapcsolat - az állami adóhatóságtól kérheti a közvetlen adatlekérdezéssel megvalósított adatszolgáltatás teljesítése alóli mentesítést - ún. egyedi mentesítés 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PTGTAX-M nyomtatvány kötelező alkalmazása, elektronikusan, papír alapon benyújtható (elektronikus bevalló csak elektronikusan)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NMHH szakhatósági közreműködése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Műszaki megoldással sem biztosítható az adatkapcsolat (pl. külső antenna)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Adatszolgáltatást CD/DVD/ezekkel funkcionalitásában megegyező adathordozó vagy a pénztárgépet olyan helyen kell elhelyezni, hogy az elektronikus hírközlő hálózat elérhető legyen (ezt külön kérni kell, és külön engedély kell)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5325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8F391C-8B3D-4A48-B132-F510CD87B375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626" tIns="45313" rIns="90626" bIns="45313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hu-HU" smtClean="0"/>
              <a:t>A pénztárgéphasználatot a ténylegesen végzett tevékenység határozza meg. </a:t>
            </a:r>
          </a:p>
          <a:p>
            <a:pPr lvl="1" eaLnBrk="1" hangingPunct="1"/>
            <a:r>
              <a:rPr lang="hu-HU" smtClean="0"/>
              <a:t>Változás a szabályozásban nem történt. </a:t>
            </a:r>
          </a:p>
          <a:p>
            <a:pPr lvl="1" eaLnBrk="1" hangingPunct="1"/>
            <a:endParaRPr lang="hu-HU" smtClean="0"/>
          </a:p>
          <a:p>
            <a:pPr lvl="1" eaLnBrk="1" hangingPunct="1"/>
            <a:r>
              <a:rPr lang="hu-HU" smtClean="0"/>
              <a:t>Nem alapozza meg a kötelező pénztárgép használatot a TEÁOR ’08 47.8 szerinti piaci kiskereskedelem. Ebbe az alágazatba tartoznak azok a kiskereskedelmi tevékenységek, amelyek keretében különböző új vagy használt árukat kínálnak általában mozgatható standokon, közterületen vagy piacokon.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626" tIns="45313" rIns="90626" bIns="45313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hu-HU" smtClean="0"/>
              <a:t>Nem alapozza meg a kötelező pénztárgép használatot a TEÁOR ’08 47.8 szerinti piaci kiskereskedelem. Ebbe az alágazatba tartoznak azok a kiskereskedelmi tevékenységek, amelyek keretében különböző új vagy használt árukat kínálnak általában mozgatható standokon, közterületen vagy piacokon.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A szálláshely-szolgáltatási tevékenységek közül nem alapozza meg a kötelező pénztárgép használatot az 55.9 szerinti egyéb szálláshely-szolgáltatás. Ebbe a szakágazatba tartozik az átmeneti vagy hosszabb időtartamú szálláshelyszolgáltatás egy- 	vagy többágyas szobákban, illetve diákszállókon, a diákok, (szezonális) vendégmunkások és egyéb személyek részére.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626" tIns="45313" rIns="90626" bIns="453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626" tIns="45313" rIns="90626" bIns="453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3011" name="Dia számának helye 3"/>
          <p:cNvSpPr txBox="1">
            <a:spLocks noGrp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71D853E-E05C-45B1-B2E8-2BE2506CA27C}" type="slidenum">
              <a:rPr lang="hu-HU" sz="1200">
                <a:latin typeface="+mn-lt"/>
              </a:rPr>
              <a:pPr algn="r">
                <a:defRPr/>
              </a:pPr>
              <a:t>18</a:t>
            </a:fld>
            <a:endParaRPr lang="hu-H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626" tIns="45313" rIns="90626" bIns="453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A fontosabbakat emeltük ki, de mindenkinek felhívjuk a figyelmét a NAV honlapjának külön pénztárgép linkjére, ahol nemcsak jogszabályok, hanem kérdés-válaszok is találhatók.</a:t>
            </a:r>
          </a:p>
        </p:txBody>
      </p:sp>
      <p:sp>
        <p:nvSpPr>
          <p:cNvPr id="20483" name="Dia számának helye 3"/>
          <p:cNvSpPr txBox="1">
            <a:spLocks noGrp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292EFB3-C21B-47AD-B653-F1D0EF576536}" type="slidenum">
              <a:rPr lang="hu-HU" sz="1200">
                <a:latin typeface="+mn-lt"/>
              </a:rPr>
              <a:pPr algn="r">
                <a:defRPr/>
              </a:pPr>
              <a:t>2</a:t>
            </a:fld>
            <a:endParaRPr lang="hu-H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6867" name="Dia számának helye 3"/>
          <p:cNvSpPr txBox="1">
            <a:spLocks noGrp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9B7D0CD-F135-455A-B8A3-B976596EEC0E}" type="slidenum">
              <a:rPr lang="hu-HU" sz="1200">
                <a:latin typeface="+mn-lt"/>
              </a:rPr>
              <a:pPr algn="r">
                <a:defRPr/>
              </a:pPr>
              <a:t>20</a:t>
            </a:fld>
            <a:endParaRPr lang="hu-H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Függetlenül attól, hogy gépek rendelkezésre állnak-e már a regisztrációs folyamat indítható. 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/>
              <a:t>Eddig országosan több, mint 24 ezren kezdeményezték, mindenki ismeri a saját megyéje adatát, azt ismertetni tudja.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/>
              <a:t>Annak sulykolása fontos, hogy adják be a lapot!</a:t>
            </a:r>
          </a:p>
        </p:txBody>
      </p:sp>
      <p:sp>
        <p:nvSpPr>
          <p:cNvPr id="34819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24479-39C6-4B29-A9B0-BD827695CCD9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A következő slide-ok a honlapunkon található 2013. 06.04-ei és 06.10-ei közlemények alapján készültek.</a:t>
            </a:r>
          </a:p>
        </p:txBody>
      </p:sp>
      <p:sp>
        <p:nvSpPr>
          <p:cNvPr id="38915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85A4C-5EB2-458A-A6BE-1E134069D44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Természetesen a kinyomtatott példány csak egyszer jogosít támogatásra, ezért a NAV rendszere úgy épül föl, hogy ha valaki 2 forgalmazónál is igénybe kívánja venni ugyanazon engedély alapján a támogatást, akkor a rendszer azonnal jelez.</a:t>
            </a:r>
          </a:p>
        </p:txBody>
      </p:sp>
      <p:sp>
        <p:nvSpPr>
          <p:cNvPr id="47107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872887-B011-4C9C-98D5-9B80AC633E22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096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2827EA-EBF0-471C-84D3-1556E7EC3EE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Ezt abban az esetben hangsúlyozzuk, ha a hallgatóság soraiban forgalmazók is ülnek.</a:t>
            </a:r>
          </a:p>
        </p:txBody>
      </p:sp>
      <p:sp>
        <p:nvSpPr>
          <p:cNvPr id="114691" name="Dia számának helye 3"/>
          <p:cNvSpPr txBox="1">
            <a:spLocks noGrp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109031-3D45-432C-9786-595A8933A5AC}" type="slidenum">
              <a:rPr lang="hu-HU" sz="1200">
                <a:latin typeface="Calibri" pitchFamily="34" charset="0"/>
              </a:rPr>
              <a:pPr algn="r"/>
              <a:t>25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9155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63B9B-2E9A-4976-A738-13A934833B15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2013. Szeptember 1-től az operatív terület fokozott ellenőrzést fog végezni.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/>
              <a:t>Amennyiben nincs pénztárgépe valakinek úgy bírság kiszabására kerül sor, kivéve ha igazolni tudja, hogy úgy járt el, ahogy az adott helyzetben elvárható volt.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/>
              <a:t>Hangsúlyozzuk, hogy az elvárható eljárás regisztrációt jelent.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/>
              <a:t>Reményeink szerint augusztus második felére már nem csak 3 engedélyezett típus lesz, hanem több és leginkább olcsóbb is, ezért remélhetőleg augusztus végére már nagyobb választékból lehet rendelni.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5120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90AAD-EA6C-48E4-B2A3-3DA4C7B6FD1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Ennek a slide-nak visszatartó hatása kellene, hogy legyen ezért hangsúlyozzuk azt az elemző munkát amellyel már az „íróasztal mellől” adókülönbözetet tudunk valószínűsíteni.</a:t>
            </a:r>
          </a:p>
        </p:txBody>
      </p:sp>
      <p:sp>
        <p:nvSpPr>
          <p:cNvPr id="5325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49650-D084-4607-9C81-E2EBC26AAAD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5325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5F5C6D-0E46-4A61-BDC8-0BEA3ADF87A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Ezt talán már mindenki tudja, de figyelemfelhívásnak megfelelő. Fontos, hogy nincs felmentés csak egyedi mentesítés („térerő hiánya”).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/>
              <a:t>Ha a rendszer működik majd, az elképzelések szerint a következő években a kötelezetti körbe újabb tevékenységeket is bevonhat a jogalkotó.</a:t>
            </a:r>
          </a:p>
        </p:txBody>
      </p:sp>
      <p:sp>
        <p:nvSpPr>
          <p:cNvPr id="22531" name="Dia számának helye 3"/>
          <p:cNvSpPr txBox="1">
            <a:spLocks noGrp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46BB2BF-9977-48B8-B707-2AC13A65F249}" type="slidenum">
              <a:rPr lang="hu-HU" sz="1200">
                <a:latin typeface="+mn-lt"/>
              </a:rPr>
              <a:pPr algn="r">
                <a:defRPr/>
              </a:pPr>
              <a:t>3</a:t>
            </a:fld>
            <a:endParaRPr lang="hu-H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57347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1F937-82F0-4CCC-8AF5-701E8A882E5A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A rendszer legfontosabb eleme a nem manipulálható adóügyi ellenőrző egység.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/>
              <a:t>Mire is képes az AEE?</a:t>
            </a:r>
          </a:p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8435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44A0A-0929-48B4-A300-DC67241D38B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626" tIns="45313" rIns="90626" bIns="4531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r>
              <a:rPr lang="hu-HU" sz="1000" smtClean="0"/>
              <a:t>Európában egyedülálló sajátos megoldás </a:t>
            </a:r>
          </a:p>
          <a:p>
            <a:pPr eaLnBrk="1" hangingPunct="1">
              <a:buFontTx/>
              <a:buChar char="-"/>
            </a:pPr>
            <a:r>
              <a:rPr lang="hu-HU" sz="1000" smtClean="0"/>
              <a:t>Biztonságos, zárt rendszer – ennek lelke az adóügyi ellenőrző egység</a:t>
            </a:r>
          </a:p>
          <a:p>
            <a:pPr eaLnBrk="1" hangingPunct="1">
              <a:buFontTx/>
              <a:buChar char="-"/>
            </a:pPr>
            <a:r>
              <a:rPr lang="hu-HU" sz="1000" smtClean="0"/>
              <a:t>Számos fizikai és logikai védelem a pénztárgéppel és különösen az AEE-vel kapcsolatosan</a:t>
            </a:r>
          </a:p>
          <a:p>
            <a:pPr lvl="1" eaLnBrk="1" hangingPunct="1">
              <a:buFontTx/>
              <a:buChar char="-"/>
            </a:pPr>
            <a:r>
              <a:rPr lang="hu-HU" sz="1000" smtClean="0"/>
              <a:t>AEE „doboza” csak roncsolással bontható meg</a:t>
            </a:r>
          </a:p>
          <a:p>
            <a:pPr lvl="1" eaLnBrk="1" hangingPunct="1">
              <a:buFontTx/>
              <a:buChar char="-"/>
            </a:pPr>
            <a:r>
              <a:rPr lang="hu-HU" sz="1000" smtClean="0"/>
              <a:t>Nem rögzíthető bevétel bizonylat nyomtatása nélkül – minden bizonylat adata bekerül az AEE-be</a:t>
            </a:r>
          </a:p>
          <a:p>
            <a:pPr lvl="1" eaLnBrk="1" hangingPunct="1">
              <a:buFontTx/>
              <a:buChar char="-"/>
            </a:pPr>
            <a:r>
              <a:rPr lang="hu-HU" sz="1000" smtClean="0"/>
              <a:t>Hash kódolás: ellenőrző kód - a korábban kiadott bizonylatok tartalma által meghatározott hash kód,</a:t>
            </a:r>
          </a:p>
          <a:p>
            <a:pPr lvl="2" eaLnBrk="1" hangingPunct="1">
              <a:buFontTx/>
              <a:buChar char="-"/>
            </a:pPr>
            <a:r>
              <a:rPr lang="hu-HU" sz="1000" smtClean="0"/>
              <a:t>a pénztárgépen kibocsátott bizonylatok és a pénztárgépen bekövetkező események rögzítésekor az adóügyi ellenőrző egység által, az SHA-256 algoritmussal, az adott bejegyzésből, az előző bejegyzésre képzett ellenőrző kódból, valamint az előzőleg lezárt szöveges állomány utolsó ellenőrző kódjából képzett 64 karakter hosszú, hexadecimális számként értelmezhető kód, ami alkalmas a rögzített adattartalom sértetlenségének igazolására</a:t>
            </a:r>
          </a:p>
          <a:p>
            <a:pPr lvl="2" eaLnBrk="1" hangingPunct="1">
              <a:buFontTx/>
              <a:buChar char="-"/>
            </a:pPr>
            <a:r>
              <a:rPr lang="hu-HU" sz="1000" smtClean="0"/>
              <a:t> Kommunikáció</a:t>
            </a:r>
          </a:p>
          <a:p>
            <a:pPr lvl="3" eaLnBrk="1" hangingPunct="1">
              <a:buFontTx/>
              <a:buChar char="-"/>
            </a:pPr>
            <a:r>
              <a:rPr lang="hu-HU" sz="1000" smtClean="0"/>
              <a:t>AEE kezdeményezi a kommunikációt, 30 percenként, illetve ún. elsőbbségi jelentéstételi üzenettel, ha az AEE megkezdi működését pénztárgép saját áramellátása megszűnik, ha a pénztárgép blokkolt állapotba kerül</a:t>
            </a:r>
          </a:p>
          <a:p>
            <a:pPr lvl="3" eaLnBrk="1" hangingPunct="1">
              <a:buFontTx/>
              <a:buChar char="-"/>
            </a:pPr>
            <a:r>
              <a:rPr lang="hu-HU" sz="1000" smtClean="0"/>
              <a:t>Ezt követően a NAV szerverének utasítására átadja az adatokat, vagy bontja a kapcsolatot</a:t>
            </a:r>
          </a:p>
          <a:p>
            <a:pPr lvl="3" eaLnBrk="1" hangingPunct="1">
              <a:buFontTx/>
              <a:buChar char="-"/>
            </a:pPr>
            <a:r>
              <a:rPr lang="hu-HU" sz="1000" smtClean="0"/>
              <a:t>Lehetőség van real-time lekérdezésre is</a:t>
            </a:r>
          </a:p>
          <a:p>
            <a:pPr lvl="3" eaLnBrk="1" hangingPunct="1">
              <a:buFontTx/>
              <a:buChar char="-"/>
            </a:pPr>
            <a:r>
              <a:rPr lang="hu-HU" sz="1000" smtClean="0"/>
              <a:t>Nem kell a pénztárgép üzemeltetőjének közreműködése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626" tIns="45313" rIns="90626" bIns="4531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r>
              <a:rPr lang="hu-HU" smtClean="0"/>
              <a:t>Online működéshez nem internet kapcsolat szükséges, hanem egyfajta mobil adatkapcsolat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3G vagy 4G, de tudnia kell mindkettőt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Távközlési szolgáltatók szolgáltatása – a pénztárgép eleve meghatározza a szolgáltatót, mivel a SIM kártya beépített, de a SIM kártya valamennyi hálózatra fel tud csatlakozni, így bármelyik választható, ugyanúgy fog működni</a:t>
            </a:r>
          </a:p>
          <a:p>
            <a:pPr eaLnBrk="1" hangingPunct="1">
              <a:buFontTx/>
              <a:buChar char="-"/>
            </a:pPr>
            <a:r>
              <a:rPr lang="hu-HU" smtClean="0"/>
              <a:t>Ha nem érhető el az a mobil adatkapcsolat - az állami adóhatóságtól kérheti a közvetlen adatlekérdezéssel megvalósított adatszolgáltatás teljesítése alóli mentesítést - ún. egyedi mentesítés 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PTGTAX-M nyomtatvány kötelező alkalmazása, elektronikusan, papír alapon benyújtható (elektronikus bevalló csak elektronikusan)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NMHH szakhatósági közreműködése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Műszaki megoldással sem biztosítható az adatkapcsolat (pl. külső antenna)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Adatszolgáltatást CD/DVD/ezekkel funkcionalitásában megegyező adathordozó vagy a pénztárgépet olyan helyen kell elhelyezni, hogy az elektronikus hírközlő hálózat elérhető legyen (ezt külön kérni kell, és külön engedély kell)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A NAV szerver már rendelkezésre áll, a NAV teljesítette ezt a feladatát.</a:t>
            </a:r>
          </a:p>
        </p:txBody>
      </p:sp>
      <p:sp>
        <p:nvSpPr>
          <p:cNvPr id="26627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C81A77-178F-476E-98A9-E90805B8AF2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55299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05434-78E1-4BE9-A4B0-87533B2317E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626" tIns="45313" rIns="90626" bIns="4531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</a:pPr>
            <a:r>
              <a:rPr lang="hu-HU" smtClean="0"/>
              <a:t>Online működéshez nem internet kapcsolat szükséges, hanem egyfajta mobil adatkapcsolat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3G vagy 4G, de tudnia kell mindkettőt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Távközlési szolgáltatók szolgáltatása – a pénztárgép eleve meghatározza a szolgáltatót, mivel a SIM kártya beépített, de a SIM kártya valamennyi hálózatra fel tud csatlakozni, így bármelyik választható, ugyanúgy fog működni</a:t>
            </a:r>
          </a:p>
          <a:p>
            <a:pPr eaLnBrk="1" hangingPunct="1">
              <a:buFontTx/>
              <a:buChar char="-"/>
            </a:pPr>
            <a:r>
              <a:rPr lang="hu-HU" smtClean="0"/>
              <a:t>Ha nem érhető el az a mobil adatkapcsolat - az állami adóhatóságtól kérheti a közvetlen adatlekérdezéssel megvalósított adatszolgáltatás teljesítése alóli mentesítést - ún. egyedi mentesítés 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PTGTAX-M nyomtatvány kötelező alkalmazása, elektronikusan, papír alapon benyújtható (elektronikus bevalló csak elektronikusan)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NMHH szakhatósági közreműködése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Műszaki megoldással sem biztosítható az adatkapcsolat (pl. külső antenna)</a:t>
            </a:r>
          </a:p>
          <a:p>
            <a:pPr lvl="1" eaLnBrk="1" hangingPunct="1">
              <a:buFontTx/>
              <a:buChar char="-"/>
            </a:pPr>
            <a:r>
              <a:rPr lang="hu-HU" smtClean="0"/>
              <a:t>Adatszolgáltatást CD/DVD/ezekkel funkcionalitásában megegyező adathordozó vagy a pénztárgépet olyan helyen kell elhelyezni, hogy az elektronikus hírközlő hálózat elérhető legyen (ezt külön kérni kell, és külön engedély kell)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4E5CC-2C62-4380-9350-E45D7B65B710}" type="datetimeFigureOut">
              <a:rPr lang="hu-HU"/>
              <a:pPr>
                <a:defRPr/>
              </a:pPr>
              <a:t>2013.08.09.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A964-7966-4003-8BCF-4DA6589C09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30FB-3270-4060-8BD7-8D95020B8127}" type="datetimeFigureOut">
              <a:rPr lang="hu-HU"/>
              <a:pPr>
                <a:defRPr/>
              </a:pPr>
              <a:t>2013.08.09.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2A7F-F48B-4877-8002-E30F0EDED5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F170-4B28-4A20-A4D1-F3994CF6BF75}" type="datetimeFigureOut">
              <a:rPr lang="hu-HU"/>
              <a:pPr>
                <a:defRPr/>
              </a:pPr>
              <a:t>2013.08.09.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F49AE-0469-4624-AB31-D7691BF548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27213-EB3A-4BF7-861F-5361FEAB56A3}" type="datetimeFigureOut">
              <a:rPr lang="hu-HU"/>
              <a:pPr>
                <a:defRPr/>
              </a:pPr>
              <a:t>2013.08.09.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AB7A3-0A23-4D3C-8593-CD8F0C92C8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E31B-26AB-4982-B18C-B94C3E417D36}" type="datetimeFigureOut">
              <a:rPr lang="hu-HU"/>
              <a:pPr>
                <a:defRPr/>
              </a:pPr>
              <a:t>2013.08.09.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5660-B3FF-4770-824A-CAB513EBCB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364B-371C-434E-808E-6DD6D838A2BB}" type="datetimeFigureOut">
              <a:rPr lang="hu-HU"/>
              <a:pPr>
                <a:defRPr/>
              </a:pPr>
              <a:t>2013.08.09.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D6BC-B3A1-442E-94C4-541F305187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E7AD-4D5D-47A7-91CE-3B6786A9C551}" type="datetimeFigureOut">
              <a:rPr lang="hu-HU"/>
              <a:pPr>
                <a:defRPr/>
              </a:pPr>
              <a:t>2013.08.09.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5C64-D396-4DCD-ABE2-D223B907FB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2AB87-D8AC-428D-96F6-BBED4FEC6111}" type="datetimeFigureOut">
              <a:rPr lang="hu-HU"/>
              <a:pPr>
                <a:defRPr/>
              </a:pPr>
              <a:t>2013.08.09.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F61E-A701-4FB8-AB0A-54096E616C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59AE-0DC6-4838-8956-A7E3E9E87EBA}" type="datetimeFigureOut">
              <a:rPr lang="hu-HU"/>
              <a:pPr>
                <a:defRPr/>
              </a:pPr>
              <a:t>2013.08.09.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045F-4E1B-456D-9267-9E28B10191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CBE5-CF1E-40EE-9AC2-8432C51E6A22}" type="datetimeFigureOut">
              <a:rPr lang="hu-HU"/>
              <a:pPr>
                <a:defRPr/>
              </a:pPr>
              <a:t>2013.08.09.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06D3C-029D-4B53-AEC5-8705B12CB4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EE1A-0E7C-4373-95D7-448205966DC9}" type="datetimeFigureOut">
              <a:rPr lang="hu-HU"/>
              <a:pPr>
                <a:defRPr/>
              </a:pPr>
              <a:t>2013.08.09.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6DDA-60E5-4A85-A4F0-CD5D2B0A32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8B0DE5-4ACB-45C4-AE45-C7CC55B5EEC9}" type="datetimeFigureOut">
              <a:rPr lang="hu-HU"/>
              <a:pPr>
                <a:defRPr/>
              </a:pPr>
              <a:t>2013.08.09.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1D459F-1031-4418-BF4A-25CDB60B8B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www.mkeh.gov.h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av.gov.h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Kép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143375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Verdana" pitchFamily="34" charset="0"/>
              </a:rPr>
              <a:t>AZ ONLINE </a:t>
            </a:r>
            <a:r>
              <a:rPr lang="hu-H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Verdana" pitchFamily="34" charset="0"/>
              </a:rPr>
              <a:t>PÉNZTÁRGÉPEK BEVEZETÉSÉRŐL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5786438"/>
            <a:ext cx="6400800" cy="642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i="1" dirty="0" smtClean="0">
                <a:solidFill>
                  <a:schemeClr val="bg1">
                    <a:lumMod val="50000"/>
                  </a:schemeClr>
                </a:solidFill>
              </a:rPr>
              <a:t>2013. augusztus</a:t>
            </a:r>
            <a:endParaRPr lang="hu-H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/>
          </p:cNvSpPr>
          <p:nvPr/>
        </p:nvSpPr>
        <p:spPr bwMode="auto">
          <a:xfrm>
            <a:off x="4587875" y="885825"/>
            <a:ext cx="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hu-HU" sz="2200" b="1" u="sng">
              <a:latin typeface="Gill Sans"/>
            </a:endParaRP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3203575" y="333375"/>
            <a:ext cx="167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FŐSZABÁLY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5003800" y="188913"/>
            <a:ext cx="3455988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2013. május 1-jétől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AEE-vel</a:t>
            </a:r>
            <a:r>
              <a:rPr lang="hu-H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felszerelt pénztárgépet kell használni </a:t>
            </a:r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1187450" y="1989138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KIVÉTEL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2411413" y="1989138"/>
            <a:ext cx="3960812" cy="86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2013. augusztus 31-ig, illetve 2013 december 31-ig</a:t>
            </a:r>
          </a:p>
          <a:p>
            <a:pPr algn="ctr">
              <a:defRPr/>
            </a:pPr>
            <a:r>
              <a:rPr lang="hu-H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használható 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6084888" y="3573463"/>
            <a:ext cx="2590800" cy="86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ELEKTRONIKUS NAPLÓS GÉP 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23850" y="3573463"/>
            <a:ext cx="2592388" cy="86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HAGYOMÁNYOS (kontrollszalagos) 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5076825" y="2852738"/>
            <a:ext cx="914400" cy="7207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1692275" y="2852738"/>
            <a:ext cx="719138" cy="6477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>
            <a:spLocks noChangeArrowheads="1"/>
          </p:cNvSpPr>
          <p:nvPr/>
        </p:nvSpPr>
        <p:spPr bwMode="auto">
          <a:xfrm>
            <a:off x="5219700" y="5084763"/>
            <a:ext cx="4386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HAVI ADATSZOLGÁLTATÁS</a:t>
            </a:r>
          </a:p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2013. december 31-ig (PTGNAPLO)</a:t>
            </a:r>
          </a:p>
        </p:txBody>
      </p:sp>
      <p:sp>
        <p:nvSpPr>
          <p:cNvPr id="16" name="Szövegdoboz 15"/>
          <p:cNvSpPr txBox="1">
            <a:spLocks noChangeArrowheads="1"/>
          </p:cNvSpPr>
          <p:nvPr/>
        </p:nvSpPr>
        <p:spPr bwMode="auto">
          <a:xfrm>
            <a:off x="323850" y="5084763"/>
            <a:ext cx="3638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ÚJ SZABÁLYOK SZERINTI</a:t>
            </a:r>
          </a:p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ENGEDÉLYEZETT AEE-S GÉP</a:t>
            </a:r>
          </a:p>
          <a:p>
            <a:endParaRPr lang="hu-HU" sz="200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ONLINE KAPCSOLAT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1619250" y="5746750"/>
            <a:ext cx="0" cy="34607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1619250" y="4508500"/>
            <a:ext cx="0" cy="5762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7308850" y="4508500"/>
            <a:ext cx="0" cy="5762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3"/>
          <p:cNvSpPr>
            <a:spLocks/>
          </p:cNvSpPr>
          <p:nvPr/>
        </p:nvSpPr>
        <p:spPr bwMode="auto">
          <a:xfrm>
            <a:off x="4587875" y="885825"/>
            <a:ext cx="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hu-HU" sz="2200" b="1" u="sng">
              <a:latin typeface="Gill Sans"/>
            </a:endParaRPr>
          </a:p>
        </p:txBody>
      </p:sp>
      <p:sp>
        <p:nvSpPr>
          <p:cNvPr id="35843" name="Szövegdoboz 2"/>
          <p:cNvSpPr txBox="1">
            <a:spLocks noChangeArrowheads="1"/>
          </p:cNvSpPr>
          <p:nvPr/>
        </p:nvSpPr>
        <p:spPr bwMode="auto">
          <a:xfrm>
            <a:off x="3059113" y="333375"/>
            <a:ext cx="3551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latin typeface="Times New Roman" pitchFamily="18" charset="0"/>
                <a:cs typeface="Times New Roman" pitchFamily="18" charset="0"/>
              </a:rPr>
              <a:t>123456789 123456789 123456789 123456789</a:t>
            </a:r>
          </a:p>
          <a:p>
            <a:endParaRPr lang="hu-HU"/>
          </a:p>
        </p:txBody>
      </p:sp>
      <p:sp>
        <p:nvSpPr>
          <p:cNvPr id="35844" name="Téglalap 4"/>
          <p:cNvSpPr>
            <a:spLocks noChangeArrowheads="1"/>
          </p:cNvSpPr>
          <p:nvPr/>
        </p:nvSpPr>
        <p:spPr bwMode="auto">
          <a:xfrm>
            <a:off x="2286000" y="692150"/>
            <a:ext cx="4397375" cy="612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 b="1">
                <a:latin typeface="Times New Roman" pitchFamily="18" charset="0"/>
                <a:cs typeface="Times New Roman" pitchFamily="18" charset="0"/>
              </a:rPr>
              <a:t>ELADÓ CÉG NEVE</a:t>
            </a:r>
          </a:p>
          <a:p>
            <a:pPr algn="ctr"/>
            <a:r>
              <a:rPr lang="hu-HU" sz="1400" b="1">
                <a:latin typeface="Times New Roman" pitchFamily="18" charset="0"/>
                <a:cs typeface="Times New Roman" pitchFamily="18" charset="0"/>
              </a:rPr>
              <a:t>ELADÓ CÉG SZÉKHELYE</a:t>
            </a:r>
          </a:p>
          <a:p>
            <a:pPr algn="ctr"/>
            <a:r>
              <a:rPr lang="hu-HU" sz="1400" b="1">
                <a:latin typeface="Times New Roman" pitchFamily="18" charset="0"/>
                <a:cs typeface="Times New Roman" pitchFamily="18" charset="0"/>
              </a:rPr>
              <a:t>ÜZLET NEVE</a:t>
            </a:r>
          </a:p>
          <a:p>
            <a:pPr algn="ctr"/>
            <a:r>
              <a:rPr lang="hu-HU" sz="1400" b="1">
                <a:latin typeface="Times New Roman" pitchFamily="18" charset="0"/>
                <a:cs typeface="Times New Roman" pitchFamily="18" charset="0"/>
              </a:rPr>
              <a:t>ÜZLET CÍME</a:t>
            </a:r>
          </a:p>
          <a:p>
            <a:pPr algn="ctr"/>
            <a:r>
              <a:rPr lang="hu-HU" sz="1400" b="1">
                <a:latin typeface="Times New Roman" pitchFamily="18" charset="0"/>
                <a:cs typeface="Times New Roman" pitchFamily="18" charset="0"/>
              </a:rPr>
              <a:t>ELADÓ CÉG ADÓSZÁMA</a:t>
            </a:r>
          </a:p>
          <a:p>
            <a:pPr algn="ctr"/>
            <a:endParaRPr lang="hu-H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1400" b="1">
                <a:latin typeface="Times New Roman" pitchFamily="18" charset="0"/>
                <a:cs typeface="Times New Roman" pitchFamily="18" charset="0"/>
              </a:rPr>
              <a:t>------ NYUGTA ------</a:t>
            </a:r>
          </a:p>
          <a:p>
            <a:pPr algn="ctr"/>
            <a:endParaRPr lang="hu-HU" sz="1400" b="1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UTIKÖNYV 			1 115</a:t>
            </a: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A00</a:t>
            </a: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SZALÁMI 				1 234</a:t>
            </a: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C00</a:t>
            </a: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1,234 kg * 1000 Ft/kg</a:t>
            </a: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--------------------------------------------------------------------</a:t>
            </a: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ÖSSZESEN: 		               2 349 Ft</a:t>
            </a:r>
          </a:p>
          <a:p>
            <a:endParaRPr lang="hu-HU" sz="1400" b="1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KÉSZPÉNZ: 		               2 500 Ft</a:t>
            </a: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VISSZAJÁRÓ: 		                  150 Ft</a:t>
            </a: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KEREKÍTÉS: 			 1 Ft</a:t>
            </a:r>
          </a:p>
          <a:p>
            <a:endParaRPr lang="hu-HU" sz="1400" b="1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KÖSZÖNJÜK, HOGY NÁLUNK VÁSÁROLT!</a:t>
            </a:r>
          </a:p>
          <a:p>
            <a:endParaRPr lang="hu-HU" sz="1400" b="1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NYUGTASZÁM: 		          1234/00001</a:t>
            </a:r>
          </a:p>
          <a:p>
            <a:r>
              <a:rPr lang="hu-HU" sz="1400" b="1">
                <a:latin typeface="Times New Roman" pitchFamily="18" charset="0"/>
                <a:cs typeface="Times New Roman" pitchFamily="18" charset="0"/>
              </a:rPr>
              <a:t>2011.01.15. 				11:15</a:t>
            </a:r>
          </a:p>
          <a:p>
            <a:pPr algn="ctr"/>
            <a:endParaRPr lang="hu-H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1400" b="1">
                <a:latin typeface="Times New Roman" pitchFamily="18" charset="0"/>
                <a:cs typeface="Times New Roman" pitchFamily="18" charset="0"/>
              </a:rPr>
              <a:t>NAV Ellenőrző kód:ABC09</a:t>
            </a:r>
          </a:p>
          <a:p>
            <a:pPr algn="ctr"/>
            <a:endParaRPr lang="hu-H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1400" b="1">
                <a:latin typeface="Times New Roman" pitchFamily="18" charset="0"/>
                <a:cs typeface="Times New Roman" pitchFamily="18" charset="0"/>
              </a:rPr>
              <a:t>AP XXXXXXXXX</a:t>
            </a:r>
            <a:endParaRPr lang="hu-H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Cím 1"/>
          <p:cNvSpPr>
            <a:spLocks noGrp="1"/>
          </p:cNvSpPr>
          <p:nvPr>
            <p:ph type="title" idx="4294967295"/>
          </p:nvPr>
        </p:nvSpPr>
        <p:spPr>
          <a:xfrm>
            <a:off x="395288" y="549275"/>
            <a:ext cx="8229600" cy="654050"/>
          </a:xfrm>
        </p:spPr>
        <p:txBody>
          <a:bodyPr/>
          <a:lstStyle/>
          <a:p>
            <a:pPr eaLnBrk="1" hangingPunct="1"/>
            <a:r>
              <a:rPr lang="hu-HU" sz="2800" b="1" smtClean="0">
                <a:latin typeface="Arial" charset="0"/>
              </a:rPr>
              <a:t>Magyar Kereskedelmi Engedélyezési Hivatal</a:t>
            </a:r>
            <a:br>
              <a:rPr lang="hu-HU" sz="2800" b="1" smtClean="0">
                <a:latin typeface="Arial" charset="0"/>
              </a:rPr>
            </a:br>
            <a:endParaRPr lang="hu-HU" sz="2800" b="1" smtClean="0">
              <a:latin typeface="Arial" charset="0"/>
            </a:endParaRPr>
          </a:p>
        </p:txBody>
      </p:sp>
      <p:sp>
        <p:nvSpPr>
          <p:cNvPr id="37891" name="Tartalom helye 2"/>
          <p:cNvSpPr>
            <a:spLocks noGrp="1"/>
          </p:cNvSpPr>
          <p:nvPr>
            <p:ph idx="4294967295"/>
          </p:nvPr>
        </p:nvSpPr>
        <p:spPr>
          <a:xfrm>
            <a:off x="395288" y="981075"/>
            <a:ext cx="8229600" cy="5183188"/>
          </a:xfrm>
        </p:spPr>
        <p:txBody>
          <a:bodyPr/>
          <a:lstStyle/>
          <a:p>
            <a:pPr>
              <a:buFont typeface="Arial" charset="0"/>
              <a:buNone/>
            </a:pPr>
            <a:endParaRPr lang="hu-HU" sz="2000" dirty="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hu-HU" sz="2400" b="1" u="sng" dirty="0" err="1" smtClean="0">
                <a:latin typeface="Arial" charset="0"/>
                <a:hlinkClick r:id="rId4"/>
              </a:rPr>
              <a:t>www.mkeh.gov.hu</a:t>
            </a:r>
            <a:endParaRPr lang="hu-HU" sz="2400" b="1" u="sng" dirty="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hu-HU" sz="2400" b="1" u="sng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hu-HU" sz="1800" dirty="0" smtClean="0">
                <a:latin typeface="Arial" charset="0"/>
              </a:rPr>
              <a:t>	</a:t>
            </a:r>
            <a:r>
              <a:rPr lang="hu-HU" sz="1800" b="1" dirty="0" smtClean="0">
                <a:latin typeface="Arial" charset="0"/>
              </a:rPr>
              <a:t>Fontos változás! </a:t>
            </a:r>
          </a:p>
          <a:p>
            <a:pPr>
              <a:buFont typeface="Arial" charset="0"/>
              <a:buNone/>
            </a:pPr>
            <a:endParaRPr lang="hu-HU" sz="1800" b="1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hu-HU" sz="1800" dirty="0" smtClean="0">
                <a:latin typeface="Arial" charset="0"/>
              </a:rPr>
              <a:t>	</a:t>
            </a:r>
            <a:r>
              <a:rPr lang="hu-HU" sz="1800" b="1" dirty="0" smtClean="0">
                <a:latin typeface="Arial" charset="0"/>
              </a:rPr>
              <a:t>Engedélyezési eljárás	             </a:t>
            </a:r>
            <a:r>
              <a:rPr lang="hu-HU" sz="1800" dirty="0" smtClean="0">
                <a:latin typeface="Arial" charset="0"/>
              </a:rPr>
              <a:t>2013. március 20-tól</a:t>
            </a:r>
            <a:r>
              <a:rPr lang="hu-HU" sz="1800" b="1" dirty="0" smtClean="0">
                <a:latin typeface="Arial" charset="0"/>
              </a:rPr>
              <a:t> NAV helyett MKEH </a:t>
            </a:r>
          </a:p>
          <a:p>
            <a:pPr>
              <a:buFont typeface="Arial" charset="0"/>
              <a:buNone/>
            </a:pPr>
            <a:r>
              <a:rPr lang="hu-HU" sz="1800" dirty="0" smtClean="0">
                <a:latin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hu-HU" sz="1800" dirty="0" smtClean="0">
                <a:latin typeface="Arial" charset="0"/>
              </a:rPr>
              <a:t>	A MKEH a honlapján részletes tájékoztatást tesz közzé mind az engedélyezési eljárás folyamatáról, mind az érvényes forgalmazási engedéllyel rendelkező online pénztárgépek típusáról, engedélyszámáról, valamint az azokat forgalmazó társaságokról.</a:t>
            </a:r>
          </a:p>
          <a:p>
            <a:pPr>
              <a:buFont typeface="Arial" charset="0"/>
              <a:buNone/>
            </a:pPr>
            <a:endParaRPr lang="hu-HU" sz="18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hu-HU" sz="1800" dirty="0" smtClean="0">
                <a:latin typeface="Arial" charset="0"/>
              </a:rPr>
              <a:t>	</a:t>
            </a:r>
            <a:r>
              <a:rPr lang="hu-HU" sz="1800" b="1" dirty="0" smtClean="0">
                <a:latin typeface="Arial" charset="0"/>
              </a:rPr>
              <a:t>VÁSÁRLÁS ELŐTT ELLENŐRIZNI!</a:t>
            </a:r>
          </a:p>
        </p:txBody>
      </p:sp>
      <p:pic>
        <p:nvPicPr>
          <p:cNvPr id="37892" name="Picture 6" descr="BD21298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924175"/>
            <a:ext cx="5032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6" name="Lekerekített téglalap 2"/>
          <p:cNvSpPr>
            <a:spLocks noChangeArrowheads="1"/>
          </p:cNvSpPr>
          <p:nvPr/>
        </p:nvSpPr>
        <p:spPr bwMode="auto">
          <a:xfrm>
            <a:off x="503238" y="1878013"/>
            <a:ext cx="3981450" cy="1404937"/>
          </a:xfrm>
          <a:prstGeom prst="roundRect">
            <a:avLst>
              <a:gd name="adj" fmla="val 16667"/>
            </a:avLst>
          </a:prstGeom>
          <a:solidFill>
            <a:srgbClr val="F1F896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63588" y="249238"/>
            <a:ext cx="7699375" cy="13938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u-H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Hogyan készül az egyik engedélyezett online pénztárgép és hogyan jut el a boltokba?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609600" y="2479675"/>
            <a:ext cx="1804988" cy="58261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110377" tIns="55189" rIns="110377" bIns="55189" anchor="ctr"/>
          <a:lstStyle/>
          <a:p>
            <a:pPr algn="ctr" eaLnBrk="0" hangingPunct="0">
              <a:defRPr/>
            </a:pPr>
            <a:r>
              <a:rPr lang="hu-H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AEE </a:t>
            </a:r>
            <a:r>
              <a:rPr lang="hu-HU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firmware</a:t>
            </a:r>
            <a:r>
              <a:rPr lang="hu-H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hu-H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NETI</a:t>
            </a:r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2470150" y="2479675"/>
            <a:ext cx="1803400" cy="58261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110377" tIns="55189" rIns="110377" bIns="55189" anchor="ctr"/>
          <a:lstStyle/>
          <a:p>
            <a:pPr algn="ctr" eaLnBrk="0" hangingPunct="0">
              <a:defRPr/>
            </a:pPr>
            <a:r>
              <a:rPr lang="hu-H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AEE hardware</a:t>
            </a:r>
          </a:p>
          <a:p>
            <a:pPr algn="ctr" eaLnBrk="0" hangingPunct="0">
              <a:defRPr/>
            </a:pPr>
            <a:r>
              <a:rPr lang="hu-HU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Sagemcom</a:t>
            </a:r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0" name="Szövegdoboz 6"/>
          <p:cNvSpPr txBox="1">
            <a:spLocks noChangeArrowheads="1"/>
          </p:cNvSpPr>
          <p:nvPr/>
        </p:nvSpPr>
        <p:spPr bwMode="auto">
          <a:xfrm>
            <a:off x="2141538" y="1919288"/>
            <a:ext cx="712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AEE</a:t>
            </a:r>
          </a:p>
        </p:txBody>
      </p:sp>
      <p:sp>
        <p:nvSpPr>
          <p:cNvPr id="123911" name="Lekerekített téglalap 7"/>
          <p:cNvSpPr>
            <a:spLocks noChangeArrowheads="1"/>
          </p:cNvSpPr>
          <p:nvPr/>
        </p:nvSpPr>
        <p:spPr bwMode="auto">
          <a:xfrm>
            <a:off x="4613275" y="1878013"/>
            <a:ext cx="3965575" cy="1404937"/>
          </a:xfrm>
          <a:prstGeom prst="roundRect">
            <a:avLst>
              <a:gd name="adj" fmla="val 16667"/>
            </a:avLst>
          </a:prstGeom>
          <a:solidFill>
            <a:srgbClr val="F1F896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2" name="Szövegdoboz 8"/>
          <p:cNvSpPr txBox="1">
            <a:spLocks noChangeArrowheads="1"/>
          </p:cNvSpPr>
          <p:nvPr/>
        </p:nvSpPr>
        <p:spPr bwMode="auto">
          <a:xfrm>
            <a:off x="5810250" y="1965325"/>
            <a:ext cx="1423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Pénztárgép</a:t>
            </a: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4729163" y="2471738"/>
            <a:ext cx="1804987" cy="5826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110377" tIns="55189" rIns="110377" bIns="55189" anchor="ctr"/>
          <a:lstStyle/>
          <a:p>
            <a:pPr algn="ctr" eaLnBrk="0" hangingPunct="0">
              <a:defRPr/>
            </a:pPr>
            <a:r>
              <a:rPr lang="hu-HU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Comp</a:t>
            </a:r>
            <a:r>
              <a:rPr lang="hu-H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u-HU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Novitus</a:t>
            </a:r>
            <a:endParaRPr lang="hu-H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hu-H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Lengyelország</a:t>
            </a:r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6604000" y="2468563"/>
            <a:ext cx="1803400" cy="5826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110377" tIns="55189" rIns="110377" bIns="55189" anchor="ctr"/>
          <a:lstStyle/>
          <a:p>
            <a:pPr algn="ctr" eaLnBrk="0" hangingPunct="0">
              <a:defRPr/>
            </a:pPr>
            <a:r>
              <a:rPr lang="hu-H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ELZAB</a:t>
            </a:r>
          </a:p>
          <a:p>
            <a:pPr algn="ctr" eaLnBrk="0" hangingPunct="0">
              <a:defRPr/>
            </a:pPr>
            <a:r>
              <a:rPr lang="hu-H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Lengyelország</a:t>
            </a:r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5" name="Lekerekített téglalap 11"/>
          <p:cNvSpPr>
            <a:spLocks noChangeArrowheads="1"/>
          </p:cNvSpPr>
          <p:nvPr/>
        </p:nvSpPr>
        <p:spPr bwMode="auto">
          <a:xfrm>
            <a:off x="2800350" y="3924300"/>
            <a:ext cx="3511550" cy="515938"/>
          </a:xfrm>
          <a:prstGeom prst="roundRect">
            <a:avLst>
              <a:gd name="adj" fmla="val 16667"/>
            </a:avLst>
          </a:prstGeom>
          <a:solidFill>
            <a:srgbClr val="F1F896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6" name="Szövegdoboz 12"/>
          <p:cNvSpPr txBox="1">
            <a:spLocks noChangeArrowheads="1"/>
          </p:cNvSpPr>
          <p:nvPr/>
        </p:nvSpPr>
        <p:spPr bwMode="auto">
          <a:xfrm>
            <a:off x="3395663" y="3983038"/>
            <a:ext cx="2212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Online pénztárgép</a:t>
            </a:r>
          </a:p>
        </p:txBody>
      </p:sp>
      <p:cxnSp>
        <p:nvCxnSpPr>
          <p:cNvPr id="123917" name="Egyenes összekötő nyíllal 13"/>
          <p:cNvCxnSpPr>
            <a:cxnSpLocks noChangeShapeType="1"/>
            <a:stCxn id="123906" idx="2"/>
            <a:endCxn id="123915" idx="0"/>
          </p:cNvCxnSpPr>
          <p:nvPr/>
        </p:nvCxnSpPr>
        <p:spPr bwMode="auto">
          <a:xfrm>
            <a:off x="2493963" y="3282950"/>
            <a:ext cx="2062162" cy="64135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stealth" w="lg" len="lg"/>
          </a:ln>
        </p:spPr>
      </p:cxnSp>
      <p:cxnSp>
        <p:nvCxnSpPr>
          <p:cNvPr id="123918" name="Egyenes összekötő nyíllal 14"/>
          <p:cNvCxnSpPr>
            <a:cxnSpLocks noChangeShapeType="1"/>
            <a:stCxn id="123911" idx="2"/>
            <a:endCxn id="123915" idx="0"/>
          </p:cNvCxnSpPr>
          <p:nvPr/>
        </p:nvCxnSpPr>
        <p:spPr bwMode="auto">
          <a:xfrm flipH="1">
            <a:off x="4556125" y="3282950"/>
            <a:ext cx="2039938" cy="64135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stealth" w="lg" len="lg"/>
          </a:ln>
        </p:spPr>
      </p:cxnSp>
      <p:cxnSp>
        <p:nvCxnSpPr>
          <p:cNvPr id="123919" name="Egyenes összekötő 15"/>
          <p:cNvCxnSpPr>
            <a:cxnSpLocks noChangeShapeType="1"/>
          </p:cNvCxnSpPr>
          <p:nvPr/>
        </p:nvCxnSpPr>
        <p:spPr bwMode="auto">
          <a:xfrm>
            <a:off x="287338" y="4716463"/>
            <a:ext cx="8566150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503238" y="5770563"/>
            <a:ext cx="2141537" cy="80168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110377" tIns="55189" rIns="110377" bIns="55189" anchor="ctr"/>
          <a:lstStyle/>
          <a:p>
            <a:pPr algn="ctr" eaLnBrk="0" hangingPunct="0">
              <a:defRPr/>
            </a:pPr>
            <a:r>
              <a:rPr lang="hu-H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MICRA </a:t>
            </a:r>
          </a:p>
          <a:p>
            <a:pPr algn="ctr" eaLnBrk="0" hangingPunct="0">
              <a:defRPr/>
            </a:pPr>
            <a:r>
              <a:rPr lang="hu-H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Hódmezővásárhely</a:t>
            </a:r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3463925" y="5770563"/>
            <a:ext cx="2170113" cy="80168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110377" tIns="55189" rIns="110377" bIns="55189" anchor="ctr"/>
          <a:lstStyle/>
          <a:p>
            <a:pPr algn="ctr" eaLnBrk="0" hangingPunct="0">
              <a:defRPr/>
            </a:pPr>
            <a:r>
              <a:rPr lang="hu-HU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Laurel</a:t>
            </a:r>
            <a:endParaRPr lang="hu-H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hu-H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Székesfehérvár</a:t>
            </a:r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6311900" y="5770563"/>
            <a:ext cx="2266950" cy="80168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110377" tIns="55189" rIns="110377" bIns="55189" anchor="ctr"/>
          <a:lstStyle/>
          <a:p>
            <a:pPr algn="ctr" eaLnBrk="0" hangingPunct="0">
              <a:defRPr/>
            </a:pPr>
            <a:r>
              <a:rPr lang="hu-HU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Montel</a:t>
            </a:r>
            <a:endParaRPr lang="hu-H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hu-H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Budapest</a:t>
            </a:r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923" name="Egyenes összekötő nyíllal 19"/>
          <p:cNvCxnSpPr>
            <a:cxnSpLocks noChangeShapeType="1"/>
            <a:stCxn id="123915" idx="2"/>
            <a:endCxn id="19" idx="0"/>
          </p:cNvCxnSpPr>
          <p:nvPr/>
        </p:nvCxnSpPr>
        <p:spPr bwMode="auto">
          <a:xfrm>
            <a:off x="4556125" y="4440238"/>
            <a:ext cx="2889250" cy="1330325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stealth" w="lg" len="lg"/>
          </a:ln>
        </p:spPr>
      </p:cxnSp>
      <p:cxnSp>
        <p:nvCxnSpPr>
          <p:cNvPr id="123924" name="Egyenes összekötő nyíllal 20"/>
          <p:cNvCxnSpPr>
            <a:cxnSpLocks noChangeShapeType="1"/>
            <a:stCxn id="123915" idx="2"/>
            <a:endCxn id="17" idx="0"/>
          </p:cNvCxnSpPr>
          <p:nvPr/>
        </p:nvCxnSpPr>
        <p:spPr bwMode="auto">
          <a:xfrm flipH="1">
            <a:off x="1574800" y="4440238"/>
            <a:ext cx="2981325" cy="1330325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stealth" w="lg" len="lg"/>
          </a:ln>
        </p:spPr>
      </p:cxnSp>
      <p:cxnSp>
        <p:nvCxnSpPr>
          <p:cNvPr id="123925" name="Egyenes összekötő nyíllal 21"/>
          <p:cNvCxnSpPr>
            <a:cxnSpLocks noChangeShapeType="1"/>
            <a:stCxn id="123915" idx="2"/>
            <a:endCxn id="18" idx="0"/>
          </p:cNvCxnSpPr>
          <p:nvPr/>
        </p:nvCxnSpPr>
        <p:spPr bwMode="auto">
          <a:xfrm flipH="1">
            <a:off x="4548188" y="4440238"/>
            <a:ext cx="7937" cy="1330325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stealth" w="lg" len="lg"/>
          </a:ln>
        </p:spPr>
      </p:cxnSp>
      <p:sp>
        <p:nvSpPr>
          <p:cNvPr id="123926" name="Szövegdoboz 22"/>
          <p:cNvSpPr txBox="1">
            <a:spLocks noChangeArrowheads="1"/>
          </p:cNvSpPr>
          <p:nvPr/>
        </p:nvSpPr>
        <p:spPr bwMode="auto">
          <a:xfrm>
            <a:off x="7566025" y="3924300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gyártás</a:t>
            </a:r>
          </a:p>
        </p:txBody>
      </p:sp>
      <p:sp>
        <p:nvSpPr>
          <p:cNvPr id="123927" name="Szövegdoboz 23"/>
          <p:cNvSpPr txBox="1">
            <a:spLocks noChangeArrowheads="1"/>
          </p:cNvSpPr>
          <p:nvPr/>
        </p:nvSpPr>
        <p:spPr bwMode="auto">
          <a:xfrm>
            <a:off x="6311900" y="4905375"/>
            <a:ext cx="240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forgalmazás, szerviz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Cím 1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654050"/>
          </a:xfrm>
        </p:spPr>
        <p:txBody>
          <a:bodyPr/>
          <a:lstStyle/>
          <a:p>
            <a:pPr eaLnBrk="1" hangingPunct="1"/>
            <a:r>
              <a:rPr lang="hu-HU" sz="4000" smtClean="0">
                <a:latin typeface="Arial" charset="0"/>
              </a:rPr>
              <a:t>Átállás ütemezése I.</a:t>
            </a:r>
            <a:br>
              <a:rPr lang="hu-HU" sz="4000" smtClean="0">
                <a:latin typeface="Arial" charset="0"/>
              </a:rPr>
            </a:br>
            <a:r>
              <a:rPr lang="hu-HU" sz="2800" i="1" smtClean="0">
                <a:latin typeface="Arial" charset="0"/>
              </a:rPr>
              <a:t>Pénztárgéphasználatra kötelezetek</a:t>
            </a:r>
          </a:p>
        </p:txBody>
      </p:sp>
      <p:sp>
        <p:nvSpPr>
          <p:cNvPr id="39939" name="Tartalom helye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895850"/>
          </a:xfrm>
        </p:spPr>
        <p:txBody>
          <a:bodyPr/>
          <a:lstStyle/>
          <a:p>
            <a:pPr eaLnBrk="1" hangingPunct="1"/>
            <a:r>
              <a:rPr lang="hu-HU" sz="2400" smtClean="0">
                <a:latin typeface="Arial" charset="0"/>
              </a:rPr>
              <a:t>A pénztárgéphasználatra kötelezett adóalanyok, tevékenységek, üzletek:</a:t>
            </a:r>
          </a:p>
          <a:p>
            <a:pPr lvl="1" eaLnBrk="1" hangingPunct="1"/>
            <a:r>
              <a:rPr lang="hu-HU" sz="1800" smtClean="0">
                <a:latin typeface="Arial" charset="0"/>
              </a:rPr>
              <a:t>1. a gyógyszertárak,</a:t>
            </a:r>
          </a:p>
          <a:p>
            <a:pPr lvl="1" eaLnBrk="1" hangingPunct="1"/>
            <a:r>
              <a:rPr lang="hu-HU" sz="1800" smtClean="0">
                <a:latin typeface="Arial" charset="0"/>
              </a:rPr>
              <a:t>2. TEÁOR ’08  47.1-47.7 és 47.91 szerinti kiskereskedelmi tevékenységet folytató adóalany, üzlet, mozgóbolt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47.1  Nem szakosodott bolti vegyes kiskereskedelem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47.2  Élelmiszer, ital, dohányáru kiskereskedelme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47.3  Gépjárműüzemanyag-kiskereskedelem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47.4  Információs, híradás-technikai termék kiskereskedelme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47.5  Egyéb háztartási cikk kiskereskedelme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47.6  Kulturális, szabadidős cikk bolti kiskereskedelme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47.7  Egyéb máshova nem sorolt áru kiskereskedelme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47.91 Csomagküldő, internetes kiskereskedelem (a csomagküldő kereskedelem esetén kizárólag annak nyílt árusítást végző üzlete, bemutatóterme,)</a:t>
            </a:r>
          </a:p>
          <a:p>
            <a:pPr lvl="1" eaLnBrk="1" hangingPunct="1">
              <a:buFont typeface="Arial" charset="0"/>
              <a:buNone/>
            </a:pPr>
            <a:r>
              <a:rPr lang="hu-HU" sz="1600" smtClean="0">
                <a:latin typeface="Arial" charset="0"/>
              </a:rPr>
              <a:t>		Nem alapozza meg a kötelező pénztárgép használatot a TEÁOR ’08 47.8 	szerinti piaci kiskereskedelem.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Cím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654050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</a:rPr>
              <a:t>Átállás ütemezése II.</a:t>
            </a:r>
            <a:br>
              <a:rPr lang="hu-HU" smtClean="0">
                <a:latin typeface="Arial" charset="0"/>
              </a:rPr>
            </a:br>
            <a:r>
              <a:rPr lang="hu-HU" sz="3200" i="1" smtClean="0">
                <a:latin typeface="Arial" charset="0"/>
              </a:rPr>
              <a:t>Pénztárgéphasználatra kötelezettek</a:t>
            </a:r>
          </a:p>
        </p:txBody>
      </p:sp>
      <p:sp>
        <p:nvSpPr>
          <p:cNvPr id="41987" name="Tartalom helye 2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4895850"/>
          </a:xfrm>
        </p:spPr>
        <p:txBody>
          <a:bodyPr/>
          <a:lstStyle/>
          <a:p>
            <a:pPr lvl="1" eaLnBrk="1" hangingPunct="1"/>
            <a:r>
              <a:rPr lang="hu-HU" sz="1800" smtClean="0">
                <a:latin typeface="Arial" charset="0"/>
              </a:rPr>
              <a:t>3. TEÁOR ’08 56.1 és 56.3 szerinti vendéglátási (kivéve a mozgó szolgáltatásnyújtást) tevékenységet folytató adóalany, üzlet, mozgóbolt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56.1  Éttermi, mozgó vendéglátás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56.3  Italszolgáltatás</a:t>
            </a:r>
          </a:p>
          <a:p>
            <a:pPr lvl="1" eaLnBrk="1" hangingPunct="1"/>
            <a:r>
              <a:rPr lang="hu-HU" sz="1800" smtClean="0">
                <a:latin typeface="Arial" charset="0"/>
              </a:rPr>
              <a:t>4. TEÁOR ’08 55.1-55.3 szerinti szálláshely-szolgáltatási tevékenységet folytató adóalany, üzlet, mozgóbolt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55.1  Szállodai szolgáltatás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55.2  Üdülési, egyéb átmeneti szálláshely-szolgáltatás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55.3  Kempingszolgáltatás</a:t>
            </a:r>
          </a:p>
          <a:p>
            <a:pPr eaLnBrk="1" hangingPunct="1">
              <a:buFont typeface="Arial" charset="0"/>
              <a:buNone/>
            </a:pPr>
            <a:r>
              <a:rPr lang="hu-HU" sz="1600" smtClean="0">
                <a:latin typeface="Arial" charset="0"/>
              </a:rPr>
              <a:t>		A szálláshely-szolgáltatási tevékenységek közül nem alapozza meg a kötelező 	pénztárgép használatot az 55.9 szerinti egyéb szálláshely-szolgáltatás. </a:t>
            </a:r>
          </a:p>
          <a:p>
            <a:pPr lvl="1" eaLnBrk="1" hangingPunct="1"/>
            <a:r>
              <a:rPr lang="hu-HU" sz="1800" smtClean="0">
                <a:latin typeface="Arial" charset="0"/>
              </a:rPr>
              <a:t>5. TEÁOR ’08 77.1-77.2 és 77.33 szerinti kölcsönzési tevékenységet folytató adóalany, üzlet, mozgóbolt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77.1  Gépjárműkölcsönzés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77.2  Személyi használatú, háztartási cikk kölcsönzése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77.33 Irodagép kölcsönzése (beleértve: számítógép)</a:t>
            </a:r>
          </a:p>
          <a:p>
            <a:pPr eaLnBrk="1" hangingPunct="1">
              <a:buFont typeface="Arial" charset="0"/>
              <a:buNone/>
            </a:pPr>
            <a:endParaRPr lang="hu-HU" sz="1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Cím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654050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</a:rPr>
              <a:t>Átállás ütemezése III.</a:t>
            </a:r>
            <a:br>
              <a:rPr lang="hu-HU" smtClean="0">
                <a:latin typeface="Arial" charset="0"/>
              </a:rPr>
            </a:br>
            <a:r>
              <a:rPr lang="hu-HU" sz="3200" smtClean="0">
                <a:latin typeface="Arial" charset="0"/>
              </a:rPr>
              <a:t>Pénztárgéphasználatra kötelezettek</a:t>
            </a:r>
          </a:p>
        </p:txBody>
      </p:sp>
      <p:sp>
        <p:nvSpPr>
          <p:cNvPr id="44035" name="Tartalom helye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895850"/>
          </a:xfrm>
        </p:spPr>
        <p:txBody>
          <a:bodyPr/>
          <a:lstStyle/>
          <a:p>
            <a:pPr lvl="1" eaLnBrk="1" hangingPunct="1"/>
            <a:r>
              <a:rPr lang="hu-HU" sz="1800" smtClean="0">
                <a:latin typeface="Arial" charset="0"/>
              </a:rPr>
              <a:t>6.TEÁOR ’08 95.1-95.2 szerinti javítási tevékenységet folytató adóalany, üzlet, mozgóbolt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95.1  Számítógép, kommunikációs eszköz javítása</a:t>
            </a:r>
          </a:p>
          <a:p>
            <a:pPr lvl="2" eaLnBrk="1" hangingPunct="1"/>
            <a:r>
              <a:rPr lang="hu-HU" sz="1600" smtClean="0">
                <a:latin typeface="Arial" charset="0"/>
              </a:rPr>
              <a:t>95.2  Személyi, háztartási cikk javítása</a:t>
            </a:r>
          </a:p>
          <a:p>
            <a:pPr lvl="1" eaLnBrk="1" hangingPunct="1"/>
            <a:r>
              <a:rPr lang="hu-HU" sz="1800" smtClean="0">
                <a:latin typeface="Arial" charset="0"/>
              </a:rPr>
              <a:t>7.TEÁOR ’08 46.2-46.7 szerinti nagykereskedelmi tevékenységet folytató adóalanyok, üzletek a kiskereskedelmi értékesítésük tekintetében.</a:t>
            </a:r>
          </a:p>
          <a:p>
            <a:pPr eaLnBrk="1" hangingPunct="1"/>
            <a:r>
              <a:rPr lang="hu-HU" sz="1800" smtClean="0">
                <a:latin typeface="Arial" charset="0"/>
              </a:rPr>
              <a:t>A 2-6. pont tekintetében kivételt jelent:</a:t>
            </a:r>
          </a:p>
          <a:p>
            <a:pPr lvl="1" eaLnBrk="1" hangingPunct="1"/>
            <a:r>
              <a:rPr lang="hu-HU" sz="1800" smtClean="0">
                <a:latin typeface="Arial" charset="0"/>
              </a:rPr>
              <a:t>a betétdíjas göngyöleget visszaváltó üzlet,</a:t>
            </a:r>
          </a:p>
          <a:p>
            <a:pPr lvl="1" eaLnBrk="1" hangingPunct="1"/>
            <a:r>
              <a:rPr lang="hu-HU" sz="1800" smtClean="0">
                <a:latin typeface="Arial" charset="0"/>
              </a:rPr>
              <a:t>a csomagküldő kereskedelem, kivéve annak nyílt árusítást végző üzlete, bemutatóterme,</a:t>
            </a:r>
          </a:p>
          <a:p>
            <a:pPr lvl="1" eaLnBrk="1" hangingPunct="1"/>
            <a:r>
              <a:rPr lang="hu-HU" sz="1800" smtClean="0">
                <a:latin typeface="Arial" charset="0"/>
              </a:rPr>
              <a:t>az ipari - kivéve élelmiszeripari - tevékenységet folytató egyéni vállalkozó, ha termelő és értékesítő tevékenységét ugyanabban a helyiségben folytatja,</a:t>
            </a:r>
          </a:p>
          <a:p>
            <a:pPr lvl="1" eaLnBrk="1" hangingPunct="1"/>
            <a:r>
              <a:rPr lang="hu-HU" sz="1800" smtClean="0">
                <a:latin typeface="Arial" charset="0"/>
              </a:rPr>
              <a:t>a termelői borkimérés,</a:t>
            </a:r>
          </a:p>
          <a:p>
            <a:pPr lvl="1" eaLnBrk="1" hangingPunct="1"/>
            <a:r>
              <a:rPr lang="hu-HU" sz="1800" smtClean="0">
                <a:latin typeface="Arial" charset="0"/>
              </a:rPr>
              <a:t>az utazási iroda, utazási ügynökség, turisztikai szolgáltató iroda utazási szolgáltatásai tekintetében.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Cím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654050"/>
          </a:xfrm>
        </p:spPr>
        <p:txBody>
          <a:bodyPr/>
          <a:lstStyle/>
          <a:p>
            <a:pPr eaLnBrk="1" hangingPunct="1"/>
            <a:r>
              <a:rPr lang="hu-HU" sz="3200" smtClean="0">
                <a:latin typeface="Arial" charset="0"/>
              </a:rPr>
              <a:t>Támogatás I.</a:t>
            </a:r>
            <a:r>
              <a:rPr lang="hu-HU" sz="3200" b="1" smtClean="0">
                <a:latin typeface="Arial" charset="0"/>
              </a:rPr>
              <a:t> </a:t>
            </a:r>
          </a:p>
        </p:txBody>
      </p:sp>
      <p:sp>
        <p:nvSpPr>
          <p:cNvPr id="46083" name="Tartalom helye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89585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hu-HU" sz="1800" smtClean="0">
                <a:latin typeface="Arial" charset="0"/>
              </a:rPr>
              <a:t>AEE-vel rendelkező pénztárgép 2013. évi beszerzéséhez igényelhető</a:t>
            </a:r>
          </a:p>
          <a:p>
            <a:pPr lvl="1" eaLnBrk="1" hangingPunct="1">
              <a:buFontTx/>
              <a:buChar char="•"/>
            </a:pPr>
            <a:endParaRPr lang="hu-HU" sz="1800" smtClean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hu-HU" sz="1800" smtClean="0">
                <a:latin typeface="Arial" charset="0"/>
              </a:rPr>
              <a:t>a </a:t>
            </a:r>
            <a:r>
              <a:rPr lang="hu-HU" sz="1800" u="sng" smtClean="0">
                <a:latin typeface="Arial" charset="0"/>
              </a:rPr>
              <a:t>pénztárgép használatra kötelezett</a:t>
            </a:r>
            <a:r>
              <a:rPr lang="hu-HU" sz="1800" smtClean="0">
                <a:latin typeface="Arial" charset="0"/>
              </a:rPr>
              <a:t> adóalany </a:t>
            </a:r>
            <a:r>
              <a:rPr lang="hu-HU" sz="1800" b="1" smtClean="0">
                <a:latin typeface="Arial" charset="0"/>
              </a:rPr>
              <a:t>a saját tulajdonában álló </a:t>
            </a:r>
            <a:r>
              <a:rPr lang="hu-HU" sz="1800" smtClean="0">
                <a:latin typeface="Arial" charset="0"/>
              </a:rPr>
              <a:t>és</a:t>
            </a:r>
            <a:r>
              <a:rPr lang="hu-HU" sz="1800" b="1" smtClean="0">
                <a:latin typeface="Arial" charset="0"/>
              </a:rPr>
              <a:t> általa üzemeltetett</a:t>
            </a:r>
            <a:r>
              <a:rPr lang="hu-HU" sz="1800" smtClean="0">
                <a:latin typeface="Arial" charset="0"/>
              </a:rPr>
              <a:t>, 2013. március 20. napját megelőzően engedélyezett </a:t>
            </a:r>
            <a:r>
              <a:rPr lang="hu-HU" sz="1800" b="1" smtClean="0">
                <a:latin typeface="Arial" charset="0"/>
              </a:rPr>
              <a:t>pénztárgép cseréje</a:t>
            </a:r>
            <a:r>
              <a:rPr lang="hu-HU" sz="1800" smtClean="0">
                <a:latin typeface="Arial" charset="0"/>
              </a:rPr>
              <a:t> esetén; </a:t>
            </a:r>
          </a:p>
          <a:p>
            <a:pPr lvl="1">
              <a:buFont typeface="Arial" charset="0"/>
              <a:buNone/>
            </a:pPr>
            <a:endParaRPr lang="hu-HU" sz="1800" smtClean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hu-HU" sz="1800" smtClean="0">
                <a:latin typeface="Arial" charset="0"/>
              </a:rPr>
              <a:t>a Pénztárgép Rendelet 76/A. § szerinti </a:t>
            </a:r>
            <a:r>
              <a:rPr lang="hu-HU" sz="1800" u="sng" smtClean="0">
                <a:latin typeface="Arial" charset="0"/>
              </a:rPr>
              <a:t>felmentéssel rendelkező adóalany</a:t>
            </a:r>
            <a:r>
              <a:rPr lang="hu-HU" sz="1800" smtClean="0">
                <a:latin typeface="Arial" charset="0"/>
              </a:rPr>
              <a:t> az online kapcsolatra képes, </a:t>
            </a:r>
            <a:r>
              <a:rPr lang="hu-HU" sz="1800" b="1" smtClean="0">
                <a:latin typeface="Arial" charset="0"/>
              </a:rPr>
              <a:t>adóügyi ellenőrző egységgel rendelkező pénztárgép beszerzése </a:t>
            </a:r>
            <a:r>
              <a:rPr lang="hu-HU" sz="1800" smtClean="0">
                <a:latin typeface="Arial" charset="0"/>
              </a:rPr>
              <a:t>esetén</a:t>
            </a:r>
            <a:r>
              <a:rPr lang="hu-HU" sz="1800" u="sng" smtClean="0">
                <a:latin typeface="Arial" charset="0"/>
              </a:rPr>
              <a:t>;</a:t>
            </a:r>
          </a:p>
          <a:p>
            <a:pPr lvl="1">
              <a:buFont typeface="Arial" charset="0"/>
              <a:buNone/>
            </a:pPr>
            <a:endParaRPr lang="hu-HU" sz="1800" smtClean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hu-HU" sz="1800" smtClean="0">
                <a:latin typeface="Arial" charset="0"/>
              </a:rPr>
              <a:t>a </a:t>
            </a:r>
            <a:r>
              <a:rPr lang="hu-HU" sz="1800" u="sng" smtClean="0">
                <a:latin typeface="Arial" charset="0"/>
              </a:rPr>
              <a:t>pénztárgép használatra nem kötelezett</a:t>
            </a:r>
            <a:r>
              <a:rPr lang="hu-HU" sz="1800" smtClean="0">
                <a:latin typeface="Arial" charset="0"/>
              </a:rPr>
              <a:t>, pénztárgépet saját döntése alapján üzemeltető adóalany </a:t>
            </a:r>
            <a:r>
              <a:rPr lang="hu-HU" sz="1800" b="1" smtClean="0">
                <a:latin typeface="Arial" charset="0"/>
              </a:rPr>
              <a:t>a saját tulajdonában álló</a:t>
            </a:r>
            <a:r>
              <a:rPr lang="hu-HU" sz="1800" smtClean="0">
                <a:latin typeface="Arial" charset="0"/>
              </a:rPr>
              <a:t>, és </a:t>
            </a:r>
            <a:r>
              <a:rPr lang="hu-HU" sz="1800" b="1" smtClean="0">
                <a:latin typeface="Arial" charset="0"/>
              </a:rPr>
              <a:t>általa üzemeltetett</a:t>
            </a:r>
            <a:r>
              <a:rPr lang="hu-HU" sz="1800" smtClean="0">
                <a:latin typeface="Arial" charset="0"/>
              </a:rPr>
              <a:t>, 2013. március 20-át megelőzően engedélyezett </a:t>
            </a:r>
            <a:r>
              <a:rPr lang="hu-HU" sz="1800" b="1" smtClean="0">
                <a:latin typeface="Arial" charset="0"/>
              </a:rPr>
              <a:t>pénztárgép cseréje</a:t>
            </a:r>
            <a:r>
              <a:rPr lang="hu-HU" sz="1800" smtClean="0">
                <a:latin typeface="Arial" charset="0"/>
              </a:rPr>
              <a:t> esetén</a:t>
            </a:r>
            <a:r>
              <a:rPr lang="hu-HU" sz="1800" smtClean="0">
                <a:solidFill>
                  <a:srgbClr val="FF0000"/>
                </a:solidFill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6350"/>
            <a:ext cx="9144001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Szövegdoboz 1"/>
          <p:cNvSpPr txBox="1">
            <a:spLocks noChangeArrowheads="1"/>
          </p:cNvSpPr>
          <p:nvPr/>
        </p:nvSpPr>
        <p:spPr bwMode="auto">
          <a:xfrm>
            <a:off x="1116013" y="476250"/>
            <a:ext cx="6840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>
                <a:cs typeface="Times New Roman" pitchFamily="18" charset="0"/>
              </a:rPr>
              <a:t>Támogatás II. </a:t>
            </a:r>
          </a:p>
        </p:txBody>
      </p:sp>
      <p:sp>
        <p:nvSpPr>
          <p:cNvPr id="48131" name="Szövegdoboz 1"/>
          <p:cNvSpPr txBox="1">
            <a:spLocks noChangeArrowheads="1"/>
          </p:cNvSpPr>
          <p:nvPr/>
        </p:nvSpPr>
        <p:spPr bwMode="auto">
          <a:xfrm>
            <a:off x="250825" y="1989138"/>
            <a:ext cx="84248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None/>
            </a:pPr>
            <a:r>
              <a:rPr lang="hu-HU" sz="2000">
                <a:cs typeface="Times New Roman" pitchFamily="18" charset="0"/>
              </a:rPr>
              <a:t>	FELTÉTELEI: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000">
                <a:cs typeface="Times New Roman" pitchFamily="18" charset="0"/>
              </a:rPr>
              <a:t>A 2011. évi nettó árbevétel &lt;= 500 millió Ft vagy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000">
                <a:cs typeface="Times New Roman" pitchFamily="18" charset="0"/>
              </a:rPr>
              <a:t>tevékenységét 2012. 01.01. követően kezdte meg </a:t>
            </a:r>
            <a:r>
              <a:rPr lang="hu-HU" sz="2000" b="1">
                <a:cs typeface="Times New Roman" pitchFamily="18" charset="0"/>
              </a:rPr>
              <a:t>és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000">
                <a:cs typeface="Times New Roman" pitchFamily="18" charset="0"/>
              </a:rPr>
              <a:t>adószámmal rendelkezik (nem függesztették fel)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000">
                <a:cs typeface="Times New Roman" pitchFamily="18" charset="0"/>
              </a:rPr>
              <a:t>nem áll végelsz-, felsz-, csőd- vagy kényszertörlési eljárás hatálya alatt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000">
                <a:cs typeface="Times New Roman" pitchFamily="18" charset="0"/>
              </a:rPr>
              <a:t>180 napon keresztül fennálló nettó adótartozása &lt;= 1 millió Ft </a:t>
            </a:r>
          </a:p>
          <a:p>
            <a:pPr marL="285750" indent="-285750">
              <a:lnSpc>
                <a:spcPct val="150000"/>
              </a:lnSpc>
            </a:pPr>
            <a:r>
              <a:rPr lang="hu-HU" sz="2000">
                <a:cs typeface="Times New Roman" pitchFamily="18" charset="0"/>
              </a:rPr>
              <a:t>    (kivétel: engedélyezett fizetési könnyítés)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000">
                <a:cs typeface="Times New Roman" pitchFamily="18" charset="0"/>
              </a:rPr>
              <a:t>kifizetőként, munkáltatóként levont adótartozása &lt;= 10 ezer Ft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None/>
            </a:pPr>
            <a:r>
              <a:rPr lang="hu-HU" sz="2000">
                <a:latin typeface="Times New Roman" pitchFamily="18" charset="0"/>
                <a:cs typeface="Times New Roman" pitchFamily="18" charset="0"/>
              </a:rPr>
              <a:t>	</a:t>
            </a:r>
            <a:endParaRPr lang="hu-H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Kép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Cím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654050"/>
          </a:xfrm>
        </p:spPr>
        <p:txBody>
          <a:bodyPr/>
          <a:lstStyle/>
          <a:p>
            <a:pPr eaLnBrk="1" hangingPunct="1"/>
            <a:r>
              <a:rPr lang="hu-HU" sz="3200" smtClean="0">
                <a:latin typeface="Arial" charset="0"/>
              </a:rPr>
              <a:t>Támogatás III.</a:t>
            </a:r>
          </a:p>
        </p:txBody>
      </p:sp>
      <p:sp>
        <p:nvSpPr>
          <p:cNvPr id="101384" name="Tartalom helye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lvl="1">
              <a:buFontTx/>
              <a:buChar char="•"/>
            </a:pPr>
            <a:endParaRPr lang="hu-HU" sz="1800" smtClean="0">
              <a:solidFill>
                <a:srgbClr val="FF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r>
              <a:rPr lang="hu-HU" sz="1800" smtClean="0">
                <a:latin typeface="Arial" charset="0"/>
              </a:rPr>
              <a:t>Pénztárgépenként </a:t>
            </a:r>
            <a:r>
              <a:rPr lang="hu-HU" sz="1800" b="1" smtClean="0">
                <a:latin typeface="Arial" charset="0"/>
              </a:rPr>
              <a:t>50 ezer forint</a:t>
            </a:r>
          </a:p>
          <a:p>
            <a:pPr lvl="1">
              <a:buFontTx/>
              <a:buNone/>
            </a:pPr>
            <a:endParaRPr lang="hu-HU" sz="1800" smtClean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hu-HU" sz="1800" smtClean="0">
                <a:latin typeface="Arial" charset="0"/>
              </a:rPr>
              <a:t>Maximum </a:t>
            </a:r>
            <a:r>
              <a:rPr lang="hu-HU" sz="1800" b="1" smtClean="0">
                <a:latin typeface="Arial" charset="0"/>
              </a:rPr>
              <a:t>5 darab</a:t>
            </a:r>
            <a:r>
              <a:rPr lang="hu-HU" sz="1800" smtClean="0">
                <a:latin typeface="Arial" charset="0"/>
              </a:rPr>
              <a:t> pénztárgép cseréjéhez, beszerzéséhez igényelhető</a:t>
            </a:r>
          </a:p>
          <a:p>
            <a:pPr lvl="1">
              <a:buFontTx/>
              <a:buNone/>
            </a:pPr>
            <a:endParaRPr lang="hu-HU" sz="1800" smtClean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hu-HU" sz="1800" smtClean="0">
                <a:latin typeface="Arial" charset="0"/>
              </a:rPr>
              <a:t>„</a:t>
            </a:r>
            <a:r>
              <a:rPr lang="hu-HU" sz="1800" b="1" smtClean="0">
                <a:latin typeface="Arial" charset="0"/>
              </a:rPr>
              <a:t>PTGREG</a:t>
            </a:r>
            <a:r>
              <a:rPr lang="hu-HU" sz="1800" smtClean="0">
                <a:latin typeface="Arial" charset="0"/>
              </a:rPr>
              <a:t>” nyomtatvány         kettős rendeltetésű:</a:t>
            </a:r>
          </a:p>
          <a:p>
            <a:pPr lvl="1"/>
            <a:r>
              <a:rPr lang="hu-HU" sz="1800" smtClean="0">
                <a:latin typeface="Arial" charset="0"/>
              </a:rPr>
              <a:t>az online pénztárgép üzembe helyezéséhez (ide értve az adóügyi ellenőrző egység cseréjét is) szükséges 16 karakter hosszú regisztrációs kód igénylésére,</a:t>
            </a:r>
          </a:p>
          <a:p>
            <a:pPr lvl="1"/>
            <a:r>
              <a:rPr lang="hu-HU" sz="1800" smtClean="0">
                <a:latin typeface="Arial" charset="0"/>
              </a:rPr>
              <a:t>a támogatás igénylésére jogosító egyedi kód igénylésére (amely ebben az esetben üzembe helyezési kód is). </a:t>
            </a:r>
          </a:p>
          <a:p>
            <a:pPr lvl="1">
              <a:buFont typeface="Arial" charset="0"/>
              <a:buNone/>
            </a:pPr>
            <a:endParaRPr lang="hu-HU" sz="1800" smtClean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hu-HU" sz="1800" smtClean="0">
                <a:latin typeface="Arial" charset="0"/>
              </a:rPr>
              <a:t>Támogatási </a:t>
            </a:r>
            <a:r>
              <a:rPr lang="hu-HU" sz="1800" u="sng" smtClean="0">
                <a:latin typeface="Arial" charset="0"/>
              </a:rPr>
              <a:t>kérelem benyújtására</a:t>
            </a:r>
            <a:r>
              <a:rPr lang="hu-HU" sz="1800" smtClean="0">
                <a:latin typeface="Arial" charset="0"/>
              </a:rPr>
              <a:t> előírt határidő: </a:t>
            </a:r>
            <a:r>
              <a:rPr lang="hu-HU" sz="1800" b="1" smtClean="0">
                <a:latin typeface="Arial" charset="0"/>
              </a:rPr>
              <a:t>2013. december 15. </a:t>
            </a:r>
            <a:r>
              <a:rPr lang="hu-HU" sz="1800" smtClean="0">
                <a:latin typeface="Arial" charset="0"/>
              </a:rPr>
              <a:t>melyet</a:t>
            </a:r>
            <a:r>
              <a:rPr lang="hu-HU" sz="1800" b="1" smtClean="0">
                <a:latin typeface="Arial" charset="0"/>
              </a:rPr>
              <a:t> </a:t>
            </a:r>
            <a:r>
              <a:rPr lang="hu-HU" sz="1800" smtClean="0">
                <a:latin typeface="Arial" charset="0"/>
              </a:rPr>
              <a:t>a pénztárgép beszerzésekor, de legkésőbb </a:t>
            </a:r>
            <a:r>
              <a:rPr lang="hu-HU" sz="1800" b="1" smtClean="0">
                <a:latin typeface="Arial" charset="0"/>
              </a:rPr>
              <a:t>2013. december 31.</a:t>
            </a:r>
            <a:r>
              <a:rPr lang="hu-HU" sz="1800" smtClean="0">
                <a:latin typeface="Arial" charset="0"/>
              </a:rPr>
              <a:t> át kell adni a pénztárgép értékesítőjének. </a:t>
            </a:r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3203575" y="2492375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Kép" r:id="rId5" imgW="2743200" imgH="1828800" progId="Word.Picture.8">
                  <p:embed/>
                </p:oleObj>
              </mc:Choice>
              <mc:Fallback>
                <p:oleObj name="Kép" r:id="rId5" imgW="2743200" imgH="1828800" progId="Word.Picture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492375"/>
                        <a:ext cx="27432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85" name="Picture 7" descr="BD21298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2997200"/>
            <a:ext cx="3603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/>
          </p:cNvSpPr>
          <p:nvPr/>
        </p:nvSpPr>
        <p:spPr bwMode="auto">
          <a:xfrm>
            <a:off x="4587875" y="885825"/>
            <a:ext cx="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hu-HU" sz="2200" b="1" u="sng">
              <a:latin typeface="Gill Sans"/>
            </a:endParaRPr>
          </a:p>
        </p:txBody>
      </p:sp>
      <p:sp>
        <p:nvSpPr>
          <p:cNvPr id="17411" name="Szövegdoboz 1"/>
          <p:cNvSpPr txBox="1">
            <a:spLocks noChangeArrowheads="1"/>
          </p:cNvSpPr>
          <p:nvPr/>
        </p:nvSpPr>
        <p:spPr bwMode="auto">
          <a:xfrm>
            <a:off x="2984500" y="404813"/>
            <a:ext cx="3387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>
                <a:latin typeface="Times New Roman" pitchFamily="18" charset="0"/>
                <a:cs typeface="Times New Roman" pitchFamily="18" charset="0"/>
              </a:rPr>
              <a:t>Jogszabályi háttér</a:t>
            </a:r>
          </a:p>
        </p:txBody>
      </p:sp>
      <p:sp>
        <p:nvSpPr>
          <p:cNvPr id="17412" name="Szövegdoboz 2"/>
          <p:cNvSpPr txBox="1">
            <a:spLocks noChangeArrowheads="1"/>
          </p:cNvSpPr>
          <p:nvPr/>
        </p:nvSpPr>
        <p:spPr bwMode="auto">
          <a:xfrm>
            <a:off x="684213" y="1125538"/>
            <a:ext cx="5789612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Adózás rendjéről szóló 2003. évi XCII. tv. </a:t>
            </a:r>
          </a:p>
          <a:p>
            <a:pPr lvl="1">
              <a:lnSpc>
                <a:spcPct val="200000"/>
              </a:lnSpc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(176/B-176/F. §; 172. § (20g))</a:t>
            </a: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3/2013. (II.15.) NGM rendelet</a:t>
            </a: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1059/2013. (II.13.) Kormány határozat</a:t>
            </a: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16/2013. (VI.3.) NGM rendelet</a:t>
            </a: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Továbbiak: </a:t>
            </a:r>
            <a:r>
              <a:rPr lang="hu-HU" sz="2400">
                <a:latin typeface="Times New Roman" pitchFamily="18" charset="0"/>
                <a:cs typeface="Times New Roman" pitchFamily="18" charset="0"/>
                <a:hlinkClick r:id="rId4"/>
              </a:rPr>
              <a:t>www.nav.gov.hu</a:t>
            </a:r>
            <a:endParaRPr lang="hu-H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endParaRPr lang="hu-H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endParaRPr lang="hu-H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 descr="C:\Munka\Arpad\Eloadasok\2013\PENZTARGEP ROADSHOW AUGUSZTUS\1107_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0"/>
            <a:ext cx="756126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1"/>
          <p:cNvSpPr txBox="1">
            <a:spLocks noChangeArrowheads="1"/>
          </p:cNvSpPr>
          <p:nvPr/>
        </p:nvSpPr>
        <p:spPr bwMode="auto">
          <a:xfrm>
            <a:off x="1835150" y="476250"/>
            <a:ext cx="5692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>
                <a:latin typeface="Times New Roman" pitchFamily="18" charset="0"/>
                <a:cs typeface="Times New Roman" pitchFamily="18" charset="0"/>
              </a:rPr>
              <a:t>Üzembehelyezési kód igénylése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908175" y="1484313"/>
            <a:ext cx="5256213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16 karakter hosszú (NAV adja ki)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11188" y="3954463"/>
            <a:ext cx="353853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TÁMOGATÁST NEM TARTALMAZÓ KÓD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922838" y="3954463"/>
            <a:ext cx="35369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TÁMOGATÁS IGÉNYLÉSÉRE JOGOSÍTÓ EGYEDI KÓD</a:t>
            </a:r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827088" y="5013325"/>
            <a:ext cx="2570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PTGREG-01 lap kitöltése</a:t>
            </a:r>
          </a:p>
        </p:txBody>
      </p:sp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5076825" y="5013325"/>
            <a:ext cx="3140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PTGREG-TAM-01 lap </a:t>
            </a:r>
          </a:p>
          <a:p>
            <a:r>
              <a:rPr lang="hu-HU">
                <a:latin typeface="Times New Roman" pitchFamily="18" charset="0"/>
                <a:cs typeface="Times New Roman" pitchFamily="18" charset="0"/>
              </a:rPr>
              <a:t>PTGREG-TAM-02 lap kitöltése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2379663" y="2276475"/>
            <a:ext cx="1687512" cy="1512888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4643438" y="2301875"/>
            <a:ext cx="1800225" cy="1487488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80513" cy="684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lyamatábra: Döntés 13"/>
          <p:cNvSpPr/>
          <p:nvPr/>
        </p:nvSpPr>
        <p:spPr bwMode="auto">
          <a:xfrm>
            <a:off x="827088" y="2971800"/>
            <a:ext cx="3097212" cy="1752600"/>
          </a:xfrm>
          <a:prstGeom prst="flowChartDecision">
            <a:avLst/>
          </a:prstGeom>
          <a:solidFill>
            <a:srgbClr val="F1F896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296" tIns="41148" rIns="82296" bIns="4114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  <a:sym typeface="Gill Sans" charset="0"/>
              </a:rPr>
              <a:t>TÁMOGATÁSI FELTÉTELEK VIZSGÁLATA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611188" y="450850"/>
            <a:ext cx="396081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ÜZEMELTETŐ - KÓD IGÉNYLÉSE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684213" y="1628775"/>
            <a:ext cx="35369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NAV - FELDOLGOZÁS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323850" y="5851525"/>
            <a:ext cx="5192713" cy="74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TÁMOGATÁS IGÉNYLÉSÉRE JOGOSÍTÓ KÓD MEGKÜLDÉSE AZ ÜZEMELTETŐNEK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5076825" y="3644900"/>
            <a:ext cx="2303463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ELUTASÍTÁS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2411413" y="908050"/>
            <a:ext cx="0" cy="69532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2411413" y="2133600"/>
            <a:ext cx="0" cy="8382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>
            <a:spLocks noChangeArrowheads="1"/>
          </p:cNvSpPr>
          <p:nvPr/>
        </p:nvSpPr>
        <p:spPr bwMode="auto">
          <a:xfrm>
            <a:off x="4356100" y="1700213"/>
            <a:ext cx="226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5 illetve 8 napon belül</a:t>
            </a:r>
          </a:p>
        </p:txBody>
      </p:sp>
      <p:cxnSp>
        <p:nvCxnSpPr>
          <p:cNvPr id="29" name="Egyenes összekötő nyíllal 28"/>
          <p:cNvCxnSpPr/>
          <p:nvPr/>
        </p:nvCxnSpPr>
        <p:spPr>
          <a:xfrm>
            <a:off x="2339975" y="4724400"/>
            <a:ext cx="0" cy="112712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>
            <a:spLocks noChangeArrowheads="1"/>
          </p:cNvSpPr>
          <p:nvPr/>
        </p:nvSpPr>
        <p:spPr bwMode="auto">
          <a:xfrm>
            <a:off x="2339975" y="5013325"/>
            <a:ext cx="1254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Times New Roman" pitchFamily="18" charset="0"/>
                <a:cs typeface="Times New Roman" pitchFamily="18" charset="0"/>
              </a:rPr>
              <a:t>MEGFELEL</a:t>
            </a:r>
          </a:p>
        </p:txBody>
      </p:sp>
      <p:sp>
        <p:nvSpPr>
          <p:cNvPr id="31" name="Szövegdoboz 30"/>
          <p:cNvSpPr txBox="1">
            <a:spLocks noChangeArrowheads="1"/>
          </p:cNvSpPr>
          <p:nvPr/>
        </p:nvSpPr>
        <p:spPr bwMode="auto">
          <a:xfrm>
            <a:off x="3708400" y="3933825"/>
            <a:ext cx="130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600">
                <a:latin typeface="Times New Roman" pitchFamily="18" charset="0"/>
                <a:cs typeface="Times New Roman" pitchFamily="18" charset="0"/>
              </a:rPr>
              <a:t>NEM FELEL</a:t>
            </a:r>
          </a:p>
          <a:p>
            <a:pPr algn="ctr"/>
            <a:r>
              <a:rPr lang="hu-HU" sz="1600">
                <a:latin typeface="Times New Roman" pitchFamily="18" charset="0"/>
                <a:cs typeface="Times New Roman" pitchFamily="18" charset="0"/>
              </a:rPr>
              <a:t> MEG</a:t>
            </a:r>
          </a:p>
        </p:txBody>
      </p:sp>
      <p:cxnSp>
        <p:nvCxnSpPr>
          <p:cNvPr id="32" name="Egyenes összekötő nyíllal 31"/>
          <p:cNvCxnSpPr>
            <a:stCxn id="14" idx="3"/>
          </p:cNvCxnSpPr>
          <p:nvPr/>
        </p:nvCxnSpPr>
        <p:spPr>
          <a:xfrm>
            <a:off x="3924300" y="3848100"/>
            <a:ext cx="1079500" cy="127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zövegdoboz 43"/>
          <p:cNvSpPr txBox="1">
            <a:spLocks noChangeArrowheads="1"/>
          </p:cNvSpPr>
          <p:nvPr/>
        </p:nvSpPr>
        <p:spPr bwMode="auto">
          <a:xfrm flipH="1">
            <a:off x="5364163" y="3284538"/>
            <a:ext cx="166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8 napon belül</a:t>
            </a:r>
            <a:endParaRPr lang="hu-HU">
              <a:latin typeface="Calibri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5148263" y="4508500"/>
            <a:ext cx="3960812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KIZÁRÓLAG ÜZEMBEHELYEZÉSRE ALKALMAS KÓD MEGKÜLDÉSE</a:t>
            </a:r>
          </a:p>
        </p:txBody>
      </p:sp>
      <p:cxnSp>
        <p:nvCxnSpPr>
          <p:cNvPr id="48" name="Egyenes összekötő 47"/>
          <p:cNvCxnSpPr/>
          <p:nvPr/>
        </p:nvCxnSpPr>
        <p:spPr>
          <a:xfrm>
            <a:off x="7380288" y="3848100"/>
            <a:ext cx="9366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/>
          <p:nvPr/>
        </p:nvCxnSpPr>
        <p:spPr>
          <a:xfrm>
            <a:off x="8316913" y="3848100"/>
            <a:ext cx="0" cy="6604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3397250" y="620713"/>
            <a:ext cx="1966913" cy="584200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>
                <a:latin typeface="Times New Roman" pitchFamily="18" charset="0"/>
                <a:cs typeface="Times New Roman" pitchFamily="18" charset="0"/>
              </a:rPr>
              <a:t>FONTOS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65138" y="1916113"/>
            <a:ext cx="8067675" cy="3048000"/>
          </a:xfrm>
          <a:prstGeom prst="rect">
            <a:avLst/>
          </a:prstGeom>
          <a:solidFill>
            <a:srgbClr val="FF9B9B"/>
          </a:solidFill>
        </p:spPr>
        <p:txBody>
          <a:bodyPr wrap="non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Elektronikus tárhelyre érkező KÓD lementése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„Tartós tárhelyre”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1 pld nyomtatás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Postai példány gondos megőrzése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Kép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1"/>
          <p:cNvSpPr txBox="1">
            <a:spLocks noChangeArrowheads="1"/>
          </p:cNvSpPr>
          <p:nvPr/>
        </p:nvSpPr>
        <p:spPr bwMode="auto">
          <a:xfrm>
            <a:off x="539750" y="0"/>
            <a:ext cx="7848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b="1">
                <a:latin typeface="Times New Roman" pitchFamily="18" charset="0"/>
                <a:cs typeface="Times New Roman" pitchFamily="18" charset="0"/>
              </a:rPr>
              <a:t>Támogatás igénylése </a:t>
            </a:r>
          </a:p>
          <a:p>
            <a:pPr algn="ctr"/>
            <a:r>
              <a:rPr lang="hu-HU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1400" b="1">
                <a:latin typeface="Times New Roman" pitchFamily="18" charset="0"/>
                <a:cs typeface="Times New Roman" pitchFamily="18" charset="0"/>
              </a:rPr>
              <a:t>a 2013.12.31-ig üzembe helyezett pénztárgépek után )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250825" y="981075"/>
            <a:ext cx="5616575" cy="88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ÜZEMELTETŐ – TÁMOGATÁS IGÉNYLÉSÉRE JOGOSÍTÓ KÓD ÁTADÁSA AZ ÉRTÉKESÍTŐNEK</a:t>
            </a:r>
          </a:p>
        </p:txBody>
      </p:sp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5940425" y="1268413"/>
            <a:ext cx="320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AEE csere esetén műszerésznek</a:t>
            </a:r>
          </a:p>
        </p:txBody>
      </p:sp>
      <p:sp>
        <p:nvSpPr>
          <p:cNvPr id="7" name="Folyamatábra: Döntés 6"/>
          <p:cNvSpPr/>
          <p:nvPr/>
        </p:nvSpPr>
        <p:spPr bwMode="auto">
          <a:xfrm>
            <a:off x="2484438" y="2420938"/>
            <a:ext cx="3600450" cy="2244725"/>
          </a:xfrm>
          <a:prstGeom prst="flowChartDecision">
            <a:avLst/>
          </a:prstGeom>
          <a:solidFill>
            <a:srgbClr val="F1F896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296" tIns="41148" rIns="82296" bIns="4114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  <a:sym typeface="Gill Sans" charset="0"/>
              </a:rPr>
              <a:t>ÉRTÉKESÍTŐ - KÓD ÉRVÉNYESSÉGÉ-NEK VIZSGÁLATA</a:t>
            </a: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684213" y="3357563"/>
            <a:ext cx="1644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  <a:sym typeface="Gill Sans"/>
              </a:rPr>
              <a:t>NAV HONLAP</a:t>
            </a:r>
            <a:endParaRPr lang="hu-HU">
              <a:latin typeface="Calibri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2051050" y="5445125"/>
            <a:ext cx="5616575" cy="88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ÉRTÉKESÍTŐ -TÁMOGATÁS ÖSSZEGÉVEL CSÖKKENTETT VÉTELÁRON ÉRTÉKESÍT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4284663" y="1916113"/>
            <a:ext cx="0" cy="550862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4284663" y="4724400"/>
            <a:ext cx="0" cy="69532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4356100" y="4941888"/>
            <a:ext cx="1371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ÉRVÉNYES</a:t>
            </a:r>
          </a:p>
        </p:txBody>
      </p:sp>
      <p:sp>
        <p:nvSpPr>
          <p:cNvPr id="16" name="Szövegdoboz 15"/>
          <p:cNvSpPr txBox="1">
            <a:spLocks noChangeArrowheads="1"/>
          </p:cNvSpPr>
          <p:nvPr/>
        </p:nvSpPr>
        <p:spPr bwMode="auto">
          <a:xfrm>
            <a:off x="539750" y="6381750"/>
            <a:ext cx="844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>
                <a:latin typeface="Times New Roman" pitchFamily="18" charset="0"/>
                <a:cs typeface="Times New Roman" pitchFamily="18" charset="0"/>
              </a:rPr>
              <a:t>A támogatás kiutalása a pénztárgép eladója részére történik. (</a:t>
            </a:r>
            <a:r>
              <a:rPr lang="hu-HU" sz="2000" b="1">
                <a:latin typeface="Times New Roman" pitchFamily="18" charset="0"/>
                <a:cs typeface="Times New Roman" pitchFamily="18" charset="0"/>
              </a:rPr>
              <a:t>1311.</a:t>
            </a:r>
            <a:r>
              <a:rPr lang="hu-HU" sz="2000">
                <a:latin typeface="Times New Roman" pitchFamily="18" charset="0"/>
                <a:cs typeface="Times New Roman" pitchFamily="18" charset="0"/>
              </a:rPr>
              <a:t> nyomtatvány)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Text Box 8"/>
          <p:cNvSpPr txBox="1">
            <a:spLocks noChangeArrowheads="1"/>
          </p:cNvSpPr>
          <p:nvPr/>
        </p:nvSpPr>
        <p:spPr bwMode="auto">
          <a:xfrm>
            <a:off x="395288" y="43656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4356100" y="908050"/>
            <a:ext cx="0" cy="431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4356100" y="2924175"/>
            <a:ext cx="0" cy="6492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4356100" y="5229225"/>
            <a:ext cx="0" cy="5762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H="1">
            <a:off x="2268538" y="4365625"/>
            <a:ext cx="5032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2339975" y="3860800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N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3995738" y="54451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I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2195513" y="260350"/>
            <a:ext cx="446405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1311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NYOMTATVÁNY BENYÚJTÁSA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(elektronikus/papír)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611188" y="1412875"/>
            <a:ext cx="7273925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hu-HU" sz="2000" dirty="0">
                <a:solidFill>
                  <a:schemeClr val="bg1"/>
                </a:solidFill>
                <a:latin typeface="Times New Roman" pitchFamily="18" charset="0"/>
              </a:rPr>
              <a:t> Kód érvényességének és támogatástartalmának vizsgálata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hu-HU" sz="2000" dirty="0">
                <a:solidFill>
                  <a:schemeClr val="bg1"/>
                </a:solidFill>
                <a:latin typeface="Times New Roman" pitchFamily="18" charset="0"/>
              </a:rPr>
              <a:t> Üzembe helyezés megtörténtének vizsgálata (2013.12.31 –</a:t>
            </a:r>
            <a:r>
              <a:rPr lang="hu-HU" sz="2000" dirty="0" err="1">
                <a:solidFill>
                  <a:schemeClr val="bg1"/>
                </a:solidFill>
                <a:latin typeface="Times New Roman" pitchFamily="18" charset="0"/>
              </a:rPr>
              <a:t>ig</a:t>
            </a:r>
            <a:r>
              <a:rPr lang="hu-HU" sz="2000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hu-HU" sz="2000" dirty="0">
                <a:solidFill>
                  <a:schemeClr val="bg1"/>
                </a:solidFill>
                <a:latin typeface="Times New Roman" pitchFamily="18" charset="0"/>
              </a:rPr>
              <a:t> Adózónként </a:t>
            </a:r>
            <a:r>
              <a:rPr lang="hu-HU" sz="2000" dirty="0" err="1">
                <a:solidFill>
                  <a:schemeClr val="bg1"/>
                </a:solidFill>
                <a:latin typeface="Times New Roman" pitchFamily="18" charset="0"/>
              </a:rPr>
              <a:t>max</a:t>
            </a:r>
            <a:r>
              <a:rPr lang="hu-HU" sz="2000" dirty="0">
                <a:solidFill>
                  <a:schemeClr val="bg1"/>
                </a:solidFill>
                <a:latin typeface="Times New Roman" pitchFamily="18" charset="0"/>
              </a:rPr>
              <a:t>. 5 db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hu-HU" sz="2000" dirty="0">
                <a:solidFill>
                  <a:schemeClr val="bg1"/>
                </a:solidFill>
                <a:latin typeface="Times New Roman" pitchFamily="18" charset="0"/>
              </a:rPr>
              <a:t> Benyújtás dátuma (2014.01.31)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2195513" y="5876925"/>
            <a:ext cx="44640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hu-HU" sz="2000" dirty="0">
                <a:solidFill>
                  <a:schemeClr val="bg1"/>
                </a:solidFill>
                <a:latin typeface="Times New Roman" pitchFamily="18" charset="0"/>
              </a:rPr>
              <a:t>Visszatartás (beleértve a fennmaradó összeg 30 napon belüli kiutalását is)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179388" y="4005263"/>
            <a:ext cx="2016125" cy="665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hu-HU" sz="2000" dirty="0">
                <a:solidFill>
                  <a:schemeClr val="bg1"/>
                </a:solidFill>
                <a:latin typeface="Times New Roman" pitchFamily="18" charset="0"/>
              </a:rPr>
              <a:t>Kiutalás </a:t>
            </a:r>
          </a:p>
          <a:p>
            <a:pPr algn="ctr">
              <a:spcBef>
                <a:spcPts val="0"/>
              </a:spcBef>
              <a:defRPr/>
            </a:pPr>
            <a:r>
              <a:rPr lang="hu-HU" sz="2000" dirty="0">
                <a:solidFill>
                  <a:schemeClr val="bg1"/>
                </a:solidFill>
                <a:latin typeface="Times New Roman" pitchFamily="18" charset="0"/>
              </a:rPr>
              <a:t>30 napon belül</a:t>
            </a:r>
          </a:p>
        </p:txBody>
      </p:sp>
      <p:sp>
        <p:nvSpPr>
          <p:cNvPr id="19" name="Folyamatábra: Döntés 18"/>
          <p:cNvSpPr/>
          <p:nvPr/>
        </p:nvSpPr>
        <p:spPr bwMode="auto">
          <a:xfrm>
            <a:off x="2916238" y="3644900"/>
            <a:ext cx="2879725" cy="1439863"/>
          </a:xfrm>
          <a:prstGeom prst="flowChartDecision">
            <a:avLst/>
          </a:prstGeom>
          <a:solidFill>
            <a:srgbClr val="F1F896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2296" tIns="41148" rIns="82296" bIns="4114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  <a:sym typeface="Gill Sans" charset="0"/>
              </a:rPr>
              <a:t>VAN KÖZ-TARTOZÁSA?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1"/>
          <p:cNvSpPr txBox="1">
            <a:spLocks noChangeArrowheads="1"/>
          </p:cNvSpPr>
          <p:nvPr/>
        </p:nvSpPr>
        <p:spPr bwMode="auto">
          <a:xfrm>
            <a:off x="2462213" y="476250"/>
            <a:ext cx="354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>
                <a:latin typeface="Times New Roman" pitchFamily="18" charset="0"/>
                <a:cs typeface="Times New Roman" pitchFamily="18" charset="0"/>
              </a:rPr>
              <a:t>Utólagos ellenőrzés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755650" y="1676400"/>
            <a:ext cx="29527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ÜZEMELTETŐNÉL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5364163" y="1700213"/>
            <a:ext cx="29527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ELADÓNÁL</a:t>
            </a:r>
          </a:p>
        </p:txBody>
      </p:sp>
      <p:sp>
        <p:nvSpPr>
          <p:cNvPr id="2" name="Szövegdoboz 1"/>
          <p:cNvSpPr txBox="1">
            <a:spLocks noChangeArrowheads="1"/>
          </p:cNvSpPr>
          <p:nvPr/>
        </p:nvSpPr>
        <p:spPr bwMode="auto">
          <a:xfrm flipH="1">
            <a:off x="323850" y="2852738"/>
            <a:ext cx="4103688" cy="1200150"/>
          </a:xfrm>
          <a:prstGeom prst="rect">
            <a:avLst/>
          </a:prstGeom>
          <a:solidFill>
            <a:srgbClr val="F1F89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u-HU">
                <a:latin typeface="Times New Roman" pitchFamily="18" charset="0"/>
                <a:cs typeface="Times New Roman" pitchFamily="18" charset="0"/>
              </a:rPr>
              <a:t>ÜZEMELTETŐ NEM FELELT MEG A FELTÉTELEKNEK </a:t>
            </a:r>
            <a:r>
              <a:rPr lang="hu-HU" b="1" u="sng">
                <a:latin typeface="Times New Roman" pitchFamily="18" charset="0"/>
                <a:cs typeface="Times New Roman" pitchFamily="18" charset="0"/>
              </a:rPr>
              <a:t>ÉS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>
                <a:latin typeface="Times New Roman" pitchFamily="18" charset="0"/>
                <a:cs typeface="Times New Roman" pitchFamily="18" charset="0"/>
              </a:rPr>
              <a:t>AZ ELADÓ TÁMOGATÁS KIUTALÁSÁT KÉRTE</a:t>
            </a: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468313" y="5291138"/>
            <a:ext cx="3714750" cy="369887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SZANKCIÓ AZ ÜZEMELTETŐNÉL</a:t>
            </a:r>
          </a:p>
        </p:txBody>
      </p:sp>
      <p:sp>
        <p:nvSpPr>
          <p:cNvPr id="9" name="Lefelé nyíl 8"/>
          <p:cNvSpPr/>
          <p:nvPr/>
        </p:nvSpPr>
        <p:spPr>
          <a:xfrm>
            <a:off x="2097088" y="4221163"/>
            <a:ext cx="242887" cy="9779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Szövegdoboz 9"/>
          <p:cNvSpPr txBox="1">
            <a:spLocks noChangeArrowheads="1"/>
          </p:cNvSpPr>
          <p:nvPr/>
        </p:nvSpPr>
        <p:spPr bwMode="auto">
          <a:xfrm flipH="1">
            <a:off x="4787900" y="2852738"/>
            <a:ext cx="4105275" cy="2032000"/>
          </a:xfrm>
          <a:prstGeom prst="rect">
            <a:avLst/>
          </a:prstGeom>
          <a:solidFill>
            <a:srgbClr val="F1F89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u-HU">
                <a:latin typeface="Times New Roman" pitchFamily="18" charset="0"/>
                <a:cs typeface="Times New Roman" pitchFamily="18" charset="0"/>
              </a:rPr>
              <a:t>ELADÓ TÉNYLEGESEN ÉRTÉKESÍTÉST NEM VÉGZETT AZ ADOTT IGAZOLÁSHOZ KAPCSOLÓDÓAN </a:t>
            </a:r>
            <a:r>
              <a:rPr lang="hu-HU" b="1" u="sng">
                <a:latin typeface="Times New Roman" pitchFamily="18" charset="0"/>
                <a:cs typeface="Times New Roman" pitchFamily="18" charset="0"/>
              </a:rPr>
              <a:t>VAGY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u-HU">
                <a:latin typeface="Times New Roman" pitchFamily="18" charset="0"/>
                <a:cs typeface="Times New Roman" pitchFamily="18" charset="0"/>
              </a:rPr>
              <a:t>A PÉNZTÁRGÉP NEM FELEL MEG A TÁMOGATÁSI RENDELET KÖVETELMÉNYEINEK</a:t>
            </a:r>
          </a:p>
        </p:txBody>
      </p: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5435600" y="6011863"/>
            <a:ext cx="3019425" cy="369887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SZANKCIÓ AZ ELADÓNÁL</a:t>
            </a:r>
          </a:p>
        </p:txBody>
      </p:sp>
      <p:sp>
        <p:nvSpPr>
          <p:cNvPr id="12" name="Lefelé nyíl 11"/>
          <p:cNvSpPr/>
          <p:nvPr/>
        </p:nvSpPr>
        <p:spPr>
          <a:xfrm>
            <a:off x="6850063" y="4970463"/>
            <a:ext cx="242887" cy="97948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2" name="Szövegdoboz 1"/>
          <p:cNvSpPr txBox="1">
            <a:spLocks noChangeArrowheads="1"/>
          </p:cNvSpPr>
          <p:nvPr/>
        </p:nvSpPr>
        <p:spPr bwMode="auto">
          <a:xfrm>
            <a:off x="3281363" y="476250"/>
            <a:ext cx="2376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>
                <a:latin typeface="Times New Roman" pitchFamily="18" charset="0"/>
                <a:cs typeface="Times New Roman" pitchFamily="18" charset="0"/>
              </a:rPr>
              <a:t>Ellenőrzés I.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090738" y="1628775"/>
            <a:ext cx="4425950" cy="2308225"/>
          </a:xfrm>
          <a:prstGeom prst="rect">
            <a:avLst/>
          </a:prstGeom>
          <a:solidFill>
            <a:srgbClr val="F1F896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2013. szeptember 1-jétől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üzemel-e az online pénztárgép?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u="sng" dirty="0">
                <a:latin typeface="Times New Roman" pitchFamily="18" charset="0"/>
                <a:cs typeface="Times New Roman" pitchFamily="18" charset="0"/>
              </a:rPr>
              <a:t>vagy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Regisztráltatta-e már magát?</a:t>
            </a:r>
            <a:endParaRPr lang="hu-HU" dirty="0">
              <a:latin typeface="+mn-lt"/>
            </a:endParaRPr>
          </a:p>
        </p:txBody>
      </p:sp>
      <p:sp>
        <p:nvSpPr>
          <p:cNvPr id="117764" name="Szövegdoboz 4"/>
          <p:cNvSpPr txBox="1">
            <a:spLocks noChangeArrowheads="1"/>
          </p:cNvSpPr>
          <p:nvPr/>
        </p:nvSpPr>
        <p:spPr bwMode="auto">
          <a:xfrm>
            <a:off x="3608388" y="5373688"/>
            <a:ext cx="1485900" cy="369887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SZANKCIÓ !</a:t>
            </a:r>
          </a:p>
        </p:txBody>
      </p:sp>
      <p:sp>
        <p:nvSpPr>
          <p:cNvPr id="13" name="Lefelé nyíl 12"/>
          <p:cNvSpPr/>
          <p:nvPr/>
        </p:nvSpPr>
        <p:spPr>
          <a:xfrm>
            <a:off x="4140200" y="4149725"/>
            <a:ext cx="217488" cy="9779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Szövegdoboz 1"/>
          <p:cNvSpPr txBox="1">
            <a:spLocks noChangeArrowheads="1"/>
          </p:cNvSpPr>
          <p:nvPr/>
        </p:nvSpPr>
        <p:spPr bwMode="auto">
          <a:xfrm>
            <a:off x="3281363" y="476250"/>
            <a:ext cx="2536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>
                <a:latin typeface="Times New Roman" pitchFamily="18" charset="0"/>
                <a:cs typeface="Times New Roman" pitchFamily="18" charset="0"/>
              </a:rPr>
              <a:t>Ellenőrzés II.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71472" y="2500307"/>
            <a:ext cx="8215370" cy="4185761"/>
          </a:xfrm>
          <a:prstGeom prst="rect">
            <a:avLst/>
          </a:prstGeom>
          <a:solidFill>
            <a:srgbClr val="F1F896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2. A beérkező adatokat a NAV folyamatosan ellenőrzi és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az ellenőrzésre történő kiválasztásra használja fel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(ingadozó forgalom, forgalommentes napok, azonos tevékenységet végzők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összehasonlítása, be nem jelentett alkalmazottak vizsgálata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stb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u="sng" dirty="0" smtClean="0">
                <a:latin typeface="Times New Roman" pitchFamily="18" charset="0"/>
                <a:cs typeface="Times New Roman" pitchFamily="18" charset="0"/>
              </a:rPr>
              <a:t>Bevezetés célja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 Adómorál javulása, adórés csökkentése, feketegazdaság csökkentése és ezáltal a költségvetési bevételek növelése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u="sng" dirty="0" smtClean="0">
                <a:latin typeface="Times New Roman" pitchFamily="18" charset="0"/>
                <a:cs typeface="Times New Roman" pitchFamily="18" charset="0"/>
              </a:rPr>
              <a:t>Felhasználás korlátja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 Áfa tv. 178. § (1a) bekezdése – „adatokat az állami adóhatóság kizárólag az Art. szerinti adózók ellenőrzéséhez, ellenőrzésre történő kiválasztásához használhatja fel az adó megállapításához való jog elévülési idején belül”.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9750" y="1142984"/>
            <a:ext cx="8439150" cy="1477328"/>
          </a:xfrm>
          <a:prstGeom prst="rect">
            <a:avLst/>
          </a:prstGeom>
          <a:solidFill>
            <a:srgbClr val="F1F896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1. A rendszer lehetővé teszi, hogy a revizor valós idejű lekérdezést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indítson, azaz a „bolt előtt” ülve láthassa, hogy a kijövő ügyfél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vásárlását követte-e adatszolgáltatás vagy sem.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Kép 5" descr="C:\Users\Zoltán\AppData\Local\Microsoft\Windows Live Mail\WLMDSS.tmp\WLMA817.tmp\_DSC255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6388" y="2052638"/>
            <a:ext cx="5903912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Szövegdoboz 7"/>
          <p:cNvSpPr txBox="1">
            <a:spLocks noChangeArrowheads="1"/>
          </p:cNvSpPr>
          <p:nvPr/>
        </p:nvSpPr>
        <p:spPr bwMode="auto">
          <a:xfrm>
            <a:off x="981075" y="1638300"/>
            <a:ext cx="1589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Nyomtatófedél</a:t>
            </a:r>
          </a:p>
        </p:txBody>
      </p:sp>
      <p:sp>
        <p:nvSpPr>
          <p:cNvPr id="121860" name="Szövegdoboz 8"/>
          <p:cNvSpPr txBox="1">
            <a:spLocks noChangeArrowheads="1"/>
          </p:cNvSpPr>
          <p:nvPr/>
        </p:nvSpPr>
        <p:spPr bwMode="auto">
          <a:xfrm>
            <a:off x="614363" y="2921000"/>
            <a:ext cx="135255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Szalagnyílás</a:t>
            </a:r>
          </a:p>
        </p:txBody>
      </p:sp>
      <p:sp>
        <p:nvSpPr>
          <p:cNvPr id="121861" name="Szövegdoboz 9"/>
          <p:cNvSpPr txBox="1">
            <a:spLocks noChangeArrowheads="1"/>
          </p:cNvSpPr>
          <p:nvPr/>
        </p:nvSpPr>
        <p:spPr bwMode="auto">
          <a:xfrm>
            <a:off x="349250" y="4005263"/>
            <a:ext cx="1427163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A pénztárgép</a:t>
            </a:r>
            <a:br>
              <a:rPr lang="hu-HU">
                <a:latin typeface="Times New Roman" pitchFamily="18" charset="0"/>
                <a:cs typeface="Times New Roman" pitchFamily="18" charset="0"/>
              </a:rPr>
            </a:br>
            <a:r>
              <a:rPr lang="hu-HU">
                <a:latin typeface="Times New Roman" pitchFamily="18" charset="0"/>
                <a:cs typeface="Times New Roman" pitchFamily="18" charset="0"/>
              </a:rPr>
              <a:t> nyitógombja</a:t>
            </a:r>
          </a:p>
        </p:txBody>
      </p:sp>
      <p:sp>
        <p:nvSpPr>
          <p:cNvPr id="121862" name="Szövegdoboz 10"/>
          <p:cNvSpPr txBox="1">
            <a:spLocks noChangeArrowheads="1"/>
          </p:cNvSpPr>
          <p:nvPr/>
        </p:nvSpPr>
        <p:spPr bwMode="auto">
          <a:xfrm>
            <a:off x="2771775" y="6115050"/>
            <a:ext cx="20320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Funkcióbillentyűzet</a:t>
            </a:r>
          </a:p>
        </p:txBody>
      </p:sp>
      <p:sp>
        <p:nvSpPr>
          <p:cNvPr id="121863" name="Szövegdoboz 11"/>
          <p:cNvSpPr txBox="1">
            <a:spLocks noChangeArrowheads="1"/>
          </p:cNvSpPr>
          <p:nvPr/>
        </p:nvSpPr>
        <p:spPr bwMode="auto">
          <a:xfrm>
            <a:off x="6804025" y="6134100"/>
            <a:ext cx="17240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Alapbillentyűzet</a:t>
            </a:r>
          </a:p>
        </p:txBody>
      </p:sp>
      <p:sp>
        <p:nvSpPr>
          <p:cNvPr id="121864" name="Szövegdoboz 12"/>
          <p:cNvSpPr txBox="1">
            <a:spLocks noChangeArrowheads="1"/>
          </p:cNvSpPr>
          <p:nvPr/>
        </p:nvSpPr>
        <p:spPr bwMode="auto">
          <a:xfrm>
            <a:off x="7451725" y="4005263"/>
            <a:ext cx="1468438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Külső</a:t>
            </a:r>
            <a:br>
              <a:rPr lang="hu-HU">
                <a:latin typeface="Times New Roman" pitchFamily="18" charset="0"/>
                <a:cs typeface="Times New Roman" pitchFamily="18" charset="0"/>
              </a:rPr>
            </a:br>
            <a:r>
              <a:rPr lang="hu-HU">
                <a:latin typeface="Times New Roman" pitchFamily="18" charset="0"/>
                <a:cs typeface="Times New Roman" pitchFamily="18" charset="0"/>
              </a:rPr>
              <a:t>csatlakozások</a:t>
            </a:r>
          </a:p>
        </p:txBody>
      </p:sp>
      <p:sp>
        <p:nvSpPr>
          <p:cNvPr id="121865" name="Szövegdoboz 13"/>
          <p:cNvSpPr txBox="1">
            <a:spLocks noChangeArrowheads="1"/>
          </p:cNvSpPr>
          <p:nvPr/>
        </p:nvSpPr>
        <p:spPr bwMode="auto">
          <a:xfrm>
            <a:off x="5148263" y="1308100"/>
            <a:ext cx="176847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Pénztáros kijelző</a:t>
            </a:r>
          </a:p>
        </p:txBody>
      </p:sp>
      <p:sp>
        <p:nvSpPr>
          <p:cNvPr id="121866" name="Szövegdoboz 14"/>
          <p:cNvSpPr txBox="1">
            <a:spLocks noChangeArrowheads="1"/>
          </p:cNvSpPr>
          <p:nvPr/>
        </p:nvSpPr>
        <p:spPr bwMode="auto">
          <a:xfrm>
            <a:off x="6804025" y="2052638"/>
            <a:ext cx="128746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Vevőkijelző</a:t>
            </a:r>
          </a:p>
        </p:txBody>
      </p:sp>
      <p:sp>
        <p:nvSpPr>
          <p:cNvPr id="121867" name="Szövegdoboz 15"/>
          <p:cNvSpPr txBox="1">
            <a:spLocks noChangeArrowheads="1"/>
          </p:cNvSpPr>
          <p:nvPr/>
        </p:nvSpPr>
        <p:spPr bwMode="auto">
          <a:xfrm>
            <a:off x="2868613" y="1830388"/>
            <a:ext cx="294322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AEE kommunikációs antenna</a:t>
            </a:r>
          </a:p>
        </p:txBody>
      </p:sp>
      <p:sp>
        <p:nvSpPr>
          <p:cNvPr id="121868" name="Szövegdoboz 16"/>
          <p:cNvSpPr txBox="1">
            <a:spLocks noChangeArrowheads="1"/>
          </p:cNvSpPr>
          <p:nvPr/>
        </p:nvSpPr>
        <p:spPr bwMode="auto">
          <a:xfrm>
            <a:off x="7235825" y="3109913"/>
            <a:ext cx="172402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Kontroll fények</a:t>
            </a:r>
            <a:br>
              <a:rPr lang="hu-HU">
                <a:latin typeface="Times New Roman" pitchFamily="18" charset="0"/>
                <a:cs typeface="Times New Roman" pitchFamily="18" charset="0"/>
              </a:rPr>
            </a:br>
            <a:r>
              <a:rPr lang="hu-HU">
                <a:latin typeface="Times New Roman" pitchFamily="18" charset="0"/>
                <a:cs typeface="Times New Roman" pitchFamily="18" charset="0"/>
              </a:rPr>
              <a:t>(kommunikáció)</a:t>
            </a:r>
          </a:p>
        </p:txBody>
      </p:sp>
      <p:cxnSp>
        <p:nvCxnSpPr>
          <p:cNvPr id="18" name="Egyenes összekötő nyíllal 17"/>
          <p:cNvCxnSpPr/>
          <p:nvPr/>
        </p:nvCxnSpPr>
        <p:spPr>
          <a:xfrm flipV="1">
            <a:off x="3771900" y="5229225"/>
            <a:ext cx="0" cy="860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V="1">
            <a:off x="1903413" y="4102100"/>
            <a:ext cx="1084262" cy="225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051050" y="3290888"/>
            <a:ext cx="720725" cy="354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1978025" y="2082800"/>
            <a:ext cx="866775" cy="868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3492500" y="2349500"/>
            <a:ext cx="431800" cy="287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6156325" y="1830388"/>
            <a:ext cx="0" cy="127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H="1">
            <a:off x="6372225" y="2238375"/>
            <a:ext cx="360363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 flipV="1">
            <a:off x="6480175" y="3286125"/>
            <a:ext cx="647700" cy="182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21877" name="Csoportba foglalás 51"/>
          <p:cNvGrpSpPr>
            <a:grpSpLocks/>
          </p:cNvGrpSpPr>
          <p:nvPr/>
        </p:nvGrpSpPr>
        <p:grpSpPr bwMode="auto">
          <a:xfrm>
            <a:off x="6940550" y="4327525"/>
            <a:ext cx="479425" cy="484188"/>
            <a:chOff x="7020272" y="4089999"/>
            <a:chExt cx="460648" cy="419121"/>
          </a:xfrm>
        </p:grpSpPr>
        <p:cxnSp>
          <p:nvCxnSpPr>
            <p:cNvPr id="27" name="Egyenes összekötő 26"/>
            <p:cNvCxnSpPr>
              <a:stCxn id="6" idx="3"/>
            </p:cNvCxnSpPr>
            <p:nvPr/>
          </p:nvCxnSpPr>
          <p:spPr>
            <a:xfrm flipH="1">
              <a:off x="7236868" y="4089999"/>
              <a:ext cx="244052" cy="40812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Egyenes összekötő nyíllal 27"/>
            <p:cNvCxnSpPr/>
            <p:nvPr/>
          </p:nvCxnSpPr>
          <p:spPr>
            <a:xfrm flipH="1" flipV="1">
              <a:off x="7020272" y="4327730"/>
              <a:ext cx="216596" cy="1813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9" name="Egyenes összekötő nyíllal 28"/>
          <p:cNvCxnSpPr/>
          <p:nvPr/>
        </p:nvCxnSpPr>
        <p:spPr>
          <a:xfrm flipH="1" flipV="1">
            <a:off x="6588125" y="4797425"/>
            <a:ext cx="1065213" cy="1152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1879" name="Szövegdoboz 29"/>
          <p:cNvSpPr txBox="1">
            <a:spLocks noChangeArrowheads="1"/>
          </p:cNvSpPr>
          <p:nvPr/>
        </p:nvSpPr>
        <p:spPr bwMode="auto">
          <a:xfrm>
            <a:off x="330200" y="5726113"/>
            <a:ext cx="164306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Times New Roman" pitchFamily="18" charset="0"/>
                <a:cs typeface="Times New Roman" pitchFamily="18" charset="0"/>
              </a:rPr>
              <a:t>A plomba helye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flipV="1">
            <a:off x="2051050" y="4249738"/>
            <a:ext cx="1657350" cy="1662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1881" name="Szövegdoboz 31"/>
          <p:cNvSpPr txBox="1">
            <a:spLocks noChangeArrowheads="1"/>
          </p:cNvSpPr>
          <p:nvPr/>
        </p:nvSpPr>
        <p:spPr bwMode="auto">
          <a:xfrm>
            <a:off x="714375" y="28575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b="1">
                <a:latin typeface="Times New Roman" pitchFamily="18" charset="0"/>
                <a:cs typeface="Times New Roman" pitchFamily="18" charset="0"/>
              </a:rPr>
              <a:t>Egy példa – már engedéllyel rendelkező – Online Pénztárgépre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/>
          </p:cNvSpPr>
          <p:nvPr/>
        </p:nvSpPr>
        <p:spPr bwMode="auto">
          <a:xfrm>
            <a:off x="4587875" y="885825"/>
            <a:ext cx="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hu-HU" sz="2200" b="1" u="sng">
              <a:latin typeface="Gill Sans"/>
            </a:endParaRPr>
          </a:p>
        </p:txBody>
      </p:sp>
      <p:sp>
        <p:nvSpPr>
          <p:cNvPr id="19459" name="Szövegdoboz 1"/>
          <p:cNvSpPr txBox="1">
            <a:spLocks noChangeArrowheads="1"/>
          </p:cNvSpPr>
          <p:nvPr/>
        </p:nvSpPr>
        <p:spPr bwMode="auto">
          <a:xfrm>
            <a:off x="3008313" y="404813"/>
            <a:ext cx="3219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>
                <a:latin typeface="Times New Roman" pitchFamily="18" charset="0"/>
                <a:cs typeface="Times New Roman" pitchFamily="18" charset="0"/>
              </a:rPr>
              <a:t>Kire vonatkozik?</a:t>
            </a:r>
          </a:p>
        </p:txBody>
      </p:sp>
      <p:sp>
        <p:nvSpPr>
          <p:cNvPr id="19460" name="Szövegdoboz 7"/>
          <p:cNvSpPr txBox="1">
            <a:spLocks noChangeArrowheads="1"/>
          </p:cNvSpPr>
          <p:nvPr/>
        </p:nvSpPr>
        <p:spPr bwMode="auto">
          <a:xfrm>
            <a:off x="1301750" y="1700213"/>
            <a:ext cx="6654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hu-HU" sz="2800">
                <a:latin typeface="Times New Roman" pitchFamily="18" charset="0"/>
                <a:cs typeface="Times New Roman" pitchFamily="18" charset="0"/>
              </a:rPr>
              <a:t>3/2013. (II.15.) NGM rendelet 1. számú </a:t>
            </a:r>
          </a:p>
          <a:p>
            <a:pPr marL="285750" indent="-285750">
              <a:lnSpc>
                <a:spcPct val="200000"/>
              </a:lnSpc>
            </a:pPr>
            <a:r>
              <a:rPr lang="hu-HU" sz="2800">
                <a:latin typeface="Times New Roman" pitchFamily="18" charset="0"/>
                <a:cs typeface="Times New Roman" pitchFamily="18" charset="0"/>
              </a:rPr>
              <a:t>   mellékletében meghatározott adóalanyi kör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hu-HU" sz="2800">
                <a:latin typeface="Times New Roman" pitchFamily="18" charset="0"/>
                <a:cs typeface="Times New Roman" pitchFamily="18" charset="0"/>
              </a:rPr>
              <a:t>a régi szabályok szerint engedélyezett </a:t>
            </a:r>
          </a:p>
          <a:p>
            <a:pPr marL="285750" indent="-285750">
              <a:lnSpc>
                <a:spcPct val="200000"/>
              </a:lnSpc>
            </a:pPr>
            <a:r>
              <a:rPr lang="hu-HU" sz="2800">
                <a:latin typeface="Times New Roman" pitchFamily="18" charset="0"/>
                <a:cs typeface="Times New Roman" pitchFamily="18" charset="0"/>
              </a:rPr>
              <a:t>  pénztárgép használók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Kép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857388"/>
          </a:xfrm>
          <a:noFill/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i="1" dirty="0" smtClean="0">
                <a:solidFill>
                  <a:schemeClr val="bg1"/>
                </a:solidFill>
              </a:rPr>
              <a:t>Köszönjük a figyelmet!</a:t>
            </a:r>
            <a:endParaRPr lang="hu-H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032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/>
          </p:cNvSpPr>
          <p:nvPr/>
        </p:nvSpPr>
        <p:spPr bwMode="auto">
          <a:xfrm>
            <a:off x="4587875" y="885825"/>
            <a:ext cx="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hu-HU" sz="2200" b="1" u="sng">
              <a:latin typeface="Gill Sans"/>
            </a:endParaRPr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3959225" y="1125538"/>
            <a:ext cx="1603375" cy="823912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4800" b="1">
                <a:latin typeface="Times New Roman" pitchFamily="18" charset="0"/>
                <a:cs typeface="Times New Roman" pitchFamily="18" charset="0"/>
              </a:rPr>
              <a:t>AEE</a:t>
            </a:r>
            <a:r>
              <a:rPr lang="hu-HU" sz="4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Folyamatábra: Külső bekötés 9"/>
          <p:cNvSpPr/>
          <p:nvPr/>
        </p:nvSpPr>
        <p:spPr>
          <a:xfrm>
            <a:off x="2627784" y="2492896"/>
            <a:ext cx="4503483" cy="2948855"/>
          </a:xfrm>
          <a:prstGeom prst="flowChartOffpageConnecto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ADÓÜGYI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ELLENŐRZŐ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EGYSÉG</a:t>
            </a:r>
            <a:endParaRPr lang="hu-H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Cím 1"/>
          <p:cNvSpPr>
            <a:spLocks noGrp="1"/>
          </p:cNvSpPr>
          <p:nvPr>
            <p:ph type="title" idx="4294967295"/>
          </p:nvPr>
        </p:nvSpPr>
        <p:spPr>
          <a:xfrm>
            <a:off x="684213" y="333375"/>
            <a:ext cx="8229600" cy="654050"/>
          </a:xfrm>
        </p:spPr>
        <p:txBody>
          <a:bodyPr/>
          <a:lstStyle/>
          <a:p>
            <a:pPr eaLnBrk="1" hangingPunct="1"/>
            <a:r>
              <a:rPr lang="hu-HU" sz="4000" smtClean="0">
                <a:latin typeface="Arial" charset="0"/>
              </a:rPr>
              <a:t/>
            </a:r>
            <a:br>
              <a:rPr lang="hu-HU" sz="4000" smtClean="0">
                <a:latin typeface="Arial" charset="0"/>
              </a:rPr>
            </a:br>
            <a:r>
              <a:rPr lang="hu-HU" sz="2800" b="1" smtClean="0">
                <a:latin typeface="Arial" charset="0"/>
              </a:rPr>
              <a:t>Adóügyi ellenőrző egység (AEE)</a:t>
            </a:r>
            <a:r>
              <a:rPr lang="hu-HU" sz="4000" b="1" smtClean="0">
                <a:latin typeface="Arial" charset="0"/>
              </a:rPr>
              <a:t/>
            </a:r>
            <a:br>
              <a:rPr lang="hu-HU" sz="4000" b="1" smtClean="0">
                <a:latin typeface="Arial" charset="0"/>
              </a:rPr>
            </a:br>
            <a:endParaRPr lang="hu-HU" sz="4000" b="1" smtClean="0">
              <a:latin typeface="Arial" charset="0"/>
            </a:endParaRPr>
          </a:p>
        </p:txBody>
      </p:sp>
      <p:sp>
        <p:nvSpPr>
          <p:cNvPr id="23555" name="Tartalom helye 2"/>
          <p:cNvSpPr>
            <a:spLocks noGrp="1"/>
          </p:cNvSpPr>
          <p:nvPr>
            <p:ph idx="4294967295"/>
          </p:nvPr>
        </p:nvSpPr>
        <p:spPr>
          <a:xfrm>
            <a:off x="539750" y="620713"/>
            <a:ext cx="8229600" cy="4895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hu-HU" smtClean="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Font typeface="Arial" charset="0"/>
              <a:buNone/>
            </a:pPr>
            <a:r>
              <a:rPr lang="hu-HU" sz="1800" smtClean="0">
                <a:latin typeface="Arial" charset="0"/>
              </a:rPr>
              <a:t>	A pénztárgép azon önállóan elkülöníthető zárt, elektronikus adattároló és mobil adatkommunikációs egysége, mely az Áfa tv-ben és a Pénztárgéprendeletben foglalt előírások szerint meghatározott adattartalmú adóügyi bizonylatokat, valamint annak elválaszthatatlan részét képező elektronikus nyilvántartásokat tartalmazza, továbbá biztosítja és ellátja a pénztárgép és a NAV közötti titkosított adatkommunikációt.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None/>
            </a:pPr>
            <a:r>
              <a:rPr lang="hu-HU" sz="1800" smtClean="0">
                <a:latin typeface="Arial" charset="0"/>
              </a:rPr>
              <a:t> </a:t>
            </a:r>
          </a:p>
          <a:p>
            <a:pPr lvl="1" eaLnBrk="1" hangingPunct="1">
              <a:buFont typeface="Arial" charset="0"/>
              <a:buNone/>
            </a:pPr>
            <a:r>
              <a:rPr lang="hu-HU" sz="1800" b="1" smtClean="0">
                <a:latin typeface="Arial" charset="0"/>
              </a:rPr>
              <a:t>	Naplózó funkció</a:t>
            </a:r>
          </a:p>
          <a:p>
            <a:pPr lvl="1" eaLnBrk="1" hangingPunct="1"/>
            <a:r>
              <a:rPr lang="hu-HU" sz="1800" smtClean="0">
                <a:latin typeface="Arial" charset="0"/>
              </a:rPr>
              <a:t>Pénztárgépben keletkezett bizonylatok adattartalma </a:t>
            </a:r>
          </a:p>
          <a:p>
            <a:pPr lvl="1" eaLnBrk="1" hangingPunct="1"/>
            <a:r>
              <a:rPr lang="hu-HU" sz="1800" smtClean="0">
                <a:latin typeface="Arial" charset="0"/>
              </a:rPr>
              <a:t>Pénztárgéppel kapcsolatos információk (gyakorló üzemmód, be-/kikapcsolás, „térerő”)</a:t>
            </a:r>
          </a:p>
          <a:p>
            <a:pPr lvl="1" eaLnBrk="1" hangingPunct="1">
              <a:buFont typeface="Arial" charset="0"/>
              <a:buNone/>
            </a:pPr>
            <a:r>
              <a:rPr lang="hu-HU" sz="1800" b="1" smtClean="0">
                <a:latin typeface="Arial" charset="0"/>
              </a:rPr>
              <a:t>	Kommunikációs funkció</a:t>
            </a:r>
          </a:p>
          <a:p>
            <a:pPr lvl="1" eaLnBrk="1" hangingPunct="1"/>
            <a:r>
              <a:rPr lang="hu-HU" sz="1800" smtClean="0">
                <a:latin typeface="Arial" charset="0"/>
              </a:rPr>
              <a:t>30 percenként, illetve meghatározott események bekövetkezése esetén „bejelentkezik” a NAV-hoz, és erre irányuló utasítás esetén átadja az eltárolt adatokat</a:t>
            </a:r>
          </a:p>
          <a:p>
            <a:pPr lvl="1" eaLnBrk="1" hangingPunct="1">
              <a:buFont typeface="Arial" charset="0"/>
              <a:buNone/>
            </a:pPr>
            <a:r>
              <a:rPr lang="hu-HU" sz="200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Cím 1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654050"/>
          </a:xfrm>
        </p:spPr>
        <p:txBody>
          <a:bodyPr/>
          <a:lstStyle/>
          <a:p>
            <a:pPr eaLnBrk="1" hangingPunct="1"/>
            <a:r>
              <a:rPr lang="hu-HU" sz="2800" b="1" smtClean="0">
                <a:latin typeface="Arial" charset="0"/>
              </a:rPr>
              <a:t>Online működés</a:t>
            </a:r>
          </a:p>
        </p:txBody>
      </p:sp>
      <p:sp>
        <p:nvSpPr>
          <p:cNvPr id="25603" name="Tartalom helye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895850"/>
          </a:xfrm>
        </p:spPr>
        <p:txBody>
          <a:bodyPr/>
          <a:lstStyle/>
          <a:p>
            <a:pPr eaLnBrk="1" hangingPunct="1"/>
            <a:endParaRPr lang="hu-HU" sz="2400" smtClean="0">
              <a:latin typeface="Arial" charset="0"/>
            </a:endParaRPr>
          </a:p>
          <a:p>
            <a:pPr eaLnBrk="1" hangingPunct="1"/>
            <a:r>
              <a:rPr lang="hu-HU" sz="2000" b="1" smtClean="0">
                <a:latin typeface="Arial" charset="0"/>
              </a:rPr>
              <a:t>Online működés </a:t>
            </a:r>
            <a:r>
              <a:rPr lang="hu-HU" sz="2000" smtClean="0">
                <a:latin typeface="Arial" charset="0"/>
              </a:rPr>
              <a:t>– elektronikus hírközlő hálózaton keresztül </a:t>
            </a:r>
            <a:r>
              <a:rPr lang="hu-HU" sz="2000" b="1" smtClean="0">
                <a:latin typeface="Arial" charset="0"/>
              </a:rPr>
              <a:t>(nem internetkapcsolat)</a:t>
            </a:r>
            <a:r>
              <a:rPr lang="hu-HU" sz="2000" smtClean="0">
                <a:latin typeface="Arial" charset="0"/>
              </a:rPr>
              <a:t> </a:t>
            </a:r>
          </a:p>
          <a:p>
            <a:pPr lvl="1" eaLnBrk="1" hangingPunct="1"/>
            <a:r>
              <a:rPr lang="hu-HU" sz="2000" smtClean="0">
                <a:latin typeface="Arial" charset="0"/>
              </a:rPr>
              <a:t>AEE-be épített SIM kártya segítségével</a:t>
            </a:r>
          </a:p>
          <a:p>
            <a:pPr lvl="1" eaLnBrk="1" hangingPunct="1">
              <a:buFont typeface="Arial" charset="0"/>
              <a:buNone/>
            </a:pPr>
            <a:endParaRPr lang="hu-HU" sz="2000" smtClean="0">
              <a:latin typeface="Arial" charset="0"/>
            </a:endParaRPr>
          </a:p>
          <a:p>
            <a:pPr eaLnBrk="1" hangingPunct="1"/>
            <a:r>
              <a:rPr lang="hu-HU" sz="2000" b="1" smtClean="0">
                <a:latin typeface="Arial" charset="0"/>
              </a:rPr>
              <a:t>Offline működés</a:t>
            </a:r>
            <a:r>
              <a:rPr lang="hu-HU" sz="2000" smtClean="0">
                <a:latin typeface="Arial" charset="0"/>
              </a:rPr>
              <a:t> – egyedi mentesítés</a:t>
            </a:r>
          </a:p>
          <a:p>
            <a:pPr lvl="1" eaLnBrk="1" hangingPunct="1"/>
            <a:r>
              <a:rPr lang="hu-HU" sz="2000" smtClean="0">
                <a:latin typeface="Arial" charset="0"/>
              </a:rPr>
              <a:t>Online működéshez szükséges elektronikus hírközlő hálózat hiányzik</a:t>
            </a:r>
          </a:p>
          <a:p>
            <a:pPr lvl="1" eaLnBrk="1" hangingPunct="1"/>
            <a:r>
              <a:rPr lang="hu-HU" sz="2000" smtClean="0">
                <a:latin typeface="Arial" charset="0"/>
              </a:rPr>
              <a:t>Állami adóhatóság engedélye (Nemzeti Média és Hírközlési Hatóság állásfoglalása alapján)</a:t>
            </a:r>
          </a:p>
          <a:p>
            <a:pPr lvl="1" eaLnBrk="1" hangingPunct="1"/>
            <a:r>
              <a:rPr lang="hu-HU" sz="2000" b="1" smtClean="0">
                <a:latin typeface="Arial" charset="0"/>
              </a:rPr>
              <a:t>PTGM nyomtatvány – PTGOPTA nyomtatvány</a:t>
            </a:r>
          </a:p>
          <a:p>
            <a:pPr lvl="1" eaLnBrk="1" hangingPunct="1"/>
            <a:r>
              <a:rPr lang="hu-HU" sz="2000" smtClean="0">
                <a:latin typeface="Arial" charset="0"/>
              </a:rPr>
              <a:t>Online pénztárgép használata kötelező!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/>
          </p:cNvSpPr>
          <p:nvPr/>
        </p:nvSpPr>
        <p:spPr bwMode="auto">
          <a:xfrm>
            <a:off x="4587875" y="885825"/>
            <a:ext cx="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hu-HU" sz="2200" b="1" u="sng">
              <a:latin typeface="Gill Sans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3225800" y="2997200"/>
            <a:ext cx="2641600" cy="91440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rgbClr val="C0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NAV SZERVER</a:t>
            </a:r>
          </a:p>
        </p:txBody>
      </p:sp>
      <p:sp>
        <p:nvSpPr>
          <p:cNvPr id="8" name="Téglalap 7"/>
          <p:cNvSpPr/>
          <p:nvPr/>
        </p:nvSpPr>
        <p:spPr>
          <a:xfrm>
            <a:off x="1042988" y="1225550"/>
            <a:ext cx="243205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7653" name="Szövegdoboz 4"/>
          <p:cNvSpPr txBox="1">
            <a:spLocks noChangeArrowheads="1"/>
          </p:cNvSpPr>
          <p:nvPr/>
        </p:nvSpPr>
        <p:spPr bwMode="auto">
          <a:xfrm>
            <a:off x="1331913" y="908050"/>
            <a:ext cx="1328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latin typeface="Times New Roman" pitchFamily="18" charset="0"/>
                <a:cs typeface="Times New Roman" pitchFamily="18" charset="0"/>
              </a:rPr>
              <a:t>PÉNZTÁRGÉP</a:t>
            </a:r>
          </a:p>
        </p:txBody>
      </p:sp>
      <p:sp>
        <p:nvSpPr>
          <p:cNvPr id="10" name="Ellipszis 9"/>
          <p:cNvSpPr/>
          <p:nvPr/>
        </p:nvSpPr>
        <p:spPr>
          <a:xfrm>
            <a:off x="2411413" y="1538288"/>
            <a:ext cx="914400" cy="5222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AEE</a:t>
            </a:r>
          </a:p>
        </p:txBody>
      </p:sp>
      <p:sp>
        <p:nvSpPr>
          <p:cNvPr id="27655" name="Szövegdoboz 9"/>
          <p:cNvSpPr txBox="1">
            <a:spLocks noChangeArrowheads="1"/>
          </p:cNvSpPr>
          <p:nvPr/>
        </p:nvSpPr>
        <p:spPr bwMode="auto">
          <a:xfrm>
            <a:off x="7419975" y="1060450"/>
            <a:ext cx="1328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latin typeface="Times New Roman" pitchFamily="18" charset="0"/>
                <a:cs typeface="Times New Roman" pitchFamily="18" charset="0"/>
              </a:rPr>
              <a:t>PÉNZTÁRGÉP</a:t>
            </a:r>
          </a:p>
        </p:txBody>
      </p:sp>
      <p:sp>
        <p:nvSpPr>
          <p:cNvPr id="27656" name="Szövegdoboz 10"/>
          <p:cNvSpPr txBox="1">
            <a:spLocks noChangeArrowheads="1"/>
          </p:cNvSpPr>
          <p:nvPr/>
        </p:nvSpPr>
        <p:spPr bwMode="auto">
          <a:xfrm>
            <a:off x="3243263" y="6381750"/>
            <a:ext cx="1328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latin typeface="Times New Roman" pitchFamily="18" charset="0"/>
                <a:cs typeface="Times New Roman" pitchFamily="18" charset="0"/>
              </a:rPr>
              <a:t>PÉNZTÁRGÉP</a:t>
            </a:r>
          </a:p>
        </p:txBody>
      </p:sp>
      <p:sp>
        <p:nvSpPr>
          <p:cNvPr id="27657" name="Szövegdoboz 11"/>
          <p:cNvSpPr txBox="1">
            <a:spLocks noChangeArrowheads="1"/>
          </p:cNvSpPr>
          <p:nvPr/>
        </p:nvSpPr>
        <p:spPr bwMode="auto">
          <a:xfrm>
            <a:off x="468313" y="3984625"/>
            <a:ext cx="1328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latin typeface="Times New Roman" pitchFamily="18" charset="0"/>
                <a:cs typeface="Times New Roman" pitchFamily="18" charset="0"/>
              </a:rPr>
              <a:t>PÉNZTÁRGÉP</a:t>
            </a:r>
          </a:p>
        </p:txBody>
      </p:sp>
      <p:sp>
        <p:nvSpPr>
          <p:cNvPr id="27658" name="Szövegdoboz 12"/>
          <p:cNvSpPr txBox="1">
            <a:spLocks noChangeArrowheads="1"/>
          </p:cNvSpPr>
          <p:nvPr/>
        </p:nvSpPr>
        <p:spPr bwMode="auto">
          <a:xfrm>
            <a:off x="6770688" y="5426075"/>
            <a:ext cx="13303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latin typeface="Times New Roman" pitchFamily="18" charset="0"/>
                <a:cs typeface="Times New Roman" pitchFamily="18" charset="0"/>
              </a:rPr>
              <a:t>PÉNZTÁRGÉP</a:t>
            </a:r>
          </a:p>
        </p:txBody>
      </p:sp>
      <p:sp>
        <p:nvSpPr>
          <p:cNvPr id="15" name="Téglalap 14"/>
          <p:cNvSpPr/>
          <p:nvPr/>
        </p:nvSpPr>
        <p:spPr>
          <a:xfrm>
            <a:off x="468313" y="4314825"/>
            <a:ext cx="2430462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2571750" y="5467350"/>
            <a:ext cx="243205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5595938" y="4467225"/>
            <a:ext cx="243205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6388100" y="1341438"/>
            <a:ext cx="243205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5745163" y="4562475"/>
            <a:ext cx="914400" cy="52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AEE</a:t>
            </a:r>
          </a:p>
        </p:txBody>
      </p:sp>
      <p:sp>
        <p:nvSpPr>
          <p:cNvPr id="20" name="Ellipszis 19"/>
          <p:cNvSpPr/>
          <p:nvPr/>
        </p:nvSpPr>
        <p:spPr>
          <a:xfrm>
            <a:off x="3009900" y="5570538"/>
            <a:ext cx="914400" cy="5222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AEE</a:t>
            </a:r>
          </a:p>
        </p:txBody>
      </p:sp>
      <p:sp>
        <p:nvSpPr>
          <p:cNvPr id="21" name="Ellipszis 20"/>
          <p:cNvSpPr/>
          <p:nvPr/>
        </p:nvSpPr>
        <p:spPr>
          <a:xfrm>
            <a:off x="1908175" y="4365625"/>
            <a:ext cx="914400" cy="52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AEE</a:t>
            </a:r>
          </a:p>
        </p:txBody>
      </p:sp>
      <p:sp>
        <p:nvSpPr>
          <p:cNvPr id="22" name="Ellipszis 21"/>
          <p:cNvSpPr/>
          <p:nvPr/>
        </p:nvSpPr>
        <p:spPr>
          <a:xfrm>
            <a:off x="6516688" y="1628775"/>
            <a:ext cx="914400" cy="52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AEE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073400" y="2060575"/>
            <a:ext cx="777875" cy="86360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H="1">
            <a:off x="5881688" y="2133600"/>
            <a:ext cx="777875" cy="86360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5435600" y="3933825"/>
            <a:ext cx="576263" cy="595313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H="1">
            <a:off x="2771775" y="3911600"/>
            <a:ext cx="554038" cy="669925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H="1">
            <a:off x="3492500" y="3933825"/>
            <a:ext cx="863600" cy="1655763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2" name="Szövegdoboz 27"/>
          <p:cNvSpPr txBox="1">
            <a:spLocks noChangeArrowheads="1"/>
          </p:cNvSpPr>
          <p:nvPr/>
        </p:nvSpPr>
        <p:spPr bwMode="auto">
          <a:xfrm>
            <a:off x="2555875" y="2349500"/>
            <a:ext cx="2163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GPRS/3G     KAPCSOLAT</a:t>
            </a:r>
          </a:p>
        </p:txBody>
      </p:sp>
      <p:sp>
        <p:nvSpPr>
          <p:cNvPr id="27673" name="Szövegdoboz 33"/>
          <p:cNvSpPr txBox="1">
            <a:spLocks noChangeArrowheads="1"/>
          </p:cNvSpPr>
          <p:nvPr/>
        </p:nvSpPr>
        <p:spPr bwMode="auto">
          <a:xfrm>
            <a:off x="5219700" y="2501900"/>
            <a:ext cx="2254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GPRS/3G       KAPCSOLAT</a:t>
            </a:r>
          </a:p>
        </p:txBody>
      </p:sp>
      <p:sp>
        <p:nvSpPr>
          <p:cNvPr id="27674" name="Szövegdoboz 34"/>
          <p:cNvSpPr txBox="1">
            <a:spLocks noChangeArrowheads="1"/>
          </p:cNvSpPr>
          <p:nvPr/>
        </p:nvSpPr>
        <p:spPr bwMode="auto">
          <a:xfrm>
            <a:off x="4787900" y="4129088"/>
            <a:ext cx="2254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GPRS/3G       KAPCSOLAT</a:t>
            </a:r>
          </a:p>
        </p:txBody>
      </p:sp>
      <p:sp>
        <p:nvSpPr>
          <p:cNvPr id="27675" name="Szövegdoboz 35"/>
          <p:cNvSpPr txBox="1">
            <a:spLocks noChangeArrowheads="1"/>
          </p:cNvSpPr>
          <p:nvPr/>
        </p:nvSpPr>
        <p:spPr bwMode="auto">
          <a:xfrm>
            <a:off x="2771775" y="5137150"/>
            <a:ext cx="2163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GPRS/3G     KAPCSOLAT</a:t>
            </a:r>
          </a:p>
        </p:txBody>
      </p:sp>
      <p:sp>
        <p:nvSpPr>
          <p:cNvPr id="27676" name="Szövegdoboz 36"/>
          <p:cNvSpPr txBox="1">
            <a:spLocks noChangeArrowheads="1"/>
          </p:cNvSpPr>
          <p:nvPr/>
        </p:nvSpPr>
        <p:spPr bwMode="auto">
          <a:xfrm>
            <a:off x="2120900" y="4005263"/>
            <a:ext cx="2252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GPRS/3G       KAPCSOLAT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949825"/>
            <a:ext cx="14557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763588" y="249238"/>
            <a:ext cx="7699375" cy="5984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u-H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Hogyan működik az online pénztárgép rendszer?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3" descr="D:\Munka\Montel\Penztar\engedely\jo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2013" y="1860550"/>
            <a:ext cx="9556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kerekített téglalap 7"/>
          <p:cNvSpPr/>
          <p:nvPr/>
        </p:nvSpPr>
        <p:spPr bwMode="auto">
          <a:xfrm>
            <a:off x="3600450" y="1587500"/>
            <a:ext cx="4597400" cy="45720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hu-HU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Szövegdoboz 8"/>
          <p:cNvSpPr txBox="1">
            <a:spLocks noChangeArrowheads="1"/>
          </p:cNvSpPr>
          <p:nvPr/>
        </p:nvSpPr>
        <p:spPr bwMode="auto">
          <a:xfrm>
            <a:off x="6064250" y="1844675"/>
            <a:ext cx="709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NAV</a:t>
            </a:r>
          </a:p>
        </p:txBody>
      </p:sp>
      <p:sp>
        <p:nvSpPr>
          <p:cNvPr id="10" name="Folyamatábra: Mágneslemez 9"/>
          <p:cNvSpPr/>
          <p:nvPr/>
        </p:nvSpPr>
        <p:spPr bwMode="auto">
          <a:xfrm>
            <a:off x="6684963" y="2484438"/>
            <a:ext cx="1428750" cy="954087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u-HU" sz="2000" noProof="1">
                <a:latin typeface="Times New Roman" pitchFamily="18" charset="0"/>
                <a:cs typeface="Times New Roman" pitchFamily="18" charset="0"/>
              </a:rPr>
              <a:t>adattárház</a:t>
            </a:r>
          </a:p>
        </p:txBody>
      </p:sp>
      <p:sp>
        <p:nvSpPr>
          <p:cNvPr id="11" name="Lekerekített téglalap 10"/>
          <p:cNvSpPr/>
          <p:nvPr/>
        </p:nvSpPr>
        <p:spPr bwMode="auto">
          <a:xfrm>
            <a:off x="4043363" y="2484438"/>
            <a:ext cx="2349500" cy="954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u-HU" sz="2400" noProof="1">
                <a:latin typeface="Times New Roman" pitchFamily="18" charset="0"/>
                <a:cs typeface="Times New Roman" pitchFamily="18" charset="0"/>
              </a:rPr>
              <a:t>Fogadó rendszer</a:t>
            </a:r>
          </a:p>
        </p:txBody>
      </p:sp>
      <p:sp>
        <p:nvSpPr>
          <p:cNvPr id="12" name="Lekerekített téglalap 11"/>
          <p:cNvSpPr/>
          <p:nvPr/>
        </p:nvSpPr>
        <p:spPr bwMode="auto">
          <a:xfrm>
            <a:off x="5581650" y="3783013"/>
            <a:ext cx="1993900" cy="2359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u-HU" sz="2400" noProof="1">
                <a:latin typeface="Times New Roman" pitchFamily="18" charset="0"/>
                <a:cs typeface="Times New Roman" pitchFamily="18" charset="0"/>
              </a:rPr>
              <a:t>PFR</a:t>
            </a:r>
          </a:p>
          <a:p>
            <a:pPr algn="ctr">
              <a:defRPr/>
            </a:pPr>
            <a:r>
              <a:rPr lang="hu-HU" sz="2400" noProof="1">
                <a:latin typeface="Times New Roman" pitchFamily="18" charset="0"/>
                <a:cs typeface="Times New Roman" pitchFamily="18" charset="0"/>
              </a:rPr>
              <a:t>és</a:t>
            </a:r>
          </a:p>
          <a:p>
            <a:pPr algn="ctr">
              <a:defRPr/>
            </a:pPr>
            <a:r>
              <a:rPr lang="hu-HU" sz="2400" noProof="1">
                <a:latin typeface="Times New Roman" pitchFamily="18" charset="0"/>
                <a:cs typeface="Times New Roman" pitchFamily="18" charset="0"/>
              </a:rPr>
              <a:t>revizori kiszolgáló</a:t>
            </a:r>
          </a:p>
          <a:p>
            <a:pPr algn="ctr">
              <a:defRPr/>
            </a:pPr>
            <a:r>
              <a:rPr lang="hu-HU" sz="2400" noProof="1">
                <a:latin typeface="Times New Roman" pitchFamily="18" charset="0"/>
                <a:cs typeface="Times New Roman" pitchFamily="18" charset="0"/>
              </a:rPr>
              <a:t>rendszer</a:t>
            </a:r>
          </a:p>
        </p:txBody>
      </p:sp>
      <p:pic>
        <p:nvPicPr>
          <p:cNvPr id="29706" name="Picture 4" descr="C:\Users\Porneczi Tamas\AppData\Local\Microsoft\Windows\Temporary Internet Files\Content.IE5\4UCBNBKA\MC90039686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313" y="4826000"/>
            <a:ext cx="12334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30413" y="1663700"/>
            <a:ext cx="14557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7688" y="2484438"/>
            <a:ext cx="14557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Szövegdoboz 15"/>
          <p:cNvSpPr txBox="1">
            <a:spLocks noChangeArrowheads="1"/>
          </p:cNvSpPr>
          <p:nvPr/>
        </p:nvSpPr>
        <p:spPr bwMode="auto">
          <a:xfrm>
            <a:off x="612775" y="6172200"/>
            <a:ext cx="1706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revizori tablet</a:t>
            </a:r>
          </a:p>
        </p:txBody>
      </p:sp>
      <p:sp>
        <p:nvSpPr>
          <p:cNvPr id="29710" name="Szövegdoboz 16"/>
          <p:cNvSpPr txBox="1">
            <a:spLocks noChangeArrowheads="1"/>
          </p:cNvSpPr>
          <p:nvPr/>
        </p:nvSpPr>
        <p:spPr bwMode="auto">
          <a:xfrm>
            <a:off x="387350" y="2960688"/>
            <a:ext cx="14335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pénztárgép</a:t>
            </a:r>
          </a:p>
        </p:txBody>
      </p:sp>
      <p:sp>
        <p:nvSpPr>
          <p:cNvPr id="29711" name="Szövegdoboz 17"/>
          <p:cNvSpPr txBox="1">
            <a:spLocks noChangeArrowheads="1"/>
          </p:cNvSpPr>
          <p:nvPr/>
        </p:nvSpPr>
        <p:spPr bwMode="auto">
          <a:xfrm>
            <a:off x="3273425" y="1538288"/>
            <a:ext cx="13255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Tranzakciók</a:t>
            </a:r>
          </a:p>
          <a:p>
            <a:r>
              <a:rPr lang="hu-H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Állapot adatok</a:t>
            </a:r>
          </a:p>
        </p:txBody>
      </p:sp>
      <p:sp>
        <p:nvSpPr>
          <p:cNvPr id="29712" name="Szövegdoboz 18"/>
          <p:cNvSpPr txBox="1">
            <a:spLocks noChangeArrowheads="1"/>
          </p:cNvSpPr>
          <p:nvPr/>
        </p:nvSpPr>
        <p:spPr bwMode="auto">
          <a:xfrm>
            <a:off x="1820863" y="3284538"/>
            <a:ext cx="15382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Megszemélyesítés</a:t>
            </a:r>
          </a:p>
          <a:p>
            <a:r>
              <a:rPr lang="hu-H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Blokkolás</a:t>
            </a:r>
          </a:p>
          <a:p>
            <a:r>
              <a:rPr lang="hu-H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 frissítés</a:t>
            </a:r>
          </a:p>
        </p:txBody>
      </p:sp>
      <p:sp>
        <p:nvSpPr>
          <p:cNvPr id="29713" name="Balra-jobbra nyíl 19"/>
          <p:cNvSpPr>
            <a:spLocks noChangeArrowheads="1"/>
          </p:cNvSpPr>
          <p:nvPr/>
        </p:nvSpPr>
        <p:spPr bwMode="auto">
          <a:xfrm>
            <a:off x="2990850" y="5680075"/>
            <a:ext cx="2106613" cy="173038"/>
          </a:xfrm>
          <a:prstGeom prst="leftRightArrow">
            <a:avLst>
              <a:gd name="adj1" fmla="val 50000"/>
              <a:gd name="adj2" fmla="val 5021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4" name="Jobbra nyíl 20"/>
          <p:cNvSpPr>
            <a:spLocks noChangeArrowheads="1"/>
          </p:cNvSpPr>
          <p:nvPr/>
        </p:nvSpPr>
        <p:spPr bwMode="auto">
          <a:xfrm rot="1230388">
            <a:off x="2795588" y="2249488"/>
            <a:ext cx="1416050" cy="200025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5" name="Jobbra nyíl 21"/>
          <p:cNvSpPr>
            <a:spLocks noChangeArrowheads="1"/>
          </p:cNvSpPr>
          <p:nvPr/>
        </p:nvSpPr>
        <p:spPr bwMode="auto">
          <a:xfrm>
            <a:off x="6392863" y="2846388"/>
            <a:ext cx="381000" cy="200025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6" name="Jobbra nyíl 22"/>
          <p:cNvSpPr>
            <a:spLocks noChangeArrowheads="1"/>
          </p:cNvSpPr>
          <p:nvPr/>
        </p:nvSpPr>
        <p:spPr bwMode="auto">
          <a:xfrm rot="4399305">
            <a:off x="5994400" y="3502025"/>
            <a:ext cx="412750" cy="184150"/>
          </a:xfrm>
          <a:prstGeom prst="rightArrow">
            <a:avLst>
              <a:gd name="adj1" fmla="val 50000"/>
              <a:gd name="adj2" fmla="val 5012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7" name="Jobbra nyíl 23"/>
          <p:cNvSpPr>
            <a:spLocks noChangeArrowheads="1"/>
          </p:cNvSpPr>
          <p:nvPr/>
        </p:nvSpPr>
        <p:spPr bwMode="auto">
          <a:xfrm rot="-9527295">
            <a:off x="2681288" y="3308350"/>
            <a:ext cx="2843212" cy="233363"/>
          </a:xfrm>
          <a:prstGeom prst="rightArrow">
            <a:avLst>
              <a:gd name="adj1" fmla="val 50000"/>
              <a:gd name="adj2" fmla="val 4997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8" name="Szövegdoboz 24"/>
          <p:cNvSpPr txBox="1">
            <a:spLocks noChangeArrowheads="1"/>
          </p:cNvSpPr>
          <p:nvPr/>
        </p:nvSpPr>
        <p:spPr bwMode="auto">
          <a:xfrm>
            <a:off x="3273425" y="4483100"/>
            <a:ext cx="20161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Ellenőrzési információk</a:t>
            </a:r>
          </a:p>
          <a:p>
            <a:r>
              <a:rPr lang="hu-H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Térképi megjelenítés</a:t>
            </a:r>
          </a:p>
          <a:p>
            <a:r>
              <a:rPr lang="hu-H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Kockázati adatok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Cím 1"/>
          <p:cNvSpPr>
            <a:spLocks noGrp="1"/>
          </p:cNvSpPr>
          <p:nvPr>
            <p:ph type="title" idx="4294967295"/>
          </p:nvPr>
        </p:nvSpPr>
        <p:spPr>
          <a:xfrm>
            <a:off x="395288" y="549275"/>
            <a:ext cx="8229600" cy="654050"/>
          </a:xfrm>
        </p:spPr>
        <p:txBody>
          <a:bodyPr/>
          <a:lstStyle/>
          <a:p>
            <a:pPr eaLnBrk="1" hangingPunct="1"/>
            <a:r>
              <a:rPr lang="hu-HU" sz="3200" b="1" smtClean="0"/>
              <a:t>Adatszolgáltatást biztosító hírközlési szolgáltatók</a:t>
            </a:r>
            <a:endParaRPr lang="hu-HU" b="1" smtClean="0"/>
          </a:p>
        </p:txBody>
      </p:sp>
      <p:sp>
        <p:nvSpPr>
          <p:cNvPr id="31747" name="Tartalom helye 2"/>
          <p:cNvSpPr>
            <a:spLocks noGrp="1"/>
          </p:cNvSpPr>
          <p:nvPr>
            <p:ph idx="4294967295"/>
          </p:nvPr>
        </p:nvSpPr>
        <p:spPr>
          <a:xfrm>
            <a:off x="395288" y="1268413"/>
            <a:ext cx="8229600" cy="4895850"/>
          </a:xfrm>
        </p:spPr>
        <p:txBody>
          <a:bodyPr/>
          <a:lstStyle/>
          <a:p>
            <a:endParaRPr lang="hu-HU" sz="2000" smtClean="0">
              <a:latin typeface="Arial" charset="0"/>
            </a:endParaRPr>
          </a:p>
          <a:p>
            <a:endParaRPr lang="hu-HU" sz="2000" smtClean="0">
              <a:latin typeface="Arial" charset="0"/>
            </a:endParaRPr>
          </a:p>
          <a:p>
            <a:r>
              <a:rPr lang="hu-HU" sz="2400" smtClean="0">
                <a:latin typeface="Arial" charset="0"/>
              </a:rPr>
              <a:t>Magyar Telekom Távközlési Nyrt. </a:t>
            </a:r>
          </a:p>
          <a:p>
            <a:r>
              <a:rPr lang="hu-HU" sz="2400" smtClean="0">
                <a:latin typeface="Arial" charset="0"/>
              </a:rPr>
              <a:t>Mobil Adat Távközlési és Informatikai Szolgáltató Kft. </a:t>
            </a:r>
          </a:p>
          <a:p>
            <a:r>
              <a:rPr lang="hu-HU" sz="2400" smtClean="0">
                <a:latin typeface="Arial" charset="0"/>
              </a:rPr>
              <a:t>Telenor Magyarország Zrt. </a:t>
            </a:r>
          </a:p>
          <a:p>
            <a:r>
              <a:rPr lang="hu-HU" sz="2400" smtClean="0">
                <a:latin typeface="Arial" charset="0"/>
              </a:rPr>
              <a:t>Vodafone Magyarország Mobil Távközlési Zrt. </a:t>
            </a:r>
          </a:p>
          <a:p>
            <a:r>
              <a:rPr lang="hu-HU" sz="2400" smtClean="0">
                <a:latin typeface="Arial" charset="0"/>
              </a:rPr>
              <a:t>Mikroháló Távközlési, Szolgáltató Kft. </a:t>
            </a:r>
          </a:p>
          <a:p>
            <a:r>
              <a:rPr lang="hu-HU" sz="2400" smtClean="0">
                <a:latin typeface="Arial" charset="0"/>
              </a:rPr>
              <a:t>EDUCOMM Kommunikációs, Oktatási, Számítástechnikai és Tanácsadó Bt. </a:t>
            </a:r>
          </a:p>
          <a:p>
            <a:r>
              <a:rPr lang="hu-HU" sz="2400" smtClean="0">
                <a:latin typeface="Arial" charset="0"/>
              </a:rPr>
              <a:t>NO ROAMING Telekommunikációs Kft. </a:t>
            </a:r>
          </a:p>
          <a:p>
            <a:endParaRPr lang="hu-HU" sz="2400" smtClean="0">
              <a:latin typeface="Arial" charset="0"/>
            </a:endParaRPr>
          </a:p>
          <a:p>
            <a:pPr eaLnBrk="1" hangingPunct="1"/>
            <a:endParaRPr lang="hu-HU" sz="2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2321</Words>
  <Application>Microsoft Office PowerPoint</Application>
  <PresentationFormat>Diavetítés a képernyőre (4:3 oldalarány)</PresentationFormat>
  <Paragraphs>393</Paragraphs>
  <Slides>30</Slides>
  <Notes>30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2" baseType="lpstr">
      <vt:lpstr>Office-téma</vt:lpstr>
      <vt:lpstr>Kép</vt:lpstr>
      <vt:lpstr>AZ ONLINE PÉNZTÁRGÉPEK BEVEZETÉSÉRŐL</vt:lpstr>
      <vt:lpstr>PowerPoint bemutató</vt:lpstr>
      <vt:lpstr>PowerPoint bemutató</vt:lpstr>
      <vt:lpstr>PowerPoint bemutató</vt:lpstr>
      <vt:lpstr> Adóügyi ellenőrző egység (AEE) </vt:lpstr>
      <vt:lpstr>Online működés</vt:lpstr>
      <vt:lpstr>PowerPoint bemutató</vt:lpstr>
      <vt:lpstr>PowerPoint bemutató</vt:lpstr>
      <vt:lpstr>Adatszolgáltatást biztosító hírközlési szolgáltatók</vt:lpstr>
      <vt:lpstr>PowerPoint bemutató</vt:lpstr>
      <vt:lpstr>PowerPoint bemutató</vt:lpstr>
      <vt:lpstr>Magyar Kereskedelmi Engedélyezési Hivatal </vt:lpstr>
      <vt:lpstr>PowerPoint bemutató</vt:lpstr>
      <vt:lpstr>Átállás ütemezése I. Pénztárgéphasználatra kötelezetek</vt:lpstr>
      <vt:lpstr>Átállás ütemezése II. Pénztárgéphasználatra kötelezettek</vt:lpstr>
      <vt:lpstr>Átállás ütemezése III. Pénztárgéphasználatra kötelezettek</vt:lpstr>
      <vt:lpstr>Támogatás I. </vt:lpstr>
      <vt:lpstr>PowerPoint bemutató</vt:lpstr>
      <vt:lpstr>Támogatás III.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Köszönjük a figyelmet!</vt:lpstr>
    </vt:vector>
  </TitlesOfParts>
  <Company>NAV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Izápi Laura</dc:creator>
  <cp:lastModifiedBy>Internet Szabina</cp:lastModifiedBy>
  <cp:revision>110</cp:revision>
  <cp:lastPrinted>2013-07-31T07:41:15Z</cp:lastPrinted>
  <dcterms:created xsi:type="dcterms:W3CDTF">2012-03-01T09:36:23Z</dcterms:created>
  <dcterms:modified xsi:type="dcterms:W3CDTF">2013-08-09T08:43:17Z</dcterms:modified>
</cp:coreProperties>
</file>