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57" r:id="rId3"/>
    <p:sldId id="266" r:id="rId4"/>
    <p:sldId id="267" r:id="rId5"/>
    <p:sldId id="287" r:id="rId6"/>
    <p:sldId id="288" r:id="rId7"/>
    <p:sldId id="289" r:id="rId8"/>
    <p:sldId id="290" r:id="rId9"/>
    <p:sldId id="292" r:id="rId10"/>
    <p:sldId id="307" r:id="rId11"/>
    <p:sldId id="261" r:id="rId12"/>
    <p:sldId id="285" r:id="rId13"/>
    <p:sldId id="286" r:id="rId14"/>
    <p:sldId id="262" r:id="rId15"/>
    <p:sldId id="276" r:id="rId16"/>
    <p:sldId id="277" r:id="rId17"/>
    <p:sldId id="298" r:id="rId18"/>
    <p:sldId id="299" r:id="rId19"/>
    <p:sldId id="278" r:id="rId20"/>
    <p:sldId id="265" r:id="rId21"/>
    <p:sldId id="279" r:id="rId22"/>
    <p:sldId id="280" r:id="rId23"/>
    <p:sldId id="281" r:id="rId24"/>
    <p:sldId id="282" r:id="rId25"/>
    <p:sldId id="300" r:id="rId26"/>
    <p:sldId id="283" r:id="rId27"/>
    <p:sldId id="284" r:id="rId28"/>
    <p:sldId id="306" r:id="rId29"/>
    <p:sldId id="301" r:id="rId30"/>
    <p:sldId id="302" r:id="rId31"/>
    <p:sldId id="303" r:id="rId32"/>
    <p:sldId id="304" r:id="rId33"/>
    <p:sldId id="305" r:id="rId34"/>
    <p:sldId id="258" r:id="rId35"/>
  </p:sldIdLst>
  <p:sldSz cx="9144000" cy="6858000" type="screen4x3"/>
  <p:notesSz cx="6805613" cy="9939338"/>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400" autoAdjust="0"/>
  </p:normalViewPr>
  <p:slideViewPr>
    <p:cSldViewPr>
      <p:cViewPr varScale="1">
        <p:scale>
          <a:sx n="95" d="100"/>
          <a:sy n="95" d="100"/>
        </p:scale>
        <p:origin x="-180" y="-102"/>
      </p:cViewPr>
      <p:guideLst>
        <p:guide orient="horz" pos="2160"/>
        <p:guide pos="2880"/>
      </p:guideLst>
    </p:cSldViewPr>
  </p:slideViewPr>
  <p:outlineViewPr>
    <p:cViewPr>
      <p:scale>
        <a:sx n="33" d="100"/>
        <a:sy n="33" d="100"/>
      </p:scale>
      <p:origin x="0" y="877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9575" cy="496888"/>
          </a:xfrm>
          <a:prstGeom prst="rect">
            <a:avLst/>
          </a:prstGeom>
        </p:spPr>
        <p:txBody>
          <a:bodyPr vert="horz" lIns="91440" tIns="45720" rIns="91440" bIns="45720" rtlCol="0"/>
          <a:lstStyle>
            <a:lvl1pPr algn="l">
              <a:defRPr sz="1200"/>
            </a:lvl1pPr>
          </a:lstStyle>
          <a:p>
            <a:pPr>
              <a:defRPr/>
            </a:pPr>
            <a:endParaRPr lang="hu-HU"/>
          </a:p>
        </p:txBody>
      </p:sp>
      <p:sp>
        <p:nvSpPr>
          <p:cNvPr id="3" name="Dátum helye 2"/>
          <p:cNvSpPr>
            <a:spLocks noGrp="1"/>
          </p:cNvSpPr>
          <p:nvPr>
            <p:ph type="dt" sz="quarter" idx="1"/>
          </p:nvPr>
        </p:nvSpPr>
        <p:spPr>
          <a:xfrm>
            <a:off x="3854450" y="0"/>
            <a:ext cx="2949575" cy="496888"/>
          </a:xfrm>
          <a:prstGeom prst="rect">
            <a:avLst/>
          </a:prstGeom>
        </p:spPr>
        <p:txBody>
          <a:bodyPr vert="horz" lIns="91440" tIns="45720" rIns="91440" bIns="45720" rtlCol="0"/>
          <a:lstStyle>
            <a:lvl1pPr algn="r">
              <a:defRPr sz="1200"/>
            </a:lvl1pPr>
          </a:lstStyle>
          <a:p>
            <a:pPr>
              <a:defRPr/>
            </a:pPr>
            <a:fld id="{604A3E85-0B0A-4FD7-8C16-3FBA76D5BB6B}" type="datetimeFigureOut">
              <a:rPr lang="hu-HU"/>
              <a:pPr>
                <a:defRPr/>
              </a:pPr>
              <a:t>2013.08.09.</a:t>
            </a:fld>
            <a:endParaRPr lang="hu-HU"/>
          </a:p>
        </p:txBody>
      </p:sp>
      <p:sp>
        <p:nvSpPr>
          <p:cNvPr id="4" name="Élőláb helye 3"/>
          <p:cNvSpPr>
            <a:spLocks noGrp="1"/>
          </p:cNvSpPr>
          <p:nvPr>
            <p:ph type="ftr" sz="quarter" idx="2"/>
          </p:nvPr>
        </p:nvSpPr>
        <p:spPr>
          <a:xfrm>
            <a:off x="0" y="9440863"/>
            <a:ext cx="2949575" cy="496887"/>
          </a:xfrm>
          <a:prstGeom prst="rect">
            <a:avLst/>
          </a:prstGeom>
        </p:spPr>
        <p:txBody>
          <a:bodyPr vert="horz" lIns="91440" tIns="45720" rIns="91440" bIns="45720" rtlCol="0" anchor="b"/>
          <a:lstStyle>
            <a:lvl1pPr algn="l">
              <a:defRPr sz="1200"/>
            </a:lvl1pPr>
          </a:lstStyle>
          <a:p>
            <a:pPr>
              <a:defRPr/>
            </a:pPr>
            <a:endParaRPr lang="hu-HU"/>
          </a:p>
        </p:txBody>
      </p:sp>
      <p:sp>
        <p:nvSpPr>
          <p:cNvPr id="5" name="Dia számának helye 4"/>
          <p:cNvSpPr>
            <a:spLocks noGrp="1"/>
          </p:cNvSpPr>
          <p:nvPr>
            <p:ph type="sldNum" sz="quarter" idx="3"/>
          </p:nvPr>
        </p:nvSpPr>
        <p:spPr>
          <a:xfrm>
            <a:off x="3854450" y="9440863"/>
            <a:ext cx="2949575" cy="496887"/>
          </a:xfrm>
          <a:prstGeom prst="rect">
            <a:avLst/>
          </a:prstGeom>
        </p:spPr>
        <p:txBody>
          <a:bodyPr vert="horz" lIns="91440" tIns="45720" rIns="91440" bIns="45720" rtlCol="0" anchor="b"/>
          <a:lstStyle>
            <a:lvl1pPr algn="r">
              <a:defRPr sz="1200"/>
            </a:lvl1pPr>
          </a:lstStyle>
          <a:p>
            <a:pPr>
              <a:defRPr/>
            </a:pPr>
            <a:fld id="{7C91A85A-B5CB-416C-9F77-AE6EEF834EAB}" type="slidenum">
              <a:rPr lang="hu-HU"/>
              <a:pPr>
                <a:defRPr/>
              </a:pPr>
              <a:t>‹#›</a:t>
            </a:fld>
            <a:endParaRPr lang="hu-HU"/>
          </a:p>
        </p:txBody>
      </p:sp>
    </p:spTree>
    <p:extLst>
      <p:ext uri="{BB962C8B-B14F-4D97-AF65-F5344CB8AC3E}">
        <p14:creationId xmlns:p14="http://schemas.microsoft.com/office/powerpoint/2010/main" val="5558446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hu-HU"/>
          </a:p>
        </p:txBody>
      </p:sp>
      <p:sp>
        <p:nvSpPr>
          <p:cNvPr id="26627" name="Rectangle 3"/>
          <p:cNvSpPr>
            <a:spLocks noGrp="1" noChangeArrowheads="1"/>
          </p:cNvSpPr>
          <p:nvPr>
            <p:ph type="dt" idx="1"/>
          </p:nvPr>
        </p:nvSpPr>
        <p:spPr bwMode="auto">
          <a:xfrm>
            <a:off x="3854450" y="0"/>
            <a:ext cx="2949575"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C6DB8B47-39E8-491D-BE81-DB24216E0512}" type="datetimeFigureOut">
              <a:rPr lang="hu-HU"/>
              <a:pPr>
                <a:defRPr/>
              </a:pPr>
              <a:t>2013.08.09.</a:t>
            </a:fld>
            <a:endParaRPr lang="hu-HU"/>
          </a:p>
        </p:txBody>
      </p:sp>
      <p:sp>
        <p:nvSpPr>
          <p:cNvPr id="13316"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p:spPr>
      </p:sp>
      <p:sp>
        <p:nvSpPr>
          <p:cNvPr id="26629" name="Rectangle 5"/>
          <p:cNvSpPr>
            <a:spLocks noGrp="1" noChangeArrowheads="1"/>
          </p:cNvSpPr>
          <p:nvPr>
            <p:ph type="body" sz="quarter" idx="3"/>
          </p:nvPr>
        </p:nvSpPr>
        <p:spPr bwMode="auto">
          <a:xfrm>
            <a:off x="681038" y="4721225"/>
            <a:ext cx="5443537" cy="44719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26630" name="Rectangle 6"/>
          <p:cNvSpPr>
            <a:spLocks noGrp="1" noChangeArrowheads="1"/>
          </p:cNvSpPr>
          <p:nvPr>
            <p:ph type="ftr" sz="quarter" idx="4"/>
          </p:nvPr>
        </p:nvSpPr>
        <p:spPr bwMode="auto">
          <a:xfrm>
            <a:off x="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hu-HU"/>
          </a:p>
        </p:txBody>
      </p:sp>
      <p:sp>
        <p:nvSpPr>
          <p:cNvPr id="26631" name="Rectangle 7"/>
          <p:cNvSpPr>
            <a:spLocks noGrp="1" noChangeArrowheads="1"/>
          </p:cNvSpPr>
          <p:nvPr>
            <p:ph type="sldNum" sz="quarter" idx="5"/>
          </p:nvPr>
        </p:nvSpPr>
        <p:spPr bwMode="auto">
          <a:xfrm>
            <a:off x="3854450" y="9440863"/>
            <a:ext cx="2949575"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2B46145B-5042-47CF-9DFA-50E17BA79A3F}" type="slidenum">
              <a:rPr lang="hu-HU"/>
              <a:pPr>
                <a:defRPr/>
              </a:pPr>
              <a:t>‹#›</a:t>
            </a:fld>
            <a:endParaRPr lang="hu-HU"/>
          </a:p>
        </p:txBody>
      </p:sp>
    </p:spTree>
    <p:extLst>
      <p:ext uri="{BB962C8B-B14F-4D97-AF65-F5344CB8AC3E}">
        <p14:creationId xmlns:p14="http://schemas.microsoft.com/office/powerpoint/2010/main" val="11332987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Diakép helye 1"/>
          <p:cNvSpPr>
            <a:spLocks noGrp="1" noRot="1" noChangeAspect="1"/>
          </p:cNvSpPr>
          <p:nvPr>
            <p:ph type="sldImg"/>
          </p:nvPr>
        </p:nvSpPr>
        <p:spPr>
          <a:ln/>
        </p:spPr>
      </p:sp>
      <p:sp>
        <p:nvSpPr>
          <p:cNvPr id="16386" name="Jegyzetek helye 2"/>
          <p:cNvSpPr>
            <a:spLocks noGrp="1"/>
          </p:cNvSpPr>
          <p:nvPr>
            <p:ph type="body" idx="1"/>
          </p:nvPr>
        </p:nvSpPr>
        <p:spPr>
          <a:noFill/>
          <a:ln/>
        </p:spPr>
        <p:txBody>
          <a:bodyPr/>
          <a:lstStyle/>
          <a:p>
            <a:pPr eaLnBrk="1" hangingPunct="1"/>
            <a:endParaRPr lang="hu-HU" smtClean="0"/>
          </a:p>
        </p:txBody>
      </p:sp>
      <p:sp>
        <p:nvSpPr>
          <p:cNvPr id="16387" name="Dia számának helye 3"/>
          <p:cNvSpPr>
            <a:spLocks noGrp="1"/>
          </p:cNvSpPr>
          <p:nvPr>
            <p:ph type="sldNum" sz="quarter" idx="5"/>
          </p:nvPr>
        </p:nvSpPr>
        <p:spPr>
          <a:noFill/>
        </p:spPr>
        <p:txBody>
          <a:bodyPr/>
          <a:lstStyle/>
          <a:p>
            <a:fld id="{EF8039FB-5855-4850-9F3E-5F8FB46FC41E}" type="slidenum">
              <a:rPr lang="hu-HU" smtClean="0"/>
              <a:pPr/>
              <a:t>1</a:t>
            </a:fld>
            <a:endParaRPr lang="hu-H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Diakép helye 1"/>
          <p:cNvSpPr>
            <a:spLocks noGrp="1" noRot="1" noChangeAspect="1" noTextEdit="1"/>
          </p:cNvSpPr>
          <p:nvPr>
            <p:ph type="sldImg"/>
          </p:nvPr>
        </p:nvSpPr>
        <p:spPr>
          <a:ln/>
        </p:spPr>
      </p:sp>
      <p:sp>
        <p:nvSpPr>
          <p:cNvPr id="43010" name="Jegyzetek helye 2"/>
          <p:cNvSpPr>
            <a:spLocks noGrp="1"/>
          </p:cNvSpPr>
          <p:nvPr>
            <p:ph type="body" idx="1"/>
          </p:nvPr>
        </p:nvSpPr>
        <p:spPr>
          <a:noFill/>
          <a:ln/>
        </p:spPr>
        <p:txBody>
          <a:bodyPr/>
          <a:lstStyle/>
          <a:p>
            <a:pPr eaLnBrk="1" hangingPunct="1"/>
            <a:endParaRPr lang="hu-HU" smtClean="0"/>
          </a:p>
        </p:txBody>
      </p:sp>
      <p:sp>
        <p:nvSpPr>
          <p:cNvPr id="43011" name="Dia számának helye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DC63BF0A-4A7B-4959-B824-C8A078D04840}" type="slidenum">
              <a:rPr lang="hu-HU" sz="1200">
                <a:latin typeface="Calibri" pitchFamily="34" charset="0"/>
              </a:rPr>
              <a:pPr algn="r"/>
              <a:t>18</a:t>
            </a:fld>
            <a:endParaRPr lang="hu-HU" sz="120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Diakép helye 1"/>
          <p:cNvSpPr>
            <a:spLocks noGrp="1" noRot="1" noChangeAspect="1"/>
          </p:cNvSpPr>
          <p:nvPr>
            <p:ph type="sldImg"/>
          </p:nvPr>
        </p:nvSpPr>
        <p:spPr>
          <a:ln/>
        </p:spPr>
      </p:sp>
      <p:sp>
        <p:nvSpPr>
          <p:cNvPr id="46082" name="Jegyzetek helye 2"/>
          <p:cNvSpPr>
            <a:spLocks noGrp="1"/>
          </p:cNvSpPr>
          <p:nvPr>
            <p:ph type="body" idx="1"/>
          </p:nvPr>
        </p:nvSpPr>
        <p:spPr>
          <a:noFill/>
          <a:ln/>
        </p:spPr>
        <p:txBody>
          <a:bodyPr/>
          <a:lstStyle/>
          <a:p>
            <a:pPr eaLnBrk="1" hangingPunct="1"/>
            <a:endParaRPr lang="hu-HU" smtClean="0"/>
          </a:p>
        </p:txBody>
      </p:sp>
      <p:sp>
        <p:nvSpPr>
          <p:cNvPr id="46083" name="Dia számának helye 3"/>
          <p:cNvSpPr>
            <a:spLocks noGrp="1"/>
          </p:cNvSpPr>
          <p:nvPr>
            <p:ph type="sldNum" sz="quarter" idx="5"/>
          </p:nvPr>
        </p:nvSpPr>
        <p:spPr>
          <a:noFill/>
        </p:spPr>
        <p:txBody>
          <a:bodyPr/>
          <a:lstStyle/>
          <a:p>
            <a:fld id="{975BA78F-F0C1-40B4-A718-989DDB20465D}" type="slidenum">
              <a:rPr lang="hu-HU" smtClean="0"/>
              <a:pPr/>
              <a:t>20</a:t>
            </a:fld>
            <a:endParaRPr lang="hu-HU"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Diakép helye 1"/>
          <p:cNvSpPr>
            <a:spLocks noGrp="1" noRot="1" noChangeAspect="1" noTextEdit="1"/>
          </p:cNvSpPr>
          <p:nvPr>
            <p:ph type="sldImg"/>
          </p:nvPr>
        </p:nvSpPr>
        <p:spPr>
          <a:ln/>
        </p:spPr>
      </p:sp>
      <p:sp>
        <p:nvSpPr>
          <p:cNvPr id="52226" name="Jegyzetek helye 2"/>
          <p:cNvSpPr>
            <a:spLocks noGrp="1"/>
          </p:cNvSpPr>
          <p:nvPr>
            <p:ph type="body" idx="1"/>
          </p:nvPr>
        </p:nvSpPr>
        <p:spPr>
          <a:noFill/>
          <a:ln/>
        </p:spPr>
        <p:txBody>
          <a:bodyPr/>
          <a:lstStyle/>
          <a:p>
            <a:pPr eaLnBrk="1" hangingPunct="1"/>
            <a:endParaRPr lang="hu-HU" smtClean="0"/>
          </a:p>
        </p:txBody>
      </p:sp>
      <p:sp>
        <p:nvSpPr>
          <p:cNvPr id="52227" name="Dia számának helye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E149AA68-4F79-474B-BC01-2D67DD367066}" type="slidenum">
              <a:rPr lang="hu-HU" sz="1200">
                <a:latin typeface="Calibri" pitchFamily="34" charset="0"/>
              </a:rPr>
              <a:pPr algn="r"/>
              <a:t>25</a:t>
            </a:fld>
            <a:endParaRPr lang="hu-HU"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Diakép helye 1"/>
          <p:cNvSpPr>
            <a:spLocks noGrp="1" noRot="1" noChangeAspect="1" noTextEdit="1"/>
          </p:cNvSpPr>
          <p:nvPr>
            <p:ph type="sldImg"/>
          </p:nvPr>
        </p:nvSpPr>
        <p:spPr>
          <a:ln/>
        </p:spPr>
      </p:sp>
      <p:sp>
        <p:nvSpPr>
          <p:cNvPr id="56322" name="Jegyzetek helye 2"/>
          <p:cNvSpPr>
            <a:spLocks noGrp="1"/>
          </p:cNvSpPr>
          <p:nvPr>
            <p:ph type="body" idx="1"/>
          </p:nvPr>
        </p:nvSpPr>
        <p:spPr>
          <a:noFill/>
          <a:ln/>
        </p:spPr>
        <p:txBody>
          <a:bodyPr/>
          <a:lstStyle/>
          <a:p>
            <a:pPr eaLnBrk="1" hangingPunct="1"/>
            <a:endParaRPr lang="hu-HU" smtClean="0"/>
          </a:p>
        </p:txBody>
      </p:sp>
      <p:sp>
        <p:nvSpPr>
          <p:cNvPr id="56323" name="Dia számának helye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C8B7F52A-9888-449A-B3B2-45CFECAA75A8}" type="slidenum">
              <a:rPr lang="hu-HU" sz="1200">
                <a:latin typeface="Calibri" pitchFamily="34" charset="0"/>
              </a:rPr>
              <a:pPr algn="r"/>
              <a:t>28</a:t>
            </a:fld>
            <a:endParaRPr lang="hu-HU" sz="120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Diakép helye 1"/>
          <p:cNvSpPr>
            <a:spLocks noGrp="1" noRot="1" noChangeAspect="1"/>
          </p:cNvSpPr>
          <p:nvPr>
            <p:ph type="sldImg"/>
          </p:nvPr>
        </p:nvSpPr>
        <p:spPr>
          <a:ln/>
        </p:spPr>
      </p:sp>
      <p:sp>
        <p:nvSpPr>
          <p:cNvPr id="63490" name="Jegyzetek helye 2"/>
          <p:cNvSpPr>
            <a:spLocks noGrp="1"/>
          </p:cNvSpPr>
          <p:nvPr>
            <p:ph type="body" idx="1"/>
          </p:nvPr>
        </p:nvSpPr>
        <p:spPr>
          <a:noFill/>
          <a:ln/>
        </p:spPr>
        <p:txBody>
          <a:bodyPr/>
          <a:lstStyle/>
          <a:p>
            <a:pPr eaLnBrk="1" hangingPunct="1"/>
            <a:endParaRPr lang="hu-HU" smtClean="0"/>
          </a:p>
        </p:txBody>
      </p:sp>
      <p:sp>
        <p:nvSpPr>
          <p:cNvPr id="63491" name="Dia számának helye 3"/>
          <p:cNvSpPr>
            <a:spLocks noGrp="1"/>
          </p:cNvSpPr>
          <p:nvPr>
            <p:ph type="sldNum" sz="quarter" idx="5"/>
          </p:nvPr>
        </p:nvSpPr>
        <p:spPr>
          <a:noFill/>
        </p:spPr>
        <p:txBody>
          <a:bodyPr/>
          <a:lstStyle/>
          <a:p>
            <a:fld id="{563A10DB-249A-4E52-BC72-8847A19FCBAB}" type="slidenum">
              <a:rPr lang="hu-HU" smtClean="0"/>
              <a:pPr/>
              <a:t>34</a:t>
            </a:fld>
            <a:endParaRPr lang="hu-H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spect="1" noChangeArrowheads="1" noTextEdit="1"/>
          </p:cNvSpPr>
          <p:nvPr>
            <p:ph type="sldImg"/>
          </p:nvPr>
        </p:nvSpPr>
        <p:spPr>
          <a:ln/>
        </p:spPr>
      </p:sp>
      <p:sp>
        <p:nvSpPr>
          <p:cNvPr id="18434" name="Rectangle 3"/>
          <p:cNvSpPr>
            <a:spLocks noGrp="1" noChangeArrowheads="1"/>
          </p:cNvSpPr>
          <p:nvPr>
            <p:ph type="body" idx="1"/>
          </p:nvPr>
        </p:nvSpPr>
        <p:spPr>
          <a:noFill/>
          <a:ln/>
        </p:spPr>
        <p:txBody>
          <a:bodyPr/>
          <a:lstStyle/>
          <a:p>
            <a:pPr eaLnBrk="1" hangingPunct="1">
              <a:lnSpc>
                <a:spcPct val="90000"/>
              </a:lnSpc>
              <a:buFontTx/>
              <a:buChar char="-"/>
            </a:pPr>
            <a:r>
              <a:rPr lang="hu-HU" smtClean="0"/>
              <a:t>Pénztárgépekkel kapcsolatos visszaélések fokozódása, technikák megváltozása, az így kieső költségvetési bevételek nagysága intézkedést sürgettek.</a:t>
            </a:r>
          </a:p>
          <a:p>
            <a:pPr eaLnBrk="1" hangingPunct="1">
              <a:lnSpc>
                <a:spcPct val="90000"/>
              </a:lnSpc>
              <a:buFontTx/>
              <a:buChar char="-"/>
            </a:pPr>
            <a:r>
              <a:rPr lang="hu-HU" smtClean="0"/>
              <a:t>1457/2012. (X. 19.) Korm. határozat</a:t>
            </a:r>
          </a:p>
          <a:p>
            <a:pPr lvl="1" eaLnBrk="1" hangingPunct="1">
              <a:lnSpc>
                <a:spcPct val="90000"/>
              </a:lnSpc>
              <a:buFontTx/>
              <a:buChar char="-"/>
            </a:pPr>
            <a:r>
              <a:rPr lang="hu-HU" smtClean="0"/>
              <a:t>14. pontja: a Kormány felhívja a nemzetgazdasági minisztert, hogy vizsgálja meg és készítse elő a pénztárgépek állami adóhatósággal történő összekötésének megvalósításához, valamint az adóbeszedési hatékonyság további növeléséhez szükséges javaslatokat;</a:t>
            </a:r>
          </a:p>
          <a:p>
            <a:pPr lvl="1" eaLnBrk="1" hangingPunct="1">
              <a:lnSpc>
                <a:spcPct val="90000"/>
              </a:lnSpc>
              <a:buFontTx/>
              <a:buChar char="-"/>
            </a:pPr>
            <a:r>
              <a:rPr lang="hu-HU" smtClean="0"/>
              <a:t>a 15. pont pedig felhívja a Nemzeti Adó- és Vámhivatal elnökét, hogy tegye meg a szükséges intézkedéseket a pénztárgépek állami adóhatósággal történő összekötésére való felkészülés érdekében. </a:t>
            </a:r>
          </a:p>
          <a:p>
            <a:pPr eaLnBrk="1" hangingPunct="1">
              <a:lnSpc>
                <a:spcPct val="90000"/>
              </a:lnSpc>
              <a:buFontTx/>
              <a:buChar char="-"/>
            </a:pPr>
            <a:r>
              <a:rPr lang="hu-HU" smtClean="0"/>
              <a:t>Áfa tv. 2013. január 1-jétől hatályos 178. § (1a) bekezdése - jogszabály előírhatja, hogy a nyugta-kibocsátási kötelezettség kötelező gépi kiállítással történő megvalósítására szolgáló pénztárgép működését az állami adóhatóság hírközlő eszköz és rendszer útján felügyelje, és ebben az esetben az adatszolgáltatás az állami adóhatóság általi közvetlen adatlekérdezéssel is megvalósítható - NAV és a pénztárgép közötti online kapcsolat</a:t>
            </a:r>
          </a:p>
          <a:p>
            <a:pPr eaLnBrk="1" hangingPunct="1">
              <a:lnSpc>
                <a:spcPct val="90000"/>
              </a:lnSpc>
              <a:buFontTx/>
              <a:buChar char="-"/>
            </a:pPr>
            <a:r>
              <a:rPr lang="hu-HU" smtClean="0"/>
              <a:t>Art. 2013. január 1-jétől</a:t>
            </a:r>
          </a:p>
          <a:p>
            <a:pPr lvl="1" eaLnBrk="1" hangingPunct="1">
              <a:lnSpc>
                <a:spcPct val="90000"/>
              </a:lnSpc>
              <a:buFontTx/>
              <a:buChar char="-"/>
            </a:pPr>
            <a:r>
              <a:rPr lang="hu-HU" smtClean="0"/>
              <a:t>Forgalmazás</a:t>
            </a:r>
          </a:p>
          <a:p>
            <a:pPr lvl="1" eaLnBrk="1" hangingPunct="1">
              <a:lnSpc>
                <a:spcPct val="90000"/>
              </a:lnSpc>
              <a:buFontTx/>
              <a:buChar char="-"/>
            </a:pPr>
            <a:r>
              <a:rPr lang="hu-HU" smtClean="0"/>
              <a:t>Szervizek/műszerészek</a:t>
            </a:r>
          </a:p>
          <a:p>
            <a:pPr lvl="1" eaLnBrk="1" hangingPunct="1">
              <a:lnSpc>
                <a:spcPct val="90000"/>
              </a:lnSpc>
              <a:buFontTx/>
              <a:buChar char="-"/>
            </a:pPr>
            <a:r>
              <a:rPr lang="hu-HU" smtClean="0"/>
              <a:t>Szankciók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ln/>
        </p:spPr>
      </p:sp>
      <p:sp>
        <p:nvSpPr>
          <p:cNvPr id="20482" name="Rectangle 3"/>
          <p:cNvSpPr>
            <a:spLocks noGrp="1" noChangeArrowheads="1"/>
          </p:cNvSpPr>
          <p:nvPr>
            <p:ph type="body" idx="1"/>
          </p:nvPr>
        </p:nvSpPr>
        <p:spPr>
          <a:noFill/>
          <a:ln/>
        </p:spPr>
        <p:txBody>
          <a:bodyPr/>
          <a:lstStyle/>
          <a:p>
            <a:pPr eaLnBrk="1" hangingPunct="1">
              <a:buFontTx/>
              <a:buChar char="-"/>
            </a:pPr>
            <a:r>
              <a:rPr lang="hu-HU" smtClean="0"/>
              <a:t>nyilvántartásba vételét minden jelenleg működő szerviznek újra kell kérnie, és az újbóli nyilvántartásba vételéhez meg kell felelnie a fenti feltételeknek</a:t>
            </a:r>
          </a:p>
          <a:p>
            <a:pPr eaLnBrk="1" hangingPunct="1">
              <a:buFontTx/>
              <a:buChar char="-"/>
            </a:pPr>
            <a:r>
              <a:rPr lang="hu-HU" smtClean="0"/>
              <a:t>Nem feltétel a továbbiakban a szervizként történő nyilvántartásba vételnek, hogy a szerviz valamely pénztárgép forgalmazóval érvényes szerződéssel rendelkezzen.</a:t>
            </a:r>
          </a:p>
          <a:p>
            <a:pPr eaLnBrk="1" hangingPunct="1">
              <a:buFontTx/>
              <a:buChar char="-"/>
            </a:pPr>
            <a:r>
              <a:rPr lang="hu-HU" smtClean="0"/>
              <a:t>A szervizengedély nem meghatározott géptípusra vonatkozik.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Diakép helye 1"/>
          <p:cNvSpPr>
            <a:spLocks noGrp="1" noRot="1" noChangeAspect="1"/>
          </p:cNvSpPr>
          <p:nvPr>
            <p:ph type="sldImg"/>
          </p:nvPr>
        </p:nvSpPr>
        <p:spPr>
          <a:ln/>
        </p:spPr>
      </p:sp>
      <p:sp>
        <p:nvSpPr>
          <p:cNvPr id="22530" name="Jegyzetek helye 2"/>
          <p:cNvSpPr>
            <a:spLocks noGrp="1"/>
          </p:cNvSpPr>
          <p:nvPr>
            <p:ph type="body" idx="1"/>
          </p:nvPr>
        </p:nvSpPr>
        <p:spPr>
          <a:noFill/>
          <a:ln/>
        </p:spPr>
        <p:txBody>
          <a:bodyPr/>
          <a:lstStyle/>
          <a:p>
            <a:pPr eaLnBrk="1" hangingPunct="1"/>
            <a:endParaRPr lang="hu-HU" smtClean="0"/>
          </a:p>
        </p:txBody>
      </p:sp>
      <p:sp>
        <p:nvSpPr>
          <p:cNvPr id="22531" name="Dia számának helye 3"/>
          <p:cNvSpPr>
            <a:spLocks noGrp="1"/>
          </p:cNvSpPr>
          <p:nvPr>
            <p:ph type="sldNum" sz="quarter" idx="5"/>
          </p:nvPr>
        </p:nvSpPr>
        <p:spPr>
          <a:noFill/>
        </p:spPr>
        <p:txBody>
          <a:bodyPr/>
          <a:lstStyle/>
          <a:p>
            <a:fld id="{91F1B0C7-187F-438C-A896-018928F4ADAA}" type="slidenum">
              <a:rPr lang="hu-HU" smtClean="0"/>
              <a:pPr/>
              <a:t>4</a:t>
            </a:fld>
            <a:endParaRPr lang="hu-H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Diakép helye 1"/>
          <p:cNvSpPr>
            <a:spLocks noGrp="1" noRot="1" noChangeAspect="1" noTextEdit="1"/>
          </p:cNvSpPr>
          <p:nvPr>
            <p:ph type="sldImg"/>
          </p:nvPr>
        </p:nvSpPr>
        <p:spPr>
          <a:xfrm>
            <a:off x="919163" y="746125"/>
            <a:ext cx="4967287" cy="3725863"/>
          </a:xfrm>
          <a:ln/>
        </p:spPr>
      </p:sp>
      <p:sp>
        <p:nvSpPr>
          <p:cNvPr id="28674" name="Jegyzetek helye 2"/>
          <p:cNvSpPr>
            <a:spLocks noGrp="1"/>
          </p:cNvSpPr>
          <p:nvPr>
            <p:ph type="body" idx="1"/>
          </p:nvPr>
        </p:nvSpPr>
        <p:spPr>
          <a:xfrm>
            <a:off x="679450" y="4721225"/>
            <a:ext cx="5446713" cy="4473575"/>
          </a:xfrm>
          <a:noFill/>
          <a:ln/>
        </p:spPr>
        <p:txBody>
          <a:bodyPr lIns="91833" tIns="45917" rIns="91833" bIns="45917"/>
          <a:lstStyle/>
          <a:p>
            <a:pPr>
              <a:spcBef>
                <a:spcPct val="0"/>
              </a:spcBef>
            </a:pPr>
            <a:endParaRPr lang="hu-HU" smtClean="0"/>
          </a:p>
        </p:txBody>
      </p:sp>
      <p:sp>
        <p:nvSpPr>
          <p:cNvPr id="28675" name="Dia számának helye 3"/>
          <p:cNvSpPr txBox="1">
            <a:spLocks noGrp="1"/>
          </p:cNvSpPr>
          <p:nvPr/>
        </p:nvSpPr>
        <p:spPr bwMode="auto">
          <a:xfrm>
            <a:off x="3854450" y="9440863"/>
            <a:ext cx="2949575" cy="496887"/>
          </a:xfrm>
          <a:prstGeom prst="rect">
            <a:avLst/>
          </a:prstGeom>
          <a:noFill/>
          <a:ln w="9525">
            <a:noFill/>
            <a:miter lim="800000"/>
            <a:headEnd/>
            <a:tailEnd/>
          </a:ln>
        </p:spPr>
        <p:txBody>
          <a:bodyPr lIns="91833" tIns="45917" rIns="91833" bIns="45917" anchor="b"/>
          <a:lstStyle/>
          <a:p>
            <a:pPr algn="r" defTabSz="917575"/>
            <a:fld id="{848DD968-F94F-4C0F-AEC1-7CB0A7E10EBD}" type="slidenum">
              <a:rPr lang="hu-HU" sz="1200">
                <a:latin typeface="Calibri" pitchFamily="34" charset="0"/>
              </a:rPr>
              <a:pPr algn="r" defTabSz="917575"/>
              <a:t>9</a:t>
            </a:fld>
            <a:endParaRPr lang="hu-HU" sz="120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Rot="1" noChangeAspect="1" noChangeArrowheads="1" noTextEdit="1"/>
          </p:cNvSpPr>
          <p:nvPr>
            <p:ph type="sldImg"/>
          </p:nvPr>
        </p:nvSpPr>
        <p:spPr>
          <a:ln/>
        </p:spPr>
      </p:sp>
      <p:sp>
        <p:nvSpPr>
          <p:cNvPr id="31746" name="Rectangle 3"/>
          <p:cNvSpPr>
            <a:spLocks noGrp="1" noChangeArrowheads="1"/>
          </p:cNvSpPr>
          <p:nvPr>
            <p:ph type="body" idx="1"/>
          </p:nvPr>
        </p:nvSpPr>
        <p:spPr>
          <a:noFill/>
          <a:ln/>
        </p:spPr>
        <p:txBody>
          <a:bodyPr/>
          <a:lstStyle/>
          <a:p>
            <a:pPr eaLnBrk="1" hangingPunct="1">
              <a:buFontTx/>
              <a:buChar char="-"/>
            </a:pPr>
            <a:r>
              <a:rPr lang="hu-HU" smtClean="0"/>
              <a:t>Online működéshez nem internet kapcsolat szükséges, hanem egyfajta mobil adatkapcsolat</a:t>
            </a:r>
          </a:p>
          <a:p>
            <a:pPr lvl="1" eaLnBrk="1" hangingPunct="1">
              <a:buFontTx/>
              <a:buChar char="-"/>
            </a:pPr>
            <a:r>
              <a:rPr lang="hu-HU" smtClean="0"/>
              <a:t>3G vagy 4G, de tudnia kell mindkettőt</a:t>
            </a:r>
          </a:p>
          <a:p>
            <a:pPr lvl="1" eaLnBrk="1" hangingPunct="1">
              <a:buFontTx/>
              <a:buChar char="-"/>
            </a:pPr>
            <a:r>
              <a:rPr lang="hu-HU" smtClean="0"/>
              <a:t>Távközlési szolgáltatók szolgáltatása – a pénztárgép eleve meghatározza a szolgáltatót, mivel a SIM kártya beépített, de a SIM kártya valamennyi hálózatra fel tud csatlakozni, így bármelyik választható, ugyanúgy fog működni</a:t>
            </a:r>
          </a:p>
          <a:p>
            <a:pPr eaLnBrk="1" hangingPunct="1">
              <a:buFontTx/>
              <a:buChar char="-"/>
            </a:pPr>
            <a:r>
              <a:rPr lang="hu-HU" smtClean="0"/>
              <a:t>Ha nem érhető el az a mobil adatkapcsolat - az állami adóhatóságtól kérheti a közvetlen adatlekérdezéssel megvalósított adatszolgáltatás teljesítése alóli mentesítést - ún. egyedi mentesítés </a:t>
            </a:r>
          </a:p>
          <a:p>
            <a:pPr lvl="1" eaLnBrk="1" hangingPunct="1">
              <a:buFontTx/>
              <a:buChar char="-"/>
            </a:pPr>
            <a:r>
              <a:rPr lang="hu-HU" smtClean="0"/>
              <a:t>PTGTAX-M nyomtatvány kötelező alkalmazása, elektronikusan, papír alapon benyújtható (elektronikus bevalló csak elektronikusan)</a:t>
            </a:r>
          </a:p>
          <a:p>
            <a:pPr lvl="1" eaLnBrk="1" hangingPunct="1">
              <a:buFontTx/>
              <a:buChar char="-"/>
            </a:pPr>
            <a:r>
              <a:rPr lang="hu-HU" smtClean="0"/>
              <a:t>NMHH szakhatósági közreműködése</a:t>
            </a:r>
          </a:p>
          <a:p>
            <a:pPr lvl="1" eaLnBrk="1" hangingPunct="1">
              <a:buFontTx/>
              <a:buChar char="-"/>
            </a:pPr>
            <a:r>
              <a:rPr lang="hu-HU" smtClean="0"/>
              <a:t>Műszaki megoldással sem biztosítható az adatkapcsolat (pl. külső antenna)</a:t>
            </a:r>
          </a:p>
          <a:p>
            <a:pPr lvl="1" eaLnBrk="1" hangingPunct="1">
              <a:buFontTx/>
              <a:buChar char="-"/>
            </a:pPr>
            <a:r>
              <a:rPr lang="hu-HU" smtClean="0"/>
              <a:t>Adatszolgáltatást CD/DVD/ezekkel funkcionalitásában megegyező adathordozó vagy a pénztárgépet olyan helyen kell elhelyezni, hogy az elektronikus hírközlő hálózat elérhető legyen (ezt külön kérni kell, és külön engedély kell)</a:t>
            </a:r>
          </a:p>
          <a:p>
            <a:pPr eaLnBrk="1" hangingPunct="1"/>
            <a:endParaRPr lang="hu-H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pPr eaLnBrk="1" hangingPunct="1">
              <a:lnSpc>
                <a:spcPct val="90000"/>
              </a:lnSpc>
              <a:buFontTx/>
              <a:buChar char="-"/>
              <a:defRPr/>
            </a:pPr>
            <a:r>
              <a:rPr lang="hu-HU" dirty="0"/>
              <a:t>3 ütem – az, hogy az adózó melyikbe tartozik, két tényezőtől függ</a:t>
            </a:r>
          </a:p>
          <a:p>
            <a:pPr lvl="1" eaLnBrk="1" hangingPunct="1">
              <a:lnSpc>
                <a:spcPct val="90000"/>
              </a:lnSpc>
              <a:buFontTx/>
              <a:buChar char="-"/>
              <a:defRPr/>
            </a:pPr>
            <a:r>
              <a:rPr lang="hu-HU" dirty="0"/>
              <a:t>Pénztárgép típusa</a:t>
            </a:r>
          </a:p>
          <a:p>
            <a:pPr lvl="1" eaLnBrk="1" hangingPunct="1">
              <a:lnSpc>
                <a:spcPct val="90000"/>
              </a:lnSpc>
              <a:buFontTx/>
              <a:buChar char="-"/>
              <a:defRPr/>
            </a:pPr>
            <a:r>
              <a:rPr lang="hu-HU" dirty="0"/>
              <a:t>Az adózó pénztárgéphasználatra kötelezett-e</a:t>
            </a:r>
          </a:p>
          <a:p>
            <a:pPr eaLnBrk="1" hangingPunct="1">
              <a:lnSpc>
                <a:spcPct val="90000"/>
              </a:lnSpc>
              <a:buFontTx/>
              <a:buChar char="-"/>
              <a:defRPr/>
            </a:pPr>
            <a:r>
              <a:rPr lang="hu-HU" dirty="0"/>
              <a:t>I. ütem – a pénztárgéphasználatra kötelezettek hagyományos, elektronikus naplóval nem rendelkező pénztárgépet 2013. április 30-ig használhat, de a vonatkozó kormányhatározat alapján az adóhatóság 2013. június 30-ig nem szankcionálja az ilyen gépek használatát</a:t>
            </a:r>
          </a:p>
          <a:p>
            <a:pPr eaLnBrk="1" hangingPunct="1">
              <a:lnSpc>
                <a:spcPct val="90000"/>
              </a:lnSpc>
              <a:buFontTx/>
              <a:buChar char="-"/>
              <a:defRPr/>
            </a:pPr>
            <a:r>
              <a:rPr lang="hu-HU" dirty="0"/>
              <a:t>II. ütem </a:t>
            </a:r>
          </a:p>
          <a:p>
            <a:pPr lvl="1" eaLnBrk="1" hangingPunct="1">
              <a:lnSpc>
                <a:spcPct val="90000"/>
              </a:lnSpc>
              <a:buFontTx/>
              <a:buChar char="-"/>
              <a:defRPr/>
            </a:pPr>
            <a:r>
              <a:rPr lang="hu-HU" dirty="0"/>
              <a:t>a pénztárgéphasználatra kötelezettek hagyományos, elektronikus naplóval rendelkező pénztárgépet 2013. december 31-ig használhat, de a 2013- július 1. és december 31. közötti időszak tekintetében elektronikus úton teljesítendő adatszolgáltatási kötelezettség áll fenn az elektronikus naplóállományok tekintetében</a:t>
            </a:r>
          </a:p>
          <a:p>
            <a:pPr lvl="1" eaLnBrk="1" hangingPunct="1">
              <a:lnSpc>
                <a:spcPct val="90000"/>
              </a:lnSpc>
              <a:buFontTx/>
              <a:buChar char="-"/>
              <a:defRPr/>
            </a:pPr>
            <a:r>
              <a:rPr lang="hu-HU" dirty="0"/>
              <a:t>Közbeszerzés hatálya alá tartozó adózó hagyományos pénztárgépét 2013. december 31-ig használhatja</a:t>
            </a:r>
          </a:p>
          <a:p>
            <a:pPr eaLnBrk="1" hangingPunct="1">
              <a:lnSpc>
                <a:spcPct val="90000"/>
              </a:lnSpc>
              <a:buFontTx/>
              <a:buChar char="-"/>
              <a:defRPr/>
            </a:pPr>
            <a:r>
              <a:rPr lang="hu-HU" dirty="0"/>
              <a:t>III. ütem </a:t>
            </a:r>
            <a:endParaRPr lang="hu-HU" dirty="0" smtClean="0"/>
          </a:p>
          <a:p>
            <a:pPr lvl="1" eaLnBrk="1" hangingPunct="1">
              <a:lnSpc>
                <a:spcPct val="90000"/>
              </a:lnSpc>
              <a:buFontTx/>
              <a:buChar char="-"/>
              <a:defRPr/>
            </a:pPr>
            <a:r>
              <a:rPr lang="hu-HU" dirty="0" smtClean="0"/>
              <a:t>a </a:t>
            </a:r>
            <a:r>
              <a:rPr lang="hu-HU" smtClean="0"/>
              <a:t>pénztárgéphasználatra nem kötelezettek </a:t>
            </a:r>
            <a:r>
              <a:rPr lang="hu-HU" dirty="0" smtClean="0"/>
              <a:t>hagyományos pénztárgépet 2015. január 1-ig használhat – nincs adatszolgáltatási kötelezettség, csak adómemória kiíratás</a:t>
            </a:r>
          </a:p>
          <a:p>
            <a:pPr lvl="1" eaLnBrk="1" hangingPunct="1">
              <a:lnSpc>
                <a:spcPct val="90000"/>
              </a:lnSpc>
              <a:buFontTx/>
              <a:buChar char="-"/>
              <a:defRPr/>
            </a:pPr>
            <a:r>
              <a:rPr lang="hu-HU" dirty="0" smtClean="0"/>
              <a:t>Pénztárgép kötelező használata alóli felmentések 2014. december 31-ig érvényesek</a:t>
            </a:r>
          </a:p>
          <a:p>
            <a:pPr eaLnBrk="1" hangingPunct="1">
              <a:lnSpc>
                <a:spcPct val="90000"/>
              </a:lnSpc>
              <a:buFontTx/>
              <a:buChar char="-"/>
              <a:defRPr/>
            </a:pPr>
            <a:r>
              <a:rPr lang="hu-HU" dirty="0" smtClean="0"/>
              <a:t>Hagyományos pénztárgépek szervizelésével, üzemeltetésével kapcsolatos átmeneti szabályok</a:t>
            </a:r>
          </a:p>
          <a:p>
            <a:pPr lvl="1" eaLnBrk="1" hangingPunct="1">
              <a:lnSpc>
                <a:spcPct val="90000"/>
              </a:lnSpc>
              <a:buFontTx/>
              <a:buChar char="-"/>
              <a:defRPr/>
            </a:pPr>
            <a:r>
              <a:rPr lang="hu-HU" dirty="0" smtClean="0"/>
              <a:t>Alapvetően új szabályok érvényesek, kivéve:</a:t>
            </a:r>
          </a:p>
          <a:p>
            <a:pPr lvl="2" eaLnBrk="1" hangingPunct="1">
              <a:lnSpc>
                <a:spcPct val="90000"/>
              </a:lnSpc>
              <a:buFontTx/>
              <a:buChar char="-"/>
              <a:defRPr/>
            </a:pPr>
            <a:r>
              <a:rPr lang="hu-HU" dirty="0" smtClean="0"/>
              <a:t>Éves szervizes felülvizsgálat</a:t>
            </a:r>
          </a:p>
          <a:p>
            <a:pPr lvl="2" eaLnBrk="1" hangingPunct="1">
              <a:lnSpc>
                <a:spcPct val="90000"/>
              </a:lnSpc>
              <a:buFontTx/>
              <a:buChar char="-"/>
              <a:defRPr/>
            </a:pPr>
            <a:r>
              <a:rPr lang="hu-HU" dirty="0" smtClean="0"/>
              <a:t>Üzembe helyezés előzetes bejelentése</a:t>
            </a:r>
          </a:p>
          <a:p>
            <a:pPr lvl="1" eaLnBrk="1" hangingPunct="1">
              <a:lnSpc>
                <a:spcPct val="90000"/>
              </a:lnSpc>
              <a:buFontTx/>
              <a:buChar char="-"/>
              <a:defRPr/>
            </a:pPr>
            <a:r>
              <a:rPr lang="hu-HU" dirty="0" smtClean="0"/>
              <a:t>Adómemória kiíratás, nem csak műszerész végezheti el </a:t>
            </a:r>
          </a:p>
          <a:p>
            <a:pPr lvl="1" eaLnBrk="1" hangingPunct="1">
              <a:lnSpc>
                <a:spcPct val="90000"/>
              </a:lnSpc>
              <a:buFontTx/>
              <a:buChar char="-"/>
              <a:defRPr/>
            </a:pPr>
            <a:r>
              <a:rPr lang="hu-HU" dirty="0" smtClean="0"/>
              <a:t>Engedélyezési hatáskör megváltoztatása okán</a:t>
            </a:r>
          </a:p>
          <a:p>
            <a:pPr lvl="2" eaLnBrk="1" hangingPunct="1">
              <a:lnSpc>
                <a:spcPct val="90000"/>
              </a:lnSpc>
              <a:buFontTx/>
              <a:buChar char="-"/>
              <a:defRPr/>
            </a:pPr>
            <a:r>
              <a:rPr lang="hu-HU" dirty="0" smtClean="0"/>
              <a:t>NAV (APEH) engedélyes gépek tekintetében forgalmazási engedély módosítása, kiterjesztése, illetve adómemória csere engedély iránti kérelem nem terjeszthető elő, de</a:t>
            </a:r>
          </a:p>
          <a:p>
            <a:pPr lvl="2" eaLnBrk="1" hangingPunct="1">
              <a:lnSpc>
                <a:spcPct val="90000"/>
              </a:lnSpc>
              <a:buFontTx/>
              <a:buChar char="-"/>
              <a:defRPr/>
            </a:pPr>
            <a:r>
              <a:rPr lang="hu-HU" dirty="0" smtClean="0"/>
              <a:t>Lejárt forgalmazási engedélyű pénztárgép adómemóriája engedély nélkül cserélhető</a:t>
            </a:r>
          </a:p>
          <a:p>
            <a:pPr marL="0" lvl="2" eaLnBrk="1" hangingPunct="1">
              <a:lnSpc>
                <a:spcPct val="90000"/>
              </a:lnSpc>
              <a:defRPr/>
            </a:pPr>
            <a:endParaRPr lang="hu-HU" dirty="0" smtClean="0"/>
          </a:p>
          <a:p>
            <a:pPr marL="171450" lvl="2" indent="-171450" eaLnBrk="1" hangingPunct="1">
              <a:lnSpc>
                <a:spcPct val="90000"/>
              </a:lnSpc>
              <a:buFontTx/>
              <a:buChar char="-"/>
              <a:defRPr/>
            </a:pPr>
            <a:r>
              <a:rPr lang="hu-HU" dirty="0" smtClean="0"/>
              <a:t>NAV (APEH) engedélyes pénztárgép forgalmazása nem korlátozott, azonban az értékesítéskor fel kell hívni arra a figyelmet, hogy az értékesített pénztárgép meddig használható. </a:t>
            </a:r>
          </a:p>
          <a:p>
            <a:pPr marL="171450" lvl="2" indent="-171450" eaLnBrk="1" hangingPunct="1">
              <a:lnSpc>
                <a:spcPct val="90000"/>
              </a:lnSpc>
              <a:buFontTx/>
              <a:buChar char="-"/>
              <a:defRPr/>
            </a:pPr>
            <a:r>
              <a:rPr lang="hu-HU" dirty="0" smtClean="0"/>
              <a:t>Sok a téves tájékoztatás, fokozottan ügyeljen mindenki arra, hogy a megvásárolt pénztárgép meddig használható.</a:t>
            </a:r>
          </a:p>
          <a:p>
            <a:pPr marL="171450" lvl="2" indent="-171450" eaLnBrk="1" hangingPunct="1">
              <a:lnSpc>
                <a:spcPct val="90000"/>
              </a:lnSpc>
              <a:buFontTx/>
              <a:buChar char="-"/>
              <a:defRPr/>
            </a:pPr>
            <a:r>
              <a:rPr lang="hu-HU" dirty="0" smtClean="0"/>
              <a:t>Ha egy géptípus nem szerepel az MKEH honlapján, az nem minősülhet a Pénztárgéprendeletnek megfelelő, online kapcsolatra képes pénztárgépnek. </a:t>
            </a:r>
            <a:endParaRPr lang="hu-HU" dirty="0"/>
          </a:p>
          <a:p>
            <a:pPr lvl="1" eaLnBrk="1" hangingPunct="1">
              <a:lnSpc>
                <a:spcPct val="90000"/>
              </a:lnSpc>
              <a:buFontTx/>
              <a:buChar char="-"/>
              <a:defRPr/>
            </a:pPr>
            <a:endParaRPr lang="hu-HU"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Diakép helye 1"/>
          <p:cNvSpPr>
            <a:spLocks noGrp="1" noRot="1" noChangeAspect="1" noTextEdit="1"/>
          </p:cNvSpPr>
          <p:nvPr>
            <p:ph type="sldImg"/>
          </p:nvPr>
        </p:nvSpPr>
        <p:spPr>
          <a:ln/>
        </p:spPr>
      </p:sp>
      <p:sp>
        <p:nvSpPr>
          <p:cNvPr id="37890" name="Jegyzetek helye 2"/>
          <p:cNvSpPr>
            <a:spLocks noGrp="1"/>
          </p:cNvSpPr>
          <p:nvPr>
            <p:ph type="body" idx="1"/>
          </p:nvPr>
        </p:nvSpPr>
        <p:spPr>
          <a:noFill/>
          <a:ln/>
        </p:spPr>
        <p:txBody>
          <a:bodyPr/>
          <a:lstStyle/>
          <a:p>
            <a:pPr eaLnBrk="1" hangingPunct="1"/>
            <a:endParaRPr lang="hu-HU" smtClean="0"/>
          </a:p>
        </p:txBody>
      </p:sp>
      <p:sp>
        <p:nvSpPr>
          <p:cNvPr id="37891" name="Dia számának helye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FD6DA7C5-2E68-45B4-8F68-48404D7E8C25}" type="slidenum">
              <a:rPr lang="hu-HU" sz="1200">
                <a:latin typeface="Calibri" pitchFamily="34" charset="0"/>
              </a:rPr>
              <a:pPr algn="r"/>
              <a:t>15</a:t>
            </a:fld>
            <a:endParaRPr lang="hu-HU" sz="120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Diakép helye 1"/>
          <p:cNvSpPr>
            <a:spLocks noGrp="1" noRot="1" noChangeAspect="1" noTextEdit="1"/>
          </p:cNvSpPr>
          <p:nvPr>
            <p:ph type="sldImg"/>
          </p:nvPr>
        </p:nvSpPr>
        <p:spPr>
          <a:ln/>
        </p:spPr>
      </p:sp>
      <p:sp>
        <p:nvSpPr>
          <p:cNvPr id="40962" name="Jegyzetek helye 2"/>
          <p:cNvSpPr>
            <a:spLocks noGrp="1"/>
          </p:cNvSpPr>
          <p:nvPr>
            <p:ph type="body" idx="1"/>
          </p:nvPr>
        </p:nvSpPr>
        <p:spPr>
          <a:noFill/>
          <a:ln/>
        </p:spPr>
        <p:txBody>
          <a:bodyPr/>
          <a:lstStyle/>
          <a:p>
            <a:pPr eaLnBrk="1" hangingPunct="1"/>
            <a:endParaRPr lang="hu-HU" smtClean="0"/>
          </a:p>
        </p:txBody>
      </p:sp>
      <p:sp>
        <p:nvSpPr>
          <p:cNvPr id="40963" name="Dia számának helye 3"/>
          <p:cNvSpPr txBox="1">
            <a:spLocks noGrp="1"/>
          </p:cNvSpPr>
          <p:nvPr/>
        </p:nvSpPr>
        <p:spPr bwMode="auto">
          <a:xfrm>
            <a:off x="3854450" y="9440863"/>
            <a:ext cx="2949575" cy="496887"/>
          </a:xfrm>
          <a:prstGeom prst="rect">
            <a:avLst/>
          </a:prstGeom>
          <a:noFill/>
          <a:ln w="9525">
            <a:noFill/>
            <a:miter lim="800000"/>
            <a:headEnd/>
            <a:tailEnd/>
          </a:ln>
        </p:spPr>
        <p:txBody>
          <a:bodyPr anchor="b"/>
          <a:lstStyle/>
          <a:p>
            <a:pPr algn="r"/>
            <a:fld id="{92DA3118-02BF-40D8-ACEE-7344852E32B8}" type="slidenum">
              <a:rPr lang="hu-HU" sz="1200">
                <a:latin typeface="Calibri" pitchFamily="34" charset="0"/>
              </a:rPr>
              <a:pPr algn="r"/>
              <a:t>17</a:t>
            </a:fld>
            <a:endParaRPr lang="hu-HU"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lvl1pPr>
              <a:defRPr/>
            </a:lvl1pPr>
          </a:lstStyle>
          <a:p>
            <a:pPr>
              <a:defRPr/>
            </a:pPr>
            <a:fld id="{0118BDE0-FB65-416C-9136-0BB59D473AC2}" type="datetimeFigureOut">
              <a:rPr lang="hu-HU"/>
              <a:pPr>
                <a:defRPr/>
              </a:pPr>
              <a:t>2013.08.09.</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D27C0D75-2EDA-4B01-92F8-FBE21A789C32}" type="slidenum">
              <a:rPr lang="hu-HU"/>
              <a:pPr>
                <a:defRPr/>
              </a:pPr>
              <a:t>‹#›</a:t>
            </a:fld>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07C3EC97-B435-48E1-9A29-3368C5D1B24F}" type="datetimeFigureOut">
              <a:rPr lang="hu-HU"/>
              <a:pPr>
                <a:defRPr/>
              </a:pPr>
              <a:t>2013.08.09.</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55B90B1D-2670-4081-A420-2B2501E0ABB0}" type="slidenum">
              <a:rPr lang="hu-HU"/>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40F578C9-32F6-4C3A-961B-D9A8A168E76D}" type="datetimeFigureOut">
              <a:rPr lang="hu-HU"/>
              <a:pPr>
                <a:defRPr/>
              </a:pPr>
              <a:t>2013.08.09.</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19D37469-A951-4DA6-8F77-09E0570705D1}" type="slidenum">
              <a:rPr lang="hu-HU"/>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pPr>
              <a:defRPr/>
            </a:pPr>
            <a:fld id="{04C1B4A6-DFB5-4C39-AE9E-D594A70926BB}" type="datetimeFigureOut">
              <a:rPr lang="hu-HU"/>
              <a:pPr>
                <a:defRPr/>
              </a:pPr>
              <a:t>2013.08.09.</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28C496A9-3B65-4B47-9A1B-B78E0677328D}" type="slidenum">
              <a:rPr lang="hu-HU"/>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pPr>
              <a:defRPr/>
            </a:pPr>
            <a:fld id="{C1FD3349-87E2-488F-B739-505EF6C3CAD9}" type="datetimeFigureOut">
              <a:rPr lang="hu-HU"/>
              <a:pPr>
                <a:defRPr/>
              </a:pPr>
              <a:t>2013.08.09.</a:t>
            </a:fld>
            <a:endParaRPr lang="hu-HU"/>
          </a:p>
        </p:txBody>
      </p:sp>
      <p:sp>
        <p:nvSpPr>
          <p:cNvPr id="5" name="Élőláb helye 4"/>
          <p:cNvSpPr>
            <a:spLocks noGrp="1"/>
          </p:cNvSpPr>
          <p:nvPr>
            <p:ph type="ftr" sz="quarter" idx="11"/>
          </p:nvPr>
        </p:nvSpPr>
        <p:spPr/>
        <p:txBody>
          <a:bodyPr/>
          <a:lstStyle>
            <a:lvl1pPr>
              <a:defRPr/>
            </a:lvl1pPr>
          </a:lstStyle>
          <a:p>
            <a:pPr>
              <a:defRPr/>
            </a:pPr>
            <a:endParaRPr lang="hu-HU"/>
          </a:p>
        </p:txBody>
      </p:sp>
      <p:sp>
        <p:nvSpPr>
          <p:cNvPr id="6" name="Dia számának helye 5"/>
          <p:cNvSpPr>
            <a:spLocks noGrp="1"/>
          </p:cNvSpPr>
          <p:nvPr>
            <p:ph type="sldNum" sz="quarter" idx="12"/>
          </p:nvPr>
        </p:nvSpPr>
        <p:spPr/>
        <p:txBody>
          <a:bodyPr/>
          <a:lstStyle>
            <a:lvl1pPr>
              <a:defRPr/>
            </a:lvl1pPr>
          </a:lstStyle>
          <a:p>
            <a:pPr>
              <a:defRPr/>
            </a:pPr>
            <a:fld id="{C6A2A878-C7A4-42D9-A162-C6C98BCA362D}" type="slidenum">
              <a:rPr lang="hu-HU"/>
              <a:pPr>
                <a:defRPr/>
              </a:pPr>
              <a:t>‹#›</a:t>
            </a:fld>
            <a:endParaRPr lang="hu-H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3"/>
          <p:cNvSpPr>
            <a:spLocks noGrp="1"/>
          </p:cNvSpPr>
          <p:nvPr>
            <p:ph type="dt" sz="half" idx="10"/>
          </p:nvPr>
        </p:nvSpPr>
        <p:spPr/>
        <p:txBody>
          <a:bodyPr/>
          <a:lstStyle>
            <a:lvl1pPr>
              <a:defRPr/>
            </a:lvl1pPr>
          </a:lstStyle>
          <a:p>
            <a:pPr>
              <a:defRPr/>
            </a:pPr>
            <a:fld id="{C1BAC8DA-A3A2-4380-8FD7-0CE087C34775}" type="datetimeFigureOut">
              <a:rPr lang="hu-HU"/>
              <a:pPr>
                <a:defRPr/>
              </a:pPr>
              <a:t>2013.08.09.</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F3DEAF05-D9E3-4C38-8285-EBE0C3DFC4CD}" type="slidenum">
              <a:rPr lang="hu-HU"/>
              <a:pPr>
                <a:defRPr/>
              </a:pPr>
              <a:t>‹#›</a:t>
            </a:fld>
            <a:endParaRPr lang="hu-H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3"/>
          <p:cNvSpPr>
            <a:spLocks noGrp="1"/>
          </p:cNvSpPr>
          <p:nvPr>
            <p:ph type="dt" sz="half" idx="10"/>
          </p:nvPr>
        </p:nvSpPr>
        <p:spPr/>
        <p:txBody>
          <a:bodyPr/>
          <a:lstStyle>
            <a:lvl1pPr>
              <a:defRPr/>
            </a:lvl1pPr>
          </a:lstStyle>
          <a:p>
            <a:pPr>
              <a:defRPr/>
            </a:pPr>
            <a:fld id="{2E99106C-FE53-41EE-B6BD-A3F67E17F469}" type="datetimeFigureOut">
              <a:rPr lang="hu-HU"/>
              <a:pPr>
                <a:defRPr/>
              </a:pPr>
              <a:t>2013.08.09.</a:t>
            </a:fld>
            <a:endParaRPr lang="hu-HU"/>
          </a:p>
        </p:txBody>
      </p:sp>
      <p:sp>
        <p:nvSpPr>
          <p:cNvPr id="8" name="Élőláb helye 4"/>
          <p:cNvSpPr>
            <a:spLocks noGrp="1"/>
          </p:cNvSpPr>
          <p:nvPr>
            <p:ph type="ftr" sz="quarter" idx="11"/>
          </p:nvPr>
        </p:nvSpPr>
        <p:spPr/>
        <p:txBody>
          <a:bodyPr/>
          <a:lstStyle>
            <a:lvl1pPr>
              <a:defRPr/>
            </a:lvl1pPr>
          </a:lstStyle>
          <a:p>
            <a:pPr>
              <a:defRPr/>
            </a:pPr>
            <a:endParaRPr lang="hu-HU"/>
          </a:p>
        </p:txBody>
      </p:sp>
      <p:sp>
        <p:nvSpPr>
          <p:cNvPr id="9" name="Dia számának helye 5"/>
          <p:cNvSpPr>
            <a:spLocks noGrp="1"/>
          </p:cNvSpPr>
          <p:nvPr>
            <p:ph type="sldNum" sz="quarter" idx="12"/>
          </p:nvPr>
        </p:nvSpPr>
        <p:spPr/>
        <p:txBody>
          <a:bodyPr/>
          <a:lstStyle>
            <a:lvl1pPr>
              <a:defRPr/>
            </a:lvl1pPr>
          </a:lstStyle>
          <a:p>
            <a:pPr>
              <a:defRPr/>
            </a:pPr>
            <a:fld id="{36724D1E-52DE-4167-94C8-4EF9F08AAD10}" type="slidenum">
              <a:rPr lang="hu-HU"/>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3"/>
          <p:cNvSpPr>
            <a:spLocks noGrp="1"/>
          </p:cNvSpPr>
          <p:nvPr>
            <p:ph type="dt" sz="half" idx="10"/>
          </p:nvPr>
        </p:nvSpPr>
        <p:spPr/>
        <p:txBody>
          <a:bodyPr/>
          <a:lstStyle>
            <a:lvl1pPr>
              <a:defRPr/>
            </a:lvl1pPr>
          </a:lstStyle>
          <a:p>
            <a:pPr>
              <a:defRPr/>
            </a:pPr>
            <a:fld id="{5BABBA57-AB14-4821-9243-27B75317229A}" type="datetimeFigureOut">
              <a:rPr lang="hu-HU"/>
              <a:pPr>
                <a:defRPr/>
              </a:pPr>
              <a:t>2013.08.09.</a:t>
            </a:fld>
            <a:endParaRPr lang="hu-HU"/>
          </a:p>
        </p:txBody>
      </p:sp>
      <p:sp>
        <p:nvSpPr>
          <p:cNvPr id="4" name="Élőláb helye 4"/>
          <p:cNvSpPr>
            <a:spLocks noGrp="1"/>
          </p:cNvSpPr>
          <p:nvPr>
            <p:ph type="ftr" sz="quarter" idx="11"/>
          </p:nvPr>
        </p:nvSpPr>
        <p:spPr/>
        <p:txBody>
          <a:bodyPr/>
          <a:lstStyle>
            <a:lvl1pPr>
              <a:defRPr/>
            </a:lvl1pPr>
          </a:lstStyle>
          <a:p>
            <a:pPr>
              <a:defRPr/>
            </a:pPr>
            <a:endParaRPr lang="hu-HU"/>
          </a:p>
        </p:txBody>
      </p:sp>
      <p:sp>
        <p:nvSpPr>
          <p:cNvPr id="5" name="Dia számának helye 5"/>
          <p:cNvSpPr>
            <a:spLocks noGrp="1"/>
          </p:cNvSpPr>
          <p:nvPr>
            <p:ph type="sldNum" sz="quarter" idx="12"/>
          </p:nvPr>
        </p:nvSpPr>
        <p:spPr/>
        <p:txBody>
          <a:bodyPr/>
          <a:lstStyle>
            <a:lvl1pPr>
              <a:defRPr/>
            </a:lvl1pPr>
          </a:lstStyle>
          <a:p>
            <a:pPr>
              <a:defRPr/>
            </a:pPr>
            <a:fld id="{79C244B0-ADF7-4F34-AB53-22A9DC1EC7FF}" type="slidenum">
              <a:rPr lang="hu-HU"/>
              <a:pPr>
                <a:defRPr/>
              </a:pPr>
              <a:t>‹#›</a:t>
            </a:fld>
            <a:endParaRPr lang="hu-H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3"/>
          <p:cNvSpPr>
            <a:spLocks noGrp="1"/>
          </p:cNvSpPr>
          <p:nvPr>
            <p:ph type="dt" sz="half" idx="10"/>
          </p:nvPr>
        </p:nvSpPr>
        <p:spPr/>
        <p:txBody>
          <a:bodyPr/>
          <a:lstStyle>
            <a:lvl1pPr>
              <a:defRPr/>
            </a:lvl1pPr>
          </a:lstStyle>
          <a:p>
            <a:pPr>
              <a:defRPr/>
            </a:pPr>
            <a:fld id="{F7F70471-0A9C-4E95-A0A7-7F3C6DA4C72D}" type="datetimeFigureOut">
              <a:rPr lang="hu-HU"/>
              <a:pPr>
                <a:defRPr/>
              </a:pPr>
              <a:t>2013.08.09.</a:t>
            </a:fld>
            <a:endParaRPr lang="hu-HU"/>
          </a:p>
        </p:txBody>
      </p:sp>
      <p:sp>
        <p:nvSpPr>
          <p:cNvPr id="3" name="Élőláb helye 4"/>
          <p:cNvSpPr>
            <a:spLocks noGrp="1"/>
          </p:cNvSpPr>
          <p:nvPr>
            <p:ph type="ftr" sz="quarter" idx="11"/>
          </p:nvPr>
        </p:nvSpPr>
        <p:spPr/>
        <p:txBody>
          <a:bodyPr/>
          <a:lstStyle>
            <a:lvl1pPr>
              <a:defRPr/>
            </a:lvl1pPr>
          </a:lstStyle>
          <a:p>
            <a:pPr>
              <a:defRPr/>
            </a:pPr>
            <a:endParaRPr lang="hu-HU"/>
          </a:p>
        </p:txBody>
      </p:sp>
      <p:sp>
        <p:nvSpPr>
          <p:cNvPr id="4" name="Dia számának helye 5"/>
          <p:cNvSpPr>
            <a:spLocks noGrp="1"/>
          </p:cNvSpPr>
          <p:nvPr>
            <p:ph type="sldNum" sz="quarter" idx="12"/>
          </p:nvPr>
        </p:nvSpPr>
        <p:spPr/>
        <p:txBody>
          <a:bodyPr/>
          <a:lstStyle>
            <a:lvl1pPr>
              <a:defRPr/>
            </a:lvl1pPr>
          </a:lstStyle>
          <a:p>
            <a:pPr>
              <a:defRPr/>
            </a:pPr>
            <a:fld id="{0D09D3F4-BA23-454E-80F1-9AA51CCDB3B2}" type="slidenum">
              <a:rPr lang="hu-HU"/>
              <a:pPr>
                <a:defRPr/>
              </a:pPr>
              <a:t>‹#›</a:t>
            </a:fld>
            <a:endParaRPr lang="hu-H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12F2A44A-E064-4481-BF34-0C72CC8563FB}" type="datetimeFigureOut">
              <a:rPr lang="hu-HU"/>
              <a:pPr>
                <a:defRPr/>
              </a:pPr>
              <a:t>2013.08.09.</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654C13E5-2EC7-496D-80DB-1313A843B64F}" type="slidenum">
              <a:rPr lang="hu-HU"/>
              <a:pPr>
                <a:defRPr/>
              </a:pPr>
              <a:t>‹#›</a:t>
            </a:fld>
            <a:endParaRPr lang="hu-H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3"/>
          <p:cNvSpPr>
            <a:spLocks noGrp="1"/>
          </p:cNvSpPr>
          <p:nvPr>
            <p:ph type="dt" sz="half" idx="10"/>
          </p:nvPr>
        </p:nvSpPr>
        <p:spPr/>
        <p:txBody>
          <a:bodyPr/>
          <a:lstStyle>
            <a:lvl1pPr>
              <a:defRPr/>
            </a:lvl1pPr>
          </a:lstStyle>
          <a:p>
            <a:pPr>
              <a:defRPr/>
            </a:pPr>
            <a:fld id="{1722BC16-43BE-4AFF-9DCD-12910116E119}" type="datetimeFigureOut">
              <a:rPr lang="hu-HU"/>
              <a:pPr>
                <a:defRPr/>
              </a:pPr>
              <a:t>2013.08.09.</a:t>
            </a:fld>
            <a:endParaRPr lang="hu-HU"/>
          </a:p>
        </p:txBody>
      </p:sp>
      <p:sp>
        <p:nvSpPr>
          <p:cNvPr id="6" name="Élőláb helye 4"/>
          <p:cNvSpPr>
            <a:spLocks noGrp="1"/>
          </p:cNvSpPr>
          <p:nvPr>
            <p:ph type="ftr" sz="quarter" idx="11"/>
          </p:nvPr>
        </p:nvSpPr>
        <p:spPr/>
        <p:txBody>
          <a:bodyPr/>
          <a:lstStyle>
            <a:lvl1pPr>
              <a:defRPr/>
            </a:lvl1pPr>
          </a:lstStyle>
          <a:p>
            <a:pPr>
              <a:defRPr/>
            </a:pPr>
            <a:endParaRPr lang="hu-HU"/>
          </a:p>
        </p:txBody>
      </p:sp>
      <p:sp>
        <p:nvSpPr>
          <p:cNvPr id="7" name="Dia számának helye 5"/>
          <p:cNvSpPr>
            <a:spLocks noGrp="1"/>
          </p:cNvSpPr>
          <p:nvPr>
            <p:ph type="sldNum" sz="quarter" idx="12"/>
          </p:nvPr>
        </p:nvSpPr>
        <p:spPr/>
        <p:txBody>
          <a:bodyPr/>
          <a:lstStyle>
            <a:lvl1pPr>
              <a:defRPr/>
            </a:lvl1pPr>
          </a:lstStyle>
          <a:p>
            <a:pPr>
              <a:defRPr/>
            </a:pPr>
            <a:fld id="{9EF6AEC7-6EFB-4823-9CAD-91A54806880C}" type="slidenum">
              <a:rPr lang="hu-HU"/>
              <a:pPr>
                <a:defRPr/>
              </a:pPr>
              <a:t>‹#›</a:t>
            </a:fld>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Cím hely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Szöveg hely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4B1433BF-E1B4-4368-914E-71D17893D604}" type="datetimeFigureOut">
              <a:rPr lang="hu-HU"/>
              <a:pPr>
                <a:defRPr/>
              </a:pPr>
              <a:t>2013.08.09.</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2897964A-2291-4B57-8271-3FC876BBFF86}"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Kép 4"/>
          <p:cNvPicPr>
            <a:picLocks noChangeAspect="1"/>
          </p:cNvPicPr>
          <p:nvPr/>
        </p:nvPicPr>
        <p:blipFill>
          <a:blip r:embed="rId3"/>
          <a:srcRect/>
          <a:stretch>
            <a:fillRect/>
          </a:stretch>
        </p:blipFill>
        <p:spPr bwMode="auto">
          <a:xfrm>
            <a:off x="0" y="6350"/>
            <a:ext cx="9144000" cy="6845300"/>
          </a:xfrm>
          <a:prstGeom prst="rect">
            <a:avLst/>
          </a:prstGeom>
          <a:noFill/>
          <a:ln w="9525">
            <a:noFill/>
            <a:miter lim="800000"/>
            <a:headEnd/>
            <a:tailEnd/>
          </a:ln>
        </p:spPr>
      </p:pic>
      <p:sp>
        <p:nvSpPr>
          <p:cNvPr id="2" name="Cím 1"/>
          <p:cNvSpPr>
            <a:spLocks noGrp="1"/>
          </p:cNvSpPr>
          <p:nvPr>
            <p:ph type="ctrTitle"/>
          </p:nvPr>
        </p:nvSpPr>
        <p:spPr>
          <a:xfrm>
            <a:off x="685800" y="4143375"/>
            <a:ext cx="7772400" cy="1470025"/>
          </a:xfrm>
          <a:effectLst>
            <a:outerShdw blurRad="50800" dist="38100" dir="2700000" algn="tl" rotWithShape="0">
              <a:prstClr val="black">
                <a:alpha val="40000"/>
              </a:prstClr>
            </a:outerShdw>
          </a:effectLst>
        </p:spPr>
        <p:txBody>
          <a:bodyPr>
            <a:normAutofit/>
          </a:bodyPr>
          <a:lstStyle/>
          <a:p>
            <a:pPr eaLnBrk="1" hangingPunct="1">
              <a:defRPr/>
            </a:pPr>
            <a:r>
              <a:rPr lang="hu-HU" i="1" smtClean="0">
                <a:solidFill>
                  <a:schemeClr val="bg1"/>
                </a:solidFill>
                <a:latin typeface="Arial" charset="0"/>
              </a:rPr>
              <a:t>Az online pénztárgépekkel kapcsolatos információk</a:t>
            </a:r>
          </a:p>
        </p:txBody>
      </p:sp>
      <p:sp>
        <p:nvSpPr>
          <p:cNvPr id="15363" name="Alcím 2"/>
          <p:cNvSpPr>
            <a:spLocks noGrp="1"/>
          </p:cNvSpPr>
          <p:nvPr>
            <p:ph type="subTitle" idx="1"/>
          </p:nvPr>
        </p:nvSpPr>
        <p:spPr>
          <a:xfrm>
            <a:off x="2555875" y="5949950"/>
            <a:ext cx="6400800" cy="642938"/>
          </a:xfrm>
        </p:spPr>
        <p:txBody>
          <a:bodyPr/>
          <a:lstStyle/>
          <a:p>
            <a:pPr algn="r" eaLnBrk="1" hangingPunct="1">
              <a:lnSpc>
                <a:spcPct val="80000"/>
              </a:lnSpc>
            </a:pPr>
            <a:r>
              <a:rPr lang="hu-HU" sz="2000" smtClean="0">
                <a:solidFill>
                  <a:srgbClr val="898989"/>
                </a:solidFill>
                <a:latin typeface="Arial" charset="0"/>
              </a:rPr>
              <a:t>Ponyiné Oszvald Katalin</a:t>
            </a:r>
          </a:p>
          <a:p>
            <a:pPr algn="r" eaLnBrk="1" hangingPunct="1">
              <a:lnSpc>
                <a:spcPct val="80000"/>
              </a:lnSpc>
            </a:pPr>
            <a:r>
              <a:rPr lang="hu-HU" sz="2000" smtClean="0">
                <a:solidFill>
                  <a:srgbClr val="898989"/>
                </a:solidFill>
                <a:latin typeface="Arial" charset="0"/>
              </a:rPr>
              <a:t>2013. Augusztus 08.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ím 1"/>
          <p:cNvSpPr>
            <a:spLocks noGrp="1"/>
          </p:cNvSpPr>
          <p:nvPr>
            <p:ph type="ctrTitle" idx="4294967295"/>
          </p:nvPr>
        </p:nvSpPr>
        <p:spPr>
          <a:xfrm>
            <a:off x="685800" y="2130425"/>
            <a:ext cx="7772400" cy="1470025"/>
          </a:xfrm>
        </p:spPr>
        <p:txBody>
          <a:bodyPr/>
          <a:lstStyle/>
          <a:p>
            <a:pPr eaLnBrk="1" hangingPunct="1"/>
            <a:endParaRPr lang="hu-HU" smtClean="0"/>
          </a:p>
        </p:txBody>
      </p:sp>
      <p:sp>
        <p:nvSpPr>
          <p:cNvPr id="3" name="Alcím 2"/>
          <p:cNvSpPr>
            <a:spLocks noGrp="1"/>
          </p:cNvSpPr>
          <p:nvPr>
            <p:ph type="subTitle" idx="4294967295"/>
          </p:nvPr>
        </p:nvSpPr>
        <p:spPr>
          <a:xfrm>
            <a:off x="1371600" y="3886200"/>
            <a:ext cx="6400800" cy="1752600"/>
          </a:xfrm>
        </p:spPr>
        <p:txBody>
          <a:bodyPr rtlCol="0">
            <a:normAutofit/>
          </a:bodyPr>
          <a:lstStyle/>
          <a:p>
            <a:pPr marL="0" indent="0" algn="ctr" eaLnBrk="1" fontAlgn="auto" hangingPunct="1">
              <a:spcAft>
                <a:spcPts val="0"/>
              </a:spcAft>
              <a:buFont typeface="Arial" pitchFamily="34" charset="0"/>
              <a:buNone/>
              <a:defRPr/>
            </a:pPr>
            <a:endParaRPr lang="hu-HU">
              <a:solidFill>
                <a:schemeClr val="tx1">
                  <a:tint val="75000"/>
                </a:schemeClr>
              </a:solidFill>
            </a:endParaRPr>
          </a:p>
        </p:txBody>
      </p:sp>
      <p:pic>
        <p:nvPicPr>
          <p:cNvPr id="29699"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DA95304-6894-4798-B9A5-42C171F14E33}" type="slidenum">
              <a:rPr lang="hu-HU" sz="1200">
                <a:solidFill>
                  <a:schemeClr val="tx1">
                    <a:tint val="75000"/>
                  </a:schemeClr>
                </a:solidFill>
                <a:latin typeface="+mn-lt"/>
              </a:rPr>
              <a:pPr algn="r" fontAlgn="auto">
                <a:spcBef>
                  <a:spcPts val="0"/>
                </a:spcBef>
                <a:spcAft>
                  <a:spcPts val="0"/>
                </a:spcAft>
                <a:defRPr/>
              </a:pPr>
              <a:t>10</a:t>
            </a:fld>
            <a:endParaRPr lang="hu-HU" sz="1200">
              <a:solidFill>
                <a:schemeClr val="tx1">
                  <a:tint val="75000"/>
                </a:schemeClr>
              </a:solidFill>
              <a:latin typeface="+mn-lt"/>
            </a:endParaRPr>
          </a:p>
        </p:txBody>
      </p:sp>
      <p:pic>
        <p:nvPicPr>
          <p:cNvPr id="2057" name="Kép 1"/>
          <p:cNvPicPr preferRelativeResize="0">
            <a:picLocks noChangeArrowheads="1"/>
          </p:cNvPicPr>
          <p:nvPr/>
        </p:nvPicPr>
        <p:blipFill rotWithShape="1">
          <a:blip r:embed="rId3"/>
          <a:srcRect l="16896" t="27783" r="48339" b="44802"/>
          <a:stretch/>
        </p:blipFill>
        <p:spPr bwMode="auto">
          <a:xfrm>
            <a:off x="2160588" y="117475"/>
            <a:ext cx="5208587" cy="3240088"/>
          </a:xfrm>
          <a:prstGeom prst="rect">
            <a:avLst/>
          </a:prstGeom>
          <a:noFill/>
          <a:ln w="9525">
            <a:solidFill>
              <a:schemeClr val="accent1">
                <a:lumMod val="75000"/>
              </a:schemeClr>
            </a:solidFill>
            <a:miter lim="800000"/>
            <a:headEnd/>
            <a:tailEnd/>
          </a:ln>
          <a:effectLst>
            <a:outerShdw blurRad="50800" dist="38100" algn="l" rotWithShape="0">
              <a:prstClr val="black">
                <a:alpha val="40000"/>
              </a:prstClr>
            </a:outerShdw>
          </a:effectLst>
          <a:extLst/>
        </p:spPr>
      </p:pic>
      <p:pic>
        <p:nvPicPr>
          <p:cNvPr id="2058" name="Kép 1"/>
          <p:cNvPicPr>
            <a:picLocks noChangeAspect="1" noChangeArrowheads="1"/>
          </p:cNvPicPr>
          <p:nvPr/>
        </p:nvPicPr>
        <p:blipFill>
          <a:blip r:embed="rId4"/>
          <a:srcRect l="16919" t="62238" r="48203" b="10657"/>
          <a:stretch>
            <a:fillRect/>
          </a:stretch>
        </p:blipFill>
        <p:spPr bwMode="auto">
          <a:xfrm>
            <a:off x="2160588" y="3502025"/>
            <a:ext cx="5208587" cy="3240088"/>
          </a:xfrm>
          <a:prstGeom prst="rect">
            <a:avLst/>
          </a:prstGeom>
          <a:noFill/>
          <a:ln w="9525">
            <a:solidFill>
              <a:schemeClr val="accent1">
                <a:lumMod val="75000"/>
              </a:schemeClr>
            </a:solidFill>
            <a:miter lim="800000"/>
            <a:headEnd/>
            <a:tailEnd/>
          </a:ln>
          <a:effectLst>
            <a:outerShdw blurRad="50800" dist="38100" dir="2700000" algn="tl" rotWithShape="0">
              <a:prstClr val="black">
                <a:alpha val="40000"/>
              </a:prstClr>
            </a:outerShdw>
          </a:effectLs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Kép 3"/>
          <p:cNvPicPr>
            <a:picLocks noChangeAspect="1"/>
          </p:cNvPicPr>
          <p:nvPr/>
        </p:nvPicPr>
        <p:blipFill>
          <a:blip r:embed="rId3"/>
          <a:srcRect/>
          <a:stretch>
            <a:fillRect/>
          </a:stretch>
        </p:blipFill>
        <p:spPr bwMode="auto">
          <a:xfrm>
            <a:off x="0" y="6350"/>
            <a:ext cx="9144000" cy="6845300"/>
          </a:xfrm>
          <a:prstGeom prst="rect">
            <a:avLst/>
          </a:prstGeom>
          <a:noFill/>
          <a:ln w="9525">
            <a:noFill/>
            <a:miter lim="800000"/>
            <a:headEnd/>
            <a:tailEnd/>
          </a:ln>
        </p:spPr>
      </p:pic>
      <p:sp>
        <p:nvSpPr>
          <p:cNvPr id="30722" name="Cím 1"/>
          <p:cNvSpPr>
            <a:spLocks noGrp="1"/>
          </p:cNvSpPr>
          <p:nvPr>
            <p:ph type="title" idx="4294967295"/>
          </p:nvPr>
        </p:nvSpPr>
        <p:spPr>
          <a:xfrm>
            <a:off x="468313" y="549275"/>
            <a:ext cx="8229600" cy="654050"/>
          </a:xfrm>
        </p:spPr>
        <p:txBody>
          <a:bodyPr/>
          <a:lstStyle/>
          <a:p>
            <a:pPr eaLnBrk="1" hangingPunct="1"/>
            <a:r>
              <a:rPr lang="hu-HU" sz="4000" smtClean="0">
                <a:latin typeface="Arial" charset="0"/>
              </a:rPr>
              <a:t>Mentesítés</a:t>
            </a:r>
          </a:p>
        </p:txBody>
      </p:sp>
      <p:sp>
        <p:nvSpPr>
          <p:cNvPr id="30723" name="Tartalom helye 2"/>
          <p:cNvSpPr>
            <a:spLocks noGrp="1"/>
          </p:cNvSpPr>
          <p:nvPr>
            <p:ph idx="4294967295"/>
          </p:nvPr>
        </p:nvSpPr>
        <p:spPr>
          <a:xfrm>
            <a:off x="457200" y="1412875"/>
            <a:ext cx="8229600" cy="4895850"/>
          </a:xfrm>
        </p:spPr>
        <p:txBody>
          <a:bodyPr/>
          <a:lstStyle/>
          <a:p>
            <a:pPr eaLnBrk="1" hangingPunct="1">
              <a:buFont typeface="Arial" charset="0"/>
              <a:buNone/>
            </a:pPr>
            <a:r>
              <a:rPr lang="hu-HU" sz="2400" smtClean="0">
                <a:latin typeface="Arial" charset="0"/>
              </a:rPr>
              <a:t>	</a:t>
            </a:r>
            <a:r>
              <a:rPr lang="hu-HU" sz="2000" b="1" smtClean="0">
                <a:latin typeface="Arial" charset="0"/>
              </a:rPr>
              <a:t>1.) Egyedi mentesítés</a:t>
            </a:r>
          </a:p>
          <a:p>
            <a:pPr eaLnBrk="1" hangingPunct="1">
              <a:buFont typeface="Arial" charset="0"/>
              <a:buNone/>
            </a:pPr>
            <a:r>
              <a:rPr lang="hu-HU" sz="2000" b="1" smtClean="0">
                <a:latin typeface="Arial" charset="0"/>
              </a:rPr>
              <a:t>	Online működés – elektronikus hírközlő hálózaton keresztül nem biztosított</a:t>
            </a:r>
          </a:p>
          <a:p>
            <a:pPr lvl="1" eaLnBrk="1" hangingPunct="1"/>
            <a:r>
              <a:rPr lang="hu-HU" sz="2000" smtClean="0">
                <a:latin typeface="Arial" charset="0"/>
              </a:rPr>
              <a:t>Online működéshez szükséges elektronikus hírközlő hálózat hiányzik</a:t>
            </a:r>
          </a:p>
          <a:p>
            <a:pPr lvl="1" eaLnBrk="1" hangingPunct="1"/>
            <a:r>
              <a:rPr lang="hu-HU" sz="2000" smtClean="0">
                <a:latin typeface="Arial" charset="0"/>
              </a:rPr>
              <a:t>Állami adóhatóság engedélyét PTGM nyomtatványon kell kérni</a:t>
            </a:r>
          </a:p>
          <a:p>
            <a:pPr lvl="2" eaLnBrk="1" hangingPunct="1"/>
            <a:r>
              <a:rPr lang="hu-HU" sz="1800" smtClean="0">
                <a:latin typeface="Arial" charset="0"/>
              </a:rPr>
              <a:t>Elektronikus adatszolgáltatás alóli mentesítés kérés 1 évre</a:t>
            </a:r>
          </a:p>
          <a:p>
            <a:pPr lvl="2" eaLnBrk="1" hangingPunct="1"/>
            <a:r>
              <a:rPr lang="hu-HU" sz="1800" smtClean="0">
                <a:latin typeface="Arial" charset="0"/>
              </a:rPr>
              <a:t>Kérelem napi egyszeri 1 órás időtartamú adatszolgáltatásra</a:t>
            </a:r>
          </a:p>
          <a:p>
            <a:pPr lvl="1" eaLnBrk="1" hangingPunct="1"/>
            <a:r>
              <a:rPr lang="hu-HU" sz="2000" smtClean="0">
                <a:latin typeface="Arial" charset="0"/>
              </a:rPr>
              <a:t>Pozitív elbírálás esetén is az Online pénztárgép használata kötelező, csak az adatszolgáltatás alól kap mentesítést. </a:t>
            </a:r>
          </a:p>
          <a:p>
            <a:pPr lvl="1" eaLnBrk="1" hangingPunct="1">
              <a:buFont typeface="Arial" charset="0"/>
              <a:buNone/>
            </a:pPr>
            <a:r>
              <a:rPr lang="hu-HU" sz="2000" b="1" smtClean="0">
                <a:latin typeface="Arial" charset="0"/>
              </a:rPr>
              <a:t>2.) 24/1995. (XI.22) PM rendelet alapján gépi nyugtaadási kötelezettség alól mentesítés fennmarad 2014.12.31-ig.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ím 1"/>
          <p:cNvSpPr>
            <a:spLocks noGrp="1"/>
          </p:cNvSpPr>
          <p:nvPr>
            <p:ph type="ctrTitle" idx="4294967295"/>
          </p:nvPr>
        </p:nvSpPr>
        <p:spPr>
          <a:xfrm>
            <a:off x="685800" y="2130425"/>
            <a:ext cx="7772400" cy="1470025"/>
          </a:xfrm>
        </p:spPr>
        <p:txBody>
          <a:bodyPr/>
          <a:lstStyle/>
          <a:p>
            <a:endParaRPr lang="hu-HU" smtClean="0"/>
          </a:p>
        </p:txBody>
      </p:sp>
      <p:sp>
        <p:nvSpPr>
          <p:cNvPr id="32770"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32771"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8F4CCCF-B8CA-42F7-9623-9AAFDC50B37B}" type="slidenum">
              <a:rPr lang="hu-HU" sz="1200">
                <a:solidFill>
                  <a:schemeClr val="tx1">
                    <a:tint val="75000"/>
                  </a:schemeClr>
                </a:solidFill>
                <a:latin typeface="+mn-lt"/>
              </a:rPr>
              <a:pPr algn="r" fontAlgn="auto">
                <a:spcBef>
                  <a:spcPts val="0"/>
                </a:spcBef>
                <a:spcAft>
                  <a:spcPts val="0"/>
                </a:spcAft>
                <a:defRPr/>
              </a:pPr>
              <a:t>12</a:t>
            </a:fld>
            <a:endParaRPr lang="hu-HU" sz="1200">
              <a:solidFill>
                <a:schemeClr val="tx1">
                  <a:tint val="75000"/>
                </a:schemeClr>
              </a:solidFill>
              <a:latin typeface="+mn-lt"/>
            </a:endParaRPr>
          </a:p>
        </p:txBody>
      </p:sp>
      <p:pic>
        <p:nvPicPr>
          <p:cNvPr id="9218" name="Kép 1"/>
          <p:cNvPicPr>
            <a:picLocks noChangeAspect="1" noChangeArrowheads="1"/>
          </p:cNvPicPr>
          <p:nvPr/>
        </p:nvPicPr>
        <p:blipFill>
          <a:blip r:embed="rId3"/>
          <a:srcRect l="21970" t="1674" r="22235" b="19638"/>
          <a:stretch>
            <a:fillRect/>
          </a:stretch>
        </p:blipFill>
        <p:spPr bwMode="auto">
          <a:xfrm>
            <a:off x="1439863" y="0"/>
            <a:ext cx="6061075" cy="6840538"/>
          </a:xfrm>
          <a:prstGeom prst="rect">
            <a:avLst/>
          </a:prstGeom>
          <a:noFill/>
          <a:ln w="9525">
            <a:solidFill>
              <a:srgbClr val="000000"/>
            </a:solidFill>
            <a:miter lim="800000"/>
            <a:headEnd/>
            <a:tailEnd/>
          </a:ln>
          <a:effectLst>
            <a:outerShdw blurRad="50800" dist="63500" dir="2700000" algn="tl" rotWithShape="0">
              <a:srgbClr val="996600">
                <a:alpha val="40000"/>
              </a:srgbClr>
            </a:outerShdw>
          </a:effectLs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ím 1"/>
          <p:cNvSpPr>
            <a:spLocks noGrp="1"/>
          </p:cNvSpPr>
          <p:nvPr>
            <p:ph type="ctrTitle" idx="4294967295"/>
          </p:nvPr>
        </p:nvSpPr>
        <p:spPr>
          <a:xfrm>
            <a:off x="685800" y="2130425"/>
            <a:ext cx="7772400" cy="1470025"/>
          </a:xfrm>
        </p:spPr>
        <p:txBody>
          <a:bodyPr/>
          <a:lstStyle/>
          <a:p>
            <a:endParaRPr lang="hu-HU" smtClean="0"/>
          </a:p>
        </p:txBody>
      </p:sp>
      <p:sp>
        <p:nvSpPr>
          <p:cNvPr id="33794"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33795"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E9D6348B-25C9-4FAD-B011-A138773FF1C9}" type="slidenum">
              <a:rPr lang="hu-HU" sz="1200">
                <a:solidFill>
                  <a:schemeClr val="tx1">
                    <a:tint val="75000"/>
                  </a:schemeClr>
                </a:solidFill>
                <a:latin typeface="+mn-lt"/>
              </a:rPr>
              <a:pPr algn="r" fontAlgn="auto">
                <a:spcBef>
                  <a:spcPts val="0"/>
                </a:spcBef>
                <a:spcAft>
                  <a:spcPts val="0"/>
                </a:spcAft>
                <a:defRPr/>
              </a:pPr>
              <a:t>13</a:t>
            </a:fld>
            <a:endParaRPr lang="hu-HU" sz="1200">
              <a:solidFill>
                <a:schemeClr val="tx1">
                  <a:tint val="75000"/>
                </a:schemeClr>
              </a:solidFill>
              <a:latin typeface="+mn-lt"/>
            </a:endParaRPr>
          </a:p>
        </p:txBody>
      </p:sp>
      <p:pic>
        <p:nvPicPr>
          <p:cNvPr id="10243" name="Kép 1"/>
          <p:cNvPicPr>
            <a:picLocks noChangeAspect="1" noChangeArrowheads="1"/>
          </p:cNvPicPr>
          <p:nvPr/>
        </p:nvPicPr>
        <p:blipFill>
          <a:blip r:embed="rId3"/>
          <a:srcRect l="22198" r="22096" b="13979"/>
          <a:stretch>
            <a:fillRect/>
          </a:stretch>
        </p:blipFill>
        <p:spPr bwMode="auto">
          <a:xfrm>
            <a:off x="1908175" y="0"/>
            <a:ext cx="5556250" cy="6840538"/>
          </a:xfrm>
          <a:prstGeom prst="rect">
            <a:avLst/>
          </a:prstGeom>
          <a:noFill/>
          <a:ln w="9525">
            <a:solidFill>
              <a:srgbClr val="000000"/>
            </a:solidFill>
            <a:miter lim="800000"/>
            <a:headEnd/>
            <a:tailEnd/>
          </a:ln>
          <a:effectLst>
            <a:outerShdw blurRad="50800" dist="63500" dir="2700000" algn="tl" rotWithShape="0">
              <a:srgbClr val="996600">
                <a:alpha val="40000"/>
              </a:srgbClr>
            </a:outerShdw>
          </a:effectLs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Kép 3"/>
          <p:cNvPicPr>
            <a:picLocks noChangeAspect="1"/>
          </p:cNvPicPr>
          <p:nvPr/>
        </p:nvPicPr>
        <p:blipFill>
          <a:blip r:embed="rId3"/>
          <a:srcRect/>
          <a:stretch>
            <a:fillRect/>
          </a:stretch>
        </p:blipFill>
        <p:spPr bwMode="auto">
          <a:xfrm>
            <a:off x="0" y="6350"/>
            <a:ext cx="9144000" cy="6845300"/>
          </a:xfrm>
          <a:prstGeom prst="rect">
            <a:avLst/>
          </a:prstGeom>
          <a:noFill/>
          <a:ln w="9525">
            <a:noFill/>
            <a:miter lim="800000"/>
            <a:headEnd/>
            <a:tailEnd/>
          </a:ln>
        </p:spPr>
      </p:pic>
      <p:sp>
        <p:nvSpPr>
          <p:cNvPr id="34818" name="Cím 1"/>
          <p:cNvSpPr>
            <a:spLocks noGrp="1"/>
          </p:cNvSpPr>
          <p:nvPr>
            <p:ph type="title" idx="4294967295"/>
          </p:nvPr>
        </p:nvSpPr>
        <p:spPr>
          <a:xfrm>
            <a:off x="457200" y="188913"/>
            <a:ext cx="8229600" cy="654050"/>
          </a:xfrm>
        </p:spPr>
        <p:txBody>
          <a:bodyPr/>
          <a:lstStyle/>
          <a:p>
            <a:pPr eaLnBrk="1" hangingPunct="1"/>
            <a:r>
              <a:rPr lang="hu-HU" sz="4000" smtClean="0">
                <a:latin typeface="Arial" charset="0"/>
              </a:rPr>
              <a:t>Átállás ütemezése</a:t>
            </a:r>
          </a:p>
        </p:txBody>
      </p:sp>
      <p:sp>
        <p:nvSpPr>
          <p:cNvPr id="34819" name="Tartalom helye 2"/>
          <p:cNvSpPr>
            <a:spLocks noGrp="1"/>
          </p:cNvSpPr>
          <p:nvPr>
            <p:ph idx="4294967295"/>
          </p:nvPr>
        </p:nvSpPr>
        <p:spPr>
          <a:xfrm>
            <a:off x="457200" y="981075"/>
            <a:ext cx="8229600" cy="5400675"/>
          </a:xfrm>
        </p:spPr>
        <p:txBody>
          <a:bodyPr/>
          <a:lstStyle/>
          <a:p>
            <a:pPr eaLnBrk="1" hangingPunct="1"/>
            <a:r>
              <a:rPr lang="hu-HU" sz="2400" smtClean="0">
                <a:latin typeface="Arial" charset="0"/>
              </a:rPr>
              <a:t>I. ütem 2013. augusztus 31.</a:t>
            </a:r>
          </a:p>
          <a:p>
            <a:pPr lvl="1" eaLnBrk="1" hangingPunct="1"/>
            <a:r>
              <a:rPr lang="hu-HU" sz="2000" smtClean="0">
                <a:latin typeface="Arial" charset="0"/>
              </a:rPr>
              <a:t>Pénztárgéphasználatra kötelezett adózó hagyományos, </a:t>
            </a:r>
            <a:r>
              <a:rPr lang="hu-HU" sz="2000" b="1" smtClean="0">
                <a:latin typeface="Arial" charset="0"/>
              </a:rPr>
              <a:t>elektronikus naplóval</a:t>
            </a:r>
            <a:r>
              <a:rPr lang="hu-HU" sz="2000" smtClean="0">
                <a:latin typeface="Arial" charset="0"/>
              </a:rPr>
              <a:t> </a:t>
            </a:r>
            <a:r>
              <a:rPr lang="hu-HU" sz="2000" b="1" smtClean="0">
                <a:latin typeface="Arial" charset="0"/>
              </a:rPr>
              <a:t>nem</a:t>
            </a:r>
            <a:r>
              <a:rPr lang="hu-HU" sz="2000" smtClean="0">
                <a:latin typeface="Arial" charset="0"/>
              </a:rPr>
              <a:t> </a:t>
            </a:r>
            <a:r>
              <a:rPr lang="hu-HU" sz="2000" b="1" smtClean="0">
                <a:latin typeface="Arial" charset="0"/>
              </a:rPr>
              <a:t>rendelkező </a:t>
            </a:r>
            <a:r>
              <a:rPr lang="hu-HU" sz="2000" smtClean="0">
                <a:latin typeface="Arial" charset="0"/>
              </a:rPr>
              <a:t>pénztárgépek használatának vége</a:t>
            </a:r>
          </a:p>
          <a:p>
            <a:pPr eaLnBrk="1" hangingPunct="1"/>
            <a:r>
              <a:rPr lang="hu-HU" sz="2400" smtClean="0">
                <a:latin typeface="Arial" charset="0"/>
              </a:rPr>
              <a:t>II. ütem 2013. december 31.</a:t>
            </a:r>
          </a:p>
          <a:p>
            <a:pPr lvl="1" eaLnBrk="1" hangingPunct="1"/>
            <a:r>
              <a:rPr lang="hu-HU" sz="2000" smtClean="0">
                <a:latin typeface="Arial" charset="0"/>
              </a:rPr>
              <a:t>Pénztárgéphasználatra kötelezettek, hagyományos, </a:t>
            </a:r>
            <a:r>
              <a:rPr lang="hu-HU" sz="2000" b="1" smtClean="0">
                <a:latin typeface="Arial" charset="0"/>
              </a:rPr>
              <a:t>elektronikus naplóval rendelkező </a:t>
            </a:r>
            <a:r>
              <a:rPr lang="hu-HU" sz="2000" smtClean="0">
                <a:latin typeface="Arial" charset="0"/>
              </a:rPr>
              <a:t>pénztárgépek használatának vége</a:t>
            </a:r>
          </a:p>
          <a:p>
            <a:pPr eaLnBrk="1" hangingPunct="1"/>
            <a:r>
              <a:rPr lang="hu-HU" sz="2400" smtClean="0">
                <a:latin typeface="Arial" charset="0"/>
              </a:rPr>
              <a:t>III. ütem 2015. január 1. </a:t>
            </a:r>
          </a:p>
          <a:p>
            <a:pPr lvl="1" eaLnBrk="1" hangingPunct="1"/>
            <a:r>
              <a:rPr lang="hu-HU" sz="2000" smtClean="0">
                <a:latin typeface="Arial" charset="0"/>
              </a:rPr>
              <a:t>Pénztárgéphasználatra nem kötelezettek</a:t>
            </a:r>
          </a:p>
          <a:p>
            <a:pPr lvl="1" eaLnBrk="1" hangingPunct="1"/>
            <a:r>
              <a:rPr lang="hu-HU" sz="2000" smtClean="0">
                <a:latin typeface="Arial" charset="0"/>
              </a:rPr>
              <a:t>Pénztárgép kötelező használata alól adott adóhatósági mentesítéssel rendelkezők</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Kép 3"/>
          <p:cNvPicPr>
            <a:picLocks noChangeAspect="1"/>
          </p:cNvPicPr>
          <p:nvPr/>
        </p:nvPicPr>
        <p:blipFill>
          <a:blip r:embed="rId3"/>
          <a:srcRect/>
          <a:stretch>
            <a:fillRect/>
          </a:stretch>
        </p:blipFill>
        <p:spPr bwMode="auto">
          <a:xfrm>
            <a:off x="0" y="6350"/>
            <a:ext cx="9144000" cy="6845300"/>
          </a:xfrm>
          <a:prstGeom prst="rect">
            <a:avLst/>
          </a:prstGeom>
          <a:noFill/>
          <a:ln w="9525">
            <a:noFill/>
            <a:miter lim="800000"/>
            <a:headEnd/>
            <a:tailEnd/>
          </a:ln>
        </p:spPr>
      </p:pic>
      <p:sp>
        <p:nvSpPr>
          <p:cNvPr id="36866" name="Cím 1"/>
          <p:cNvSpPr>
            <a:spLocks noGrp="1"/>
          </p:cNvSpPr>
          <p:nvPr>
            <p:ph type="title" idx="4294967295"/>
          </p:nvPr>
        </p:nvSpPr>
        <p:spPr>
          <a:xfrm>
            <a:off x="468313" y="476250"/>
            <a:ext cx="8229600" cy="654050"/>
          </a:xfrm>
        </p:spPr>
        <p:txBody>
          <a:bodyPr/>
          <a:lstStyle/>
          <a:p>
            <a:pPr eaLnBrk="1" hangingPunct="1"/>
            <a:r>
              <a:rPr lang="hu-HU" sz="3600" smtClean="0">
                <a:latin typeface="Arial" charset="0"/>
              </a:rPr>
              <a:t>P</a:t>
            </a:r>
            <a:r>
              <a:rPr lang="hu-HU" sz="2800" b="1" smtClean="0">
                <a:latin typeface="Arial" charset="0"/>
              </a:rPr>
              <a:t>énztárgépek üzemeltetésével kapcsolatos adatszolgáltatási szabályok</a:t>
            </a:r>
            <a:endParaRPr lang="hu-HU" sz="2800" smtClean="0">
              <a:latin typeface="Arial" charset="0"/>
            </a:endParaRPr>
          </a:p>
        </p:txBody>
      </p:sp>
      <p:sp>
        <p:nvSpPr>
          <p:cNvPr id="36867" name="Tartalom helye 2"/>
          <p:cNvSpPr>
            <a:spLocks noGrp="1"/>
          </p:cNvSpPr>
          <p:nvPr>
            <p:ph idx="4294967295"/>
          </p:nvPr>
        </p:nvSpPr>
        <p:spPr>
          <a:xfrm>
            <a:off x="107950" y="1412875"/>
            <a:ext cx="8712200" cy="5183188"/>
          </a:xfrm>
        </p:spPr>
        <p:txBody>
          <a:bodyPr/>
          <a:lstStyle/>
          <a:p>
            <a:pPr eaLnBrk="1" hangingPunct="1"/>
            <a:r>
              <a:rPr lang="hu-HU" sz="2400" b="1" smtClean="0">
                <a:latin typeface="Arial" charset="0"/>
              </a:rPr>
              <a:t>Elektronikus naplóval rendelkező</a:t>
            </a:r>
            <a:r>
              <a:rPr lang="hu-HU" sz="2400" smtClean="0">
                <a:latin typeface="Arial" charset="0"/>
              </a:rPr>
              <a:t> hagyományos pénztárgép -  </a:t>
            </a:r>
            <a:r>
              <a:rPr lang="hu-HU" sz="2400" b="1" smtClean="0">
                <a:latin typeface="Arial" charset="0"/>
              </a:rPr>
              <a:t>üzemeltető </a:t>
            </a:r>
            <a:r>
              <a:rPr lang="hu-HU" sz="2400" smtClean="0">
                <a:latin typeface="Arial" charset="0"/>
              </a:rPr>
              <a:t>adatszolgáltatási kötelezettsége – PTGNAPLÓ+csatolmány</a:t>
            </a:r>
          </a:p>
          <a:p>
            <a:pPr eaLnBrk="1" hangingPunct="1"/>
            <a:r>
              <a:rPr lang="hu-HU" sz="2400" smtClean="0">
                <a:latin typeface="Arial" charset="0"/>
              </a:rPr>
              <a:t>Adatszolgáltatás időtartama: </a:t>
            </a:r>
          </a:p>
          <a:p>
            <a:pPr lvl="1" eaLnBrk="1" hangingPunct="1"/>
            <a:r>
              <a:rPr lang="hu-HU" sz="1800" smtClean="0">
                <a:latin typeface="Arial" charset="0"/>
              </a:rPr>
              <a:t>2013.07.01-től új pénztárgép üzembe helyezéséig, legkésőbb 2013.12.31-ig, </a:t>
            </a:r>
            <a:r>
              <a:rPr lang="hu-HU" sz="1800" b="1" smtClean="0">
                <a:latin typeface="Arial" charset="0"/>
              </a:rPr>
              <a:t>minden alkalommal elektronikusan</a:t>
            </a:r>
            <a:r>
              <a:rPr lang="hu-HU" sz="2000" smtClean="0">
                <a:latin typeface="Arial" charset="0"/>
              </a:rPr>
              <a:t> </a:t>
            </a:r>
          </a:p>
          <a:p>
            <a:pPr eaLnBrk="1" hangingPunct="1"/>
            <a:r>
              <a:rPr lang="hu-HU" sz="2400" smtClean="0">
                <a:latin typeface="Arial" charset="0"/>
              </a:rPr>
              <a:t>Adatszolgáltatás határideje: </a:t>
            </a:r>
          </a:p>
          <a:p>
            <a:pPr lvl="1" eaLnBrk="1" hangingPunct="1"/>
            <a:r>
              <a:rPr lang="hu-HU" sz="1800" smtClean="0">
                <a:latin typeface="Arial" charset="0"/>
              </a:rPr>
              <a:t>tárgyhót követő hónap 10-ig, első alkalommal 08.10-ig</a:t>
            </a:r>
          </a:p>
          <a:p>
            <a:pPr eaLnBrk="1" hangingPunct="1"/>
            <a:r>
              <a:rPr lang="hu-HU" sz="2400" smtClean="0">
                <a:latin typeface="Arial" charset="0"/>
              </a:rPr>
              <a:t>Adatszolgáltatás tartalma: </a:t>
            </a:r>
          </a:p>
          <a:p>
            <a:pPr lvl="1" eaLnBrk="1" hangingPunct="1"/>
            <a:r>
              <a:rPr lang="hu-HU" sz="1800" smtClean="0">
                <a:latin typeface="Arial" charset="0"/>
              </a:rPr>
              <a:t>elektronikus naplóállomány és annak adattartalmát összefoglaló szöveges állomány csatolmányként</a:t>
            </a:r>
          </a:p>
          <a:p>
            <a:pPr lvl="1" eaLnBrk="1" hangingPunct="1"/>
            <a:r>
              <a:rPr lang="hu-HU" sz="1800" smtClean="0">
                <a:latin typeface="Arial" charset="0"/>
              </a:rPr>
              <a:t>Minden egyes elektronikus naplóval rendelkező pénztárgépről külön-külön kell elkészíteni a két állományt</a:t>
            </a:r>
          </a:p>
          <a:p>
            <a:pPr lvl="1" eaLnBrk="1" hangingPunct="1"/>
            <a:r>
              <a:rPr lang="hu-HU" sz="1800" smtClean="0">
                <a:latin typeface="Arial" charset="0"/>
              </a:rPr>
              <a:t>Egy PTGNAPLÓ Adatlaphoz több pénztárgép adata csatolható, de max. 30 Mbyte ZIP és CSV állományt lehet csatolni</a:t>
            </a:r>
          </a:p>
          <a:p>
            <a:pPr eaLnBrk="1" hangingPunct="1"/>
            <a:endParaRPr lang="hu-HU" sz="1800" smtClean="0">
              <a:latin typeface="Arial" charset="0"/>
            </a:endParaRPr>
          </a:p>
          <a:p>
            <a:pPr lvl="1" eaLnBrk="1" hangingPunct="1"/>
            <a:endParaRPr lang="hu-HU" sz="1800" smtClean="0">
              <a:latin typeface="Arial" charset="0"/>
            </a:endParaRPr>
          </a:p>
          <a:p>
            <a:pPr lvl="1" eaLnBrk="1" hangingPunct="1"/>
            <a:endParaRPr lang="hu-HU" sz="2000" smtClean="0">
              <a:latin typeface="Arial" charset="0"/>
            </a:endParaRPr>
          </a:p>
          <a:p>
            <a:pPr lvl="1" eaLnBrk="1" hangingPunct="1"/>
            <a:endParaRPr lang="hu-HU" sz="2000" smtClean="0">
              <a:latin typeface="Arial" charset="0"/>
            </a:endParaRPr>
          </a:p>
          <a:p>
            <a:pPr eaLnBrk="1" hangingPunct="1"/>
            <a:r>
              <a:rPr lang="hu-HU" sz="2400" b="1" smtClean="0">
                <a:latin typeface="Arial" charset="0"/>
              </a:rPr>
              <a:t>Egyedi mentességgel rendelkező</a:t>
            </a:r>
            <a:r>
              <a:rPr lang="hu-HU" sz="2400" smtClean="0">
                <a:latin typeface="Arial" charset="0"/>
              </a:rPr>
              <a:t> üzemeltető adatszolgáltatási kötelezettsége - PTGOPTA</a:t>
            </a:r>
          </a:p>
          <a:p>
            <a:pPr eaLnBrk="1" hangingPunct="1"/>
            <a:endParaRPr lang="hu-HU" sz="2400" smtClean="0">
              <a:latin typeface="Arial"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Cím 1"/>
          <p:cNvSpPr>
            <a:spLocks noGrp="1"/>
          </p:cNvSpPr>
          <p:nvPr>
            <p:ph type="ctrTitle" idx="4294967295"/>
          </p:nvPr>
        </p:nvSpPr>
        <p:spPr>
          <a:xfrm>
            <a:off x="685800" y="2130425"/>
            <a:ext cx="7772400" cy="1470025"/>
          </a:xfrm>
        </p:spPr>
        <p:txBody>
          <a:bodyPr/>
          <a:lstStyle/>
          <a:p>
            <a:endParaRPr lang="hu-HU" smtClean="0"/>
          </a:p>
        </p:txBody>
      </p:sp>
      <p:sp>
        <p:nvSpPr>
          <p:cNvPr id="38914"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38915"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141B572A-E9BD-4329-B533-82616B21E466}" type="slidenum">
              <a:rPr lang="hu-HU" sz="1200">
                <a:solidFill>
                  <a:schemeClr val="tx1">
                    <a:tint val="75000"/>
                  </a:schemeClr>
                </a:solidFill>
                <a:latin typeface="+mn-lt"/>
              </a:rPr>
              <a:pPr algn="r" fontAlgn="auto">
                <a:spcBef>
                  <a:spcPts val="0"/>
                </a:spcBef>
                <a:spcAft>
                  <a:spcPts val="0"/>
                </a:spcAft>
                <a:defRPr/>
              </a:pPr>
              <a:t>16</a:t>
            </a:fld>
            <a:endParaRPr lang="hu-HU" sz="1200">
              <a:solidFill>
                <a:schemeClr val="tx1">
                  <a:tint val="75000"/>
                </a:schemeClr>
              </a:solidFill>
              <a:latin typeface="+mn-lt"/>
            </a:endParaRPr>
          </a:p>
        </p:txBody>
      </p:sp>
      <p:pic>
        <p:nvPicPr>
          <p:cNvPr id="1028" name="Kép 1"/>
          <p:cNvPicPr>
            <a:picLocks noChangeAspect="1" noChangeArrowheads="1"/>
          </p:cNvPicPr>
          <p:nvPr/>
        </p:nvPicPr>
        <p:blipFill>
          <a:blip r:embed="rId3"/>
          <a:srcRect l="22069" t="3667" r="22107" b="12317"/>
          <a:stretch>
            <a:fillRect/>
          </a:stretch>
        </p:blipFill>
        <p:spPr bwMode="auto">
          <a:xfrm>
            <a:off x="1800225" y="0"/>
            <a:ext cx="5689600" cy="6840538"/>
          </a:xfrm>
          <a:prstGeom prst="rect">
            <a:avLst/>
          </a:prstGeom>
          <a:noFill/>
          <a:ln w="9525">
            <a:solidFill>
              <a:srgbClr val="000000"/>
            </a:solidFill>
            <a:miter lim="800000"/>
            <a:headEnd/>
            <a:tailEnd/>
          </a:ln>
          <a:effectLst>
            <a:outerShdw blurRad="50800" dist="63500" algn="l" rotWithShape="0">
              <a:schemeClr val="tx2">
                <a:lumMod val="75000"/>
                <a:alpha val="40000"/>
              </a:schemeClr>
            </a:outerShdw>
          </a:effectLs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Kép 3"/>
          <p:cNvPicPr>
            <a:picLocks noChangeAspect="1"/>
          </p:cNvPicPr>
          <p:nvPr/>
        </p:nvPicPr>
        <p:blipFill>
          <a:blip r:embed="rId3"/>
          <a:srcRect/>
          <a:stretch>
            <a:fillRect/>
          </a:stretch>
        </p:blipFill>
        <p:spPr bwMode="auto">
          <a:xfrm>
            <a:off x="0" y="6350"/>
            <a:ext cx="9144000" cy="6845300"/>
          </a:xfrm>
          <a:prstGeom prst="rect">
            <a:avLst/>
          </a:prstGeom>
          <a:noFill/>
          <a:ln w="9525">
            <a:noFill/>
            <a:miter lim="800000"/>
            <a:headEnd/>
            <a:tailEnd/>
          </a:ln>
        </p:spPr>
      </p:pic>
      <p:sp>
        <p:nvSpPr>
          <p:cNvPr id="39938" name="Cím 1"/>
          <p:cNvSpPr>
            <a:spLocks noGrp="1"/>
          </p:cNvSpPr>
          <p:nvPr>
            <p:ph type="title" idx="4294967295"/>
          </p:nvPr>
        </p:nvSpPr>
        <p:spPr>
          <a:xfrm>
            <a:off x="468313" y="476250"/>
            <a:ext cx="8229600" cy="654050"/>
          </a:xfrm>
        </p:spPr>
        <p:txBody>
          <a:bodyPr/>
          <a:lstStyle/>
          <a:p>
            <a:pPr eaLnBrk="1" hangingPunct="1"/>
            <a:r>
              <a:rPr lang="hu-HU" sz="3600" smtClean="0">
                <a:latin typeface="Arial" charset="0"/>
              </a:rPr>
              <a:t>P</a:t>
            </a:r>
            <a:r>
              <a:rPr lang="hu-HU" sz="2800" b="1" smtClean="0">
                <a:latin typeface="Arial" charset="0"/>
              </a:rPr>
              <a:t>énztárgépek üzemeltetésével kapcsolatos adatszolgáltatási szabályok</a:t>
            </a:r>
            <a:endParaRPr lang="hu-HU" sz="2800" smtClean="0">
              <a:latin typeface="Arial" charset="0"/>
            </a:endParaRPr>
          </a:p>
        </p:txBody>
      </p:sp>
      <p:sp>
        <p:nvSpPr>
          <p:cNvPr id="39939" name="Tartalom helye 2"/>
          <p:cNvSpPr>
            <a:spLocks noGrp="1"/>
          </p:cNvSpPr>
          <p:nvPr>
            <p:ph idx="4294967295"/>
          </p:nvPr>
        </p:nvSpPr>
        <p:spPr>
          <a:xfrm>
            <a:off x="323850" y="1412875"/>
            <a:ext cx="8496300" cy="5183188"/>
          </a:xfrm>
        </p:spPr>
        <p:txBody>
          <a:bodyPr/>
          <a:lstStyle/>
          <a:p>
            <a:pPr eaLnBrk="1" hangingPunct="1">
              <a:buFontTx/>
              <a:buChar char="•"/>
            </a:pPr>
            <a:r>
              <a:rPr lang="hu-HU" sz="2400" b="1" smtClean="0">
                <a:latin typeface="Arial" charset="0"/>
              </a:rPr>
              <a:t>Egyedi mentességgel rendelkező</a:t>
            </a:r>
            <a:r>
              <a:rPr lang="hu-HU" sz="2400" smtClean="0">
                <a:latin typeface="Arial" charset="0"/>
              </a:rPr>
              <a:t> üzemeltető adatszolgáltatási kötelezettsége – PTGOPTA</a:t>
            </a:r>
          </a:p>
          <a:p>
            <a:pPr lvl="1" eaLnBrk="1" hangingPunct="1"/>
            <a:r>
              <a:rPr lang="hu-HU" sz="2000" smtClean="0">
                <a:latin typeface="Arial" charset="0"/>
              </a:rPr>
              <a:t>Azon adózó, aki egyedi mentességet kért és kapott az adatszolgáltatási kötelezettség elektronikus úton teljesítése alól, annak CD/DVD lemezen vagy egyszer írható optikai adathordozón kell teljesíteni az adatszolgáltatást a pénztárgép meghatározott adatairól.</a:t>
            </a:r>
          </a:p>
          <a:p>
            <a:pPr eaLnBrk="1" hangingPunct="1"/>
            <a:r>
              <a:rPr lang="hu-HU" sz="2400" smtClean="0">
                <a:latin typeface="Arial" charset="0"/>
              </a:rPr>
              <a:t>Adatszolgáltatás időtartama: </a:t>
            </a:r>
          </a:p>
          <a:p>
            <a:pPr lvl="1" eaLnBrk="1" hangingPunct="1"/>
            <a:r>
              <a:rPr lang="hu-HU" sz="1800" smtClean="0">
                <a:latin typeface="Arial" charset="0"/>
              </a:rPr>
              <a:t>Mentességi kérelem benyújtása és a határozat jogerőre emelkedése közötti időszakban, továbbá a mentesség időtartama alatt – papír alapon postán vagy személyesen.</a:t>
            </a:r>
          </a:p>
          <a:p>
            <a:pPr eaLnBrk="1" hangingPunct="1"/>
            <a:r>
              <a:rPr lang="hu-HU" sz="2400" smtClean="0">
                <a:latin typeface="Arial" charset="0"/>
              </a:rPr>
              <a:t>Adatszolgáltatás határideje: </a:t>
            </a:r>
          </a:p>
          <a:p>
            <a:pPr lvl="1" eaLnBrk="1" hangingPunct="1"/>
            <a:r>
              <a:rPr lang="hu-HU" sz="1800" smtClean="0">
                <a:latin typeface="Arial" charset="0"/>
              </a:rPr>
              <a:t>tárgyhót követő hónap 10-ig.</a:t>
            </a:r>
          </a:p>
          <a:p>
            <a:pPr lvl="1" eaLnBrk="1" hangingPunct="1">
              <a:buFont typeface="Arial" charset="0"/>
              <a:buNone/>
            </a:pPr>
            <a:endParaRPr lang="hu-HU" sz="2000" smtClean="0">
              <a:latin typeface="Arial"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Kép 3"/>
          <p:cNvPicPr>
            <a:picLocks noChangeAspect="1"/>
          </p:cNvPicPr>
          <p:nvPr/>
        </p:nvPicPr>
        <p:blipFill>
          <a:blip r:embed="rId3"/>
          <a:srcRect/>
          <a:stretch>
            <a:fillRect/>
          </a:stretch>
        </p:blipFill>
        <p:spPr bwMode="auto">
          <a:xfrm>
            <a:off x="0" y="6350"/>
            <a:ext cx="9144000" cy="6845300"/>
          </a:xfrm>
          <a:prstGeom prst="rect">
            <a:avLst/>
          </a:prstGeom>
          <a:noFill/>
          <a:ln w="9525">
            <a:noFill/>
            <a:miter lim="800000"/>
            <a:headEnd/>
            <a:tailEnd/>
          </a:ln>
        </p:spPr>
      </p:pic>
      <p:sp>
        <p:nvSpPr>
          <p:cNvPr id="41986" name="Cím 1"/>
          <p:cNvSpPr>
            <a:spLocks noGrp="1"/>
          </p:cNvSpPr>
          <p:nvPr>
            <p:ph type="title" idx="4294967295"/>
          </p:nvPr>
        </p:nvSpPr>
        <p:spPr>
          <a:xfrm>
            <a:off x="468313" y="476250"/>
            <a:ext cx="8229600" cy="654050"/>
          </a:xfrm>
        </p:spPr>
        <p:txBody>
          <a:bodyPr/>
          <a:lstStyle/>
          <a:p>
            <a:pPr eaLnBrk="1" hangingPunct="1"/>
            <a:r>
              <a:rPr lang="hu-HU" sz="3600" smtClean="0">
                <a:latin typeface="Arial" charset="0"/>
              </a:rPr>
              <a:t>P</a:t>
            </a:r>
            <a:r>
              <a:rPr lang="hu-HU" sz="2800" b="1" smtClean="0">
                <a:latin typeface="Arial" charset="0"/>
              </a:rPr>
              <a:t>énztárgépek üzemeltetésével kapcsolatos adatszolgáltatási szabályok</a:t>
            </a:r>
            <a:endParaRPr lang="hu-HU" sz="2800" smtClean="0">
              <a:latin typeface="Arial" charset="0"/>
            </a:endParaRPr>
          </a:p>
        </p:txBody>
      </p:sp>
      <p:sp>
        <p:nvSpPr>
          <p:cNvPr id="41987" name="Tartalom helye 2"/>
          <p:cNvSpPr>
            <a:spLocks noGrp="1"/>
          </p:cNvSpPr>
          <p:nvPr>
            <p:ph idx="4294967295"/>
          </p:nvPr>
        </p:nvSpPr>
        <p:spPr>
          <a:xfrm>
            <a:off x="323850" y="1412875"/>
            <a:ext cx="8496300" cy="5183188"/>
          </a:xfrm>
        </p:spPr>
        <p:txBody>
          <a:bodyPr/>
          <a:lstStyle/>
          <a:p>
            <a:pPr eaLnBrk="1" hangingPunct="1">
              <a:buFontTx/>
              <a:buChar char="•"/>
            </a:pPr>
            <a:r>
              <a:rPr lang="hu-HU" sz="2000" b="1" smtClean="0">
                <a:latin typeface="Arial" charset="0"/>
              </a:rPr>
              <a:t>Pénztárgép használatára nem kötelezett adóalany, ill. pénztárgép használat alól  2015.01.01-ig mentesített adóalany amennyiben új típusú online pénztárgépet kezd üzemeltetni</a:t>
            </a:r>
            <a:r>
              <a:rPr lang="hu-HU" sz="2000" smtClean="0">
                <a:latin typeface="Arial" charset="0"/>
              </a:rPr>
              <a:t> adatszolgáltatási kötelezettség terheli</a:t>
            </a:r>
            <a:r>
              <a:rPr lang="hu-HU" sz="2400" smtClean="0">
                <a:latin typeface="Arial" charset="0"/>
              </a:rPr>
              <a:t>– PTGOPTA</a:t>
            </a:r>
          </a:p>
          <a:p>
            <a:pPr lvl="1" eaLnBrk="1" hangingPunct="1"/>
            <a:r>
              <a:rPr lang="hu-HU" sz="1800" smtClean="0">
                <a:latin typeface="Arial" charset="0"/>
              </a:rPr>
              <a:t>Az adatszolgáltatási kötelezettséget ezen pénztárgép vonatkozásában nem elektronikus úton kell teljesíteni, hanem szintén CD/DVD lemezen vagy egyszer írható optikai adathordozón.</a:t>
            </a:r>
          </a:p>
          <a:p>
            <a:pPr eaLnBrk="1" hangingPunct="1"/>
            <a:r>
              <a:rPr lang="hu-HU" sz="2000" b="1" smtClean="0">
                <a:latin typeface="Arial" charset="0"/>
              </a:rPr>
              <a:t>Adatszolgáltatás időtartama:</a:t>
            </a:r>
            <a:r>
              <a:rPr lang="hu-HU" sz="2400" smtClean="0">
                <a:latin typeface="Arial" charset="0"/>
              </a:rPr>
              <a:t> </a:t>
            </a:r>
          </a:p>
          <a:p>
            <a:pPr lvl="1" eaLnBrk="1" hangingPunct="1"/>
            <a:r>
              <a:rPr lang="hu-HU" sz="1800" smtClean="0">
                <a:latin typeface="Arial" charset="0"/>
              </a:rPr>
              <a:t>Új típusú pénztárgép használatba vételének időpontjától folyamatosan a tevékenység végzése ideje során – papír alapon postán vagy személyesen.</a:t>
            </a:r>
          </a:p>
          <a:p>
            <a:pPr eaLnBrk="1" hangingPunct="1"/>
            <a:r>
              <a:rPr lang="hu-HU" sz="2000" b="1" smtClean="0">
                <a:latin typeface="Arial" charset="0"/>
              </a:rPr>
              <a:t>Adatszolgáltatás határideje:</a:t>
            </a:r>
            <a:r>
              <a:rPr lang="hu-HU" sz="2400" smtClean="0">
                <a:latin typeface="Arial" charset="0"/>
              </a:rPr>
              <a:t> </a:t>
            </a:r>
          </a:p>
          <a:p>
            <a:pPr lvl="1" eaLnBrk="1" hangingPunct="1"/>
            <a:r>
              <a:rPr lang="hu-HU" sz="1800" smtClean="0">
                <a:latin typeface="Arial" charset="0"/>
              </a:rPr>
              <a:t>tárgyhót követő hónap 10-ig.</a:t>
            </a:r>
          </a:p>
          <a:p>
            <a:pPr lvl="1" eaLnBrk="1" hangingPunct="1">
              <a:buFont typeface="Arial" charset="0"/>
              <a:buNone/>
            </a:pPr>
            <a:endParaRPr lang="hu-HU" sz="1800" smtClean="0">
              <a:latin typeface="Arial" charset="0"/>
            </a:endParaRPr>
          </a:p>
          <a:p>
            <a:pPr lvl="1" eaLnBrk="1" hangingPunct="1">
              <a:buFont typeface="Arial" charset="0"/>
              <a:buNone/>
            </a:pPr>
            <a:r>
              <a:rPr lang="hu-HU" sz="1800" b="1" smtClean="0">
                <a:latin typeface="Arial" charset="0"/>
              </a:rPr>
              <a:t>Egy adatlappal csak egy adathordozó nyújtható be!</a:t>
            </a:r>
          </a:p>
          <a:p>
            <a:pPr lvl="1" eaLnBrk="1" hangingPunct="1">
              <a:buFont typeface="Arial" charset="0"/>
              <a:buNone/>
            </a:pPr>
            <a:r>
              <a:rPr lang="hu-HU" sz="1800" b="1" smtClean="0">
                <a:latin typeface="Arial" charset="0"/>
              </a:rPr>
              <a:t>Egy adathordozón csak egy pénztárgép adatai szerepeltethetők</a:t>
            </a:r>
          </a:p>
          <a:p>
            <a:pPr lvl="1" eaLnBrk="1" hangingPunct="1">
              <a:buFont typeface="Arial" charset="0"/>
              <a:buNone/>
            </a:pPr>
            <a:endParaRPr lang="hu-HU" sz="2000" b="1" smtClean="0">
              <a:latin typeface="Arial"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ím 1"/>
          <p:cNvSpPr>
            <a:spLocks noGrp="1"/>
          </p:cNvSpPr>
          <p:nvPr>
            <p:ph type="ctrTitle" idx="4294967295"/>
          </p:nvPr>
        </p:nvSpPr>
        <p:spPr>
          <a:xfrm>
            <a:off x="685800" y="2130425"/>
            <a:ext cx="7772400" cy="1470025"/>
          </a:xfrm>
        </p:spPr>
        <p:txBody>
          <a:bodyPr/>
          <a:lstStyle/>
          <a:p>
            <a:endParaRPr lang="hu-HU" smtClean="0"/>
          </a:p>
        </p:txBody>
      </p:sp>
      <p:sp>
        <p:nvSpPr>
          <p:cNvPr id="44034"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44035"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6DAE9EA-5F41-4BDC-8AFB-E84D038B5C1D}" type="slidenum">
              <a:rPr lang="hu-HU" sz="1200">
                <a:solidFill>
                  <a:schemeClr val="tx1">
                    <a:tint val="75000"/>
                  </a:schemeClr>
                </a:solidFill>
                <a:latin typeface="+mn-lt"/>
              </a:rPr>
              <a:pPr algn="r" fontAlgn="auto">
                <a:spcBef>
                  <a:spcPts val="0"/>
                </a:spcBef>
                <a:spcAft>
                  <a:spcPts val="0"/>
                </a:spcAft>
                <a:defRPr/>
              </a:pPr>
              <a:t>19</a:t>
            </a:fld>
            <a:endParaRPr lang="hu-HU" sz="1200">
              <a:solidFill>
                <a:schemeClr val="tx1">
                  <a:tint val="75000"/>
                </a:schemeClr>
              </a:solidFill>
              <a:latin typeface="+mn-lt"/>
            </a:endParaRPr>
          </a:p>
        </p:txBody>
      </p:sp>
      <p:pic>
        <p:nvPicPr>
          <p:cNvPr id="2052" name="Kép 1"/>
          <p:cNvPicPr>
            <a:picLocks noChangeAspect="1" noChangeArrowheads="1"/>
          </p:cNvPicPr>
          <p:nvPr/>
        </p:nvPicPr>
        <p:blipFill rotWithShape="1">
          <a:blip r:embed="rId3"/>
          <a:srcRect l="22056" t="3003" r="21841" b="15985"/>
          <a:stretch/>
        </p:blipFill>
        <p:spPr bwMode="auto">
          <a:xfrm>
            <a:off x="1692275" y="0"/>
            <a:ext cx="5919788" cy="6840538"/>
          </a:xfrm>
          <a:prstGeom prst="rect">
            <a:avLst/>
          </a:prstGeom>
          <a:noFill/>
          <a:ln w="9525">
            <a:solidFill>
              <a:srgbClr val="000000"/>
            </a:solidFill>
            <a:miter lim="800000"/>
            <a:headEnd/>
            <a:tailEnd/>
          </a:ln>
          <a:effectLst>
            <a:outerShdw blurRad="76200" dist="63500" dir="2700000" algn="tl" rotWithShape="0">
              <a:schemeClr val="accent3">
                <a:lumMod val="50000"/>
                <a:alpha val="40000"/>
              </a:schemeClr>
            </a:outerShdw>
          </a:effectLs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Kép 3"/>
          <p:cNvPicPr>
            <a:picLocks noChangeAspect="1"/>
          </p:cNvPicPr>
          <p:nvPr/>
        </p:nvPicPr>
        <p:blipFill>
          <a:blip r:embed="rId3"/>
          <a:srcRect/>
          <a:stretch>
            <a:fillRect/>
          </a:stretch>
        </p:blipFill>
        <p:spPr bwMode="auto">
          <a:xfrm>
            <a:off x="0" y="6350"/>
            <a:ext cx="9144000" cy="6845300"/>
          </a:xfrm>
          <a:prstGeom prst="rect">
            <a:avLst/>
          </a:prstGeom>
          <a:noFill/>
          <a:ln w="9525">
            <a:noFill/>
            <a:miter lim="800000"/>
            <a:headEnd/>
            <a:tailEnd/>
          </a:ln>
        </p:spPr>
      </p:pic>
      <p:sp>
        <p:nvSpPr>
          <p:cNvPr id="17410" name="Cím 1"/>
          <p:cNvSpPr>
            <a:spLocks noGrp="1"/>
          </p:cNvSpPr>
          <p:nvPr>
            <p:ph type="title"/>
          </p:nvPr>
        </p:nvSpPr>
        <p:spPr>
          <a:xfrm>
            <a:off x="468313" y="260350"/>
            <a:ext cx="8229600" cy="654050"/>
          </a:xfrm>
        </p:spPr>
        <p:txBody>
          <a:bodyPr/>
          <a:lstStyle/>
          <a:p>
            <a:pPr eaLnBrk="1" hangingPunct="1"/>
            <a:r>
              <a:rPr lang="hu-HU" sz="4000" smtClean="0">
                <a:latin typeface="Arial" charset="0"/>
              </a:rPr>
              <a:t>A szabályozás</a:t>
            </a:r>
          </a:p>
        </p:txBody>
      </p:sp>
      <p:sp>
        <p:nvSpPr>
          <p:cNvPr id="17411" name="Tartalom helye 2"/>
          <p:cNvSpPr>
            <a:spLocks noGrp="1"/>
          </p:cNvSpPr>
          <p:nvPr>
            <p:ph idx="1"/>
          </p:nvPr>
        </p:nvSpPr>
        <p:spPr>
          <a:xfrm>
            <a:off x="468313" y="1052513"/>
            <a:ext cx="8229600" cy="4895850"/>
          </a:xfrm>
        </p:spPr>
        <p:txBody>
          <a:bodyPr/>
          <a:lstStyle/>
          <a:p>
            <a:pPr eaLnBrk="1" hangingPunct="1"/>
            <a:r>
              <a:rPr lang="hu-HU" sz="1600" smtClean="0">
                <a:latin typeface="Arial" charset="0"/>
              </a:rPr>
              <a:t>1457/2012. (X. 19.) Korm. határozat (a 2013. évi költségvetés egyenlegét javító intézkedésekkel kapcsolatos feladatokról)</a:t>
            </a:r>
          </a:p>
          <a:p>
            <a:pPr eaLnBrk="1" hangingPunct="1"/>
            <a:r>
              <a:rPr lang="hu-HU" sz="1600" smtClean="0">
                <a:latin typeface="Arial" charset="0"/>
              </a:rPr>
              <a:t>általános forgalmi adóról szóló 2007. évi CXXVII. törvény</a:t>
            </a:r>
          </a:p>
          <a:p>
            <a:pPr eaLnBrk="1" hangingPunct="1"/>
            <a:r>
              <a:rPr lang="hu-HU" sz="1600" smtClean="0">
                <a:latin typeface="Arial" charset="0"/>
              </a:rPr>
              <a:t>adózás rendjéről szóló 2003. évi XCII. törvény</a:t>
            </a:r>
          </a:p>
          <a:p>
            <a:pPr eaLnBrk="1" hangingPunct="1"/>
            <a:r>
              <a:rPr lang="hu-HU" sz="1600" smtClean="0">
                <a:latin typeface="Arial" charset="0"/>
              </a:rPr>
              <a:t>1059/2013. (II. 13.) Korm. határozat (a Nemzeti Adó- és Vámhivatallal online adatkapcsolatra képes pénztárgépek bevezetésének ütemezéséről)</a:t>
            </a:r>
          </a:p>
          <a:p>
            <a:pPr eaLnBrk="1" hangingPunct="1"/>
            <a:r>
              <a:rPr lang="hu-HU" sz="1600" smtClean="0">
                <a:latin typeface="Arial" charset="0"/>
              </a:rPr>
              <a:t>a p</a:t>
            </a:r>
            <a:r>
              <a:rPr lang="hu-HU" sz="1600" smtClean="0"/>
              <a:t>é</a:t>
            </a:r>
            <a:r>
              <a:rPr lang="hu-HU" sz="1600" smtClean="0">
                <a:latin typeface="Arial" charset="0"/>
              </a:rPr>
              <a:t>nzt</a:t>
            </a:r>
            <a:r>
              <a:rPr lang="hu-HU" sz="1600" smtClean="0"/>
              <a:t>á</a:t>
            </a:r>
            <a:r>
              <a:rPr lang="hu-HU" sz="1600" smtClean="0">
                <a:latin typeface="Arial" charset="0"/>
              </a:rPr>
              <a:t>rg</a:t>
            </a:r>
            <a:r>
              <a:rPr lang="hu-HU" sz="1600" smtClean="0"/>
              <a:t>é</a:t>
            </a:r>
            <a:r>
              <a:rPr lang="hu-HU" sz="1600" smtClean="0">
                <a:latin typeface="Arial" charset="0"/>
              </a:rPr>
              <a:t>pek </a:t>
            </a:r>
            <a:r>
              <a:rPr lang="hu-HU" sz="1600" smtClean="0"/>
              <a:t>é</a:t>
            </a:r>
            <a:r>
              <a:rPr lang="hu-HU" sz="1600" smtClean="0">
                <a:latin typeface="Arial" charset="0"/>
              </a:rPr>
              <a:t>s taxam</a:t>
            </a:r>
            <a:r>
              <a:rPr lang="hu-HU" sz="1600" smtClean="0"/>
              <a:t>é</a:t>
            </a:r>
            <a:r>
              <a:rPr lang="hu-HU" sz="1600" smtClean="0">
                <a:latin typeface="Arial" charset="0"/>
              </a:rPr>
              <a:t>terek műszaki k</a:t>
            </a:r>
            <a:r>
              <a:rPr lang="hu-HU" sz="1600" smtClean="0"/>
              <a:t>ö</a:t>
            </a:r>
            <a:r>
              <a:rPr lang="hu-HU" sz="1600" smtClean="0">
                <a:latin typeface="Arial" charset="0"/>
              </a:rPr>
              <a:t>vetelm</a:t>
            </a:r>
            <a:r>
              <a:rPr lang="hu-HU" sz="1600" smtClean="0"/>
              <a:t>é</a:t>
            </a:r>
            <a:r>
              <a:rPr lang="hu-HU" sz="1600" smtClean="0">
                <a:latin typeface="Arial" charset="0"/>
              </a:rPr>
              <a:t>nyeiről, a nyugtakibocs</a:t>
            </a:r>
            <a:r>
              <a:rPr lang="hu-HU" sz="1600" smtClean="0"/>
              <a:t>á</a:t>
            </a:r>
            <a:r>
              <a:rPr lang="hu-HU" sz="1600" smtClean="0">
                <a:latin typeface="Arial" charset="0"/>
              </a:rPr>
              <a:t>t</a:t>
            </a:r>
            <a:r>
              <a:rPr lang="hu-HU" sz="1600" smtClean="0"/>
              <a:t>á</a:t>
            </a:r>
            <a:r>
              <a:rPr lang="hu-HU" sz="1600" smtClean="0">
                <a:latin typeface="Arial" charset="0"/>
              </a:rPr>
              <a:t>sra szolg</a:t>
            </a:r>
            <a:r>
              <a:rPr lang="hu-HU" sz="1600" smtClean="0"/>
              <a:t>á</a:t>
            </a:r>
            <a:r>
              <a:rPr lang="hu-HU" sz="1600" smtClean="0">
                <a:latin typeface="Arial" charset="0"/>
              </a:rPr>
              <a:t>l</a:t>
            </a:r>
            <a:r>
              <a:rPr lang="hu-HU" sz="1600" smtClean="0"/>
              <a:t>ó</a:t>
            </a:r>
            <a:r>
              <a:rPr lang="hu-HU" sz="1600" smtClean="0">
                <a:latin typeface="Arial" charset="0"/>
              </a:rPr>
              <a:t> p</a:t>
            </a:r>
            <a:r>
              <a:rPr lang="hu-HU" sz="1600" smtClean="0"/>
              <a:t>é</a:t>
            </a:r>
            <a:r>
              <a:rPr lang="hu-HU" sz="1600" smtClean="0">
                <a:latin typeface="Arial" charset="0"/>
              </a:rPr>
              <a:t>nzt</a:t>
            </a:r>
            <a:r>
              <a:rPr lang="hu-HU" sz="1600" smtClean="0"/>
              <a:t>á</a:t>
            </a:r>
            <a:r>
              <a:rPr lang="hu-HU" sz="1600" smtClean="0">
                <a:latin typeface="Arial" charset="0"/>
              </a:rPr>
              <a:t>rg</a:t>
            </a:r>
            <a:r>
              <a:rPr lang="hu-HU" sz="1600" smtClean="0"/>
              <a:t>é</a:t>
            </a:r>
            <a:r>
              <a:rPr lang="hu-HU" sz="1600" smtClean="0">
                <a:latin typeface="Arial" charset="0"/>
              </a:rPr>
              <a:t>pek </a:t>
            </a:r>
            <a:r>
              <a:rPr lang="hu-HU" sz="1600" smtClean="0"/>
              <a:t>é</a:t>
            </a:r>
            <a:r>
              <a:rPr lang="hu-HU" sz="1600" smtClean="0">
                <a:latin typeface="Arial" charset="0"/>
              </a:rPr>
              <a:t>s taxam</a:t>
            </a:r>
            <a:r>
              <a:rPr lang="hu-HU" sz="1600" smtClean="0"/>
              <a:t>é</a:t>
            </a:r>
            <a:r>
              <a:rPr lang="hu-HU" sz="1600" smtClean="0">
                <a:latin typeface="Arial" charset="0"/>
              </a:rPr>
              <a:t>terek forgalmaz</a:t>
            </a:r>
            <a:r>
              <a:rPr lang="hu-HU" sz="1600" smtClean="0"/>
              <a:t>á</a:t>
            </a:r>
            <a:r>
              <a:rPr lang="hu-HU" sz="1600" smtClean="0">
                <a:latin typeface="Arial" charset="0"/>
              </a:rPr>
              <a:t>s</a:t>
            </a:r>
            <a:r>
              <a:rPr lang="hu-HU" sz="1600" smtClean="0"/>
              <a:t>á</a:t>
            </a:r>
            <a:r>
              <a:rPr lang="hu-HU" sz="1600" smtClean="0">
                <a:latin typeface="Arial" charset="0"/>
              </a:rPr>
              <a:t>r</a:t>
            </a:r>
            <a:r>
              <a:rPr lang="hu-HU" sz="1600" smtClean="0"/>
              <a:t>ó</a:t>
            </a:r>
            <a:r>
              <a:rPr lang="hu-HU" sz="1600" smtClean="0">
                <a:latin typeface="Arial" charset="0"/>
              </a:rPr>
              <a:t>l, haszn</a:t>
            </a:r>
            <a:r>
              <a:rPr lang="hu-HU" sz="1600" smtClean="0"/>
              <a:t>á</a:t>
            </a:r>
            <a:r>
              <a:rPr lang="hu-HU" sz="1600" smtClean="0">
                <a:latin typeface="Arial" charset="0"/>
              </a:rPr>
              <a:t>lat</a:t>
            </a:r>
            <a:r>
              <a:rPr lang="hu-HU" sz="1600" smtClean="0"/>
              <a:t>á</a:t>
            </a:r>
            <a:r>
              <a:rPr lang="hu-HU" sz="1600" smtClean="0">
                <a:latin typeface="Arial" charset="0"/>
              </a:rPr>
              <a:t>r</a:t>
            </a:r>
            <a:r>
              <a:rPr lang="hu-HU" sz="1600" smtClean="0"/>
              <a:t>ó</a:t>
            </a:r>
            <a:r>
              <a:rPr lang="hu-HU" sz="1600" smtClean="0">
                <a:latin typeface="Arial" charset="0"/>
              </a:rPr>
              <a:t>l </a:t>
            </a:r>
            <a:r>
              <a:rPr lang="hu-HU" sz="1600" smtClean="0"/>
              <a:t>é</a:t>
            </a:r>
            <a:r>
              <a:rPr lang="hu-HU" sz="1600" smtClean="0">
                <a:latin typeface="Arial" charset="0"/>
              </a:rPr>
              <a:t>s szervizel</a:t>
            </a:r>
            <a:r>
              <a:rPr lang="hu-HU" sz="1600" smtClean="0"/>
              <a:t>é</a:t>
            </a:r>
            <a:r>
              <a:rPr lang="hu-HU" sz="1600" smtClean="0">
                <a:latin typeface="Arial" charset="0"/>
              </a:rPr>
              <a:t>s</a:t>
            </a:r>
            <a:r>
              <a:rPr lang="hu-HU" sz="1600" smtClean="0"/>
              <a:t>é</a:t>
            </a:r>
            <a:r>
              <a:rPr lang="hu-HU" sz="1600" smtClean="0">
                <a:latin typeface="Arial" charset="0"/>
              </a:rPr>
              <a:t>ről, valamint a </a:t>
            </a:r>
            <a:r>
              <a:rPr lang="hu-HU" sz="1600" b="1" smtClean="0">
                <a:latin typeface="Arial" charset="0"/>
              </a:rPr>
              <a:t>p</a:t>
            </a:r>
            <a:r>
              <a:rPr lang="hu-HU" sz="1600" b="1" smtClean="0"/>
              <a:t>é</a:t>
            </a:r>
            <a:r>
              <a:rPr lang="hu-HU" sz="1600" b="1" smtClean="0">
                <a:latin typeface="Arial" charset="0"/>
              </a:rPr>
              <a:t>nzt</a:t>
            </a:r>
            <a:r>
              <a:rPr lang="hu-HU" sz="1600" b="1" smtClean="0"/>
              <a:t>á</a:t>
            </a:r>
            <a:r>
              <a:rPr lang="hu-HU" sz="1600" b="1" smtClean="0">
                <a:latin typeface="Arial" charset="0"/>
              </a:rPr>
              <a:t>rg</a:t>
            </a:r>
            <a:r>
              <a:rPr lang="hu-HU" sz="1600" b="1" smtClean="0"/>
              <a:t>é</a:t>
            </a:r>
            <a:r>
              <a:rPr lang="hu-HU" sz="1600" b="1" smtClean="0">
                <a:latin typeface="Arial" charset="0"/>
              </a:rPr>
              <a:t>ppel r</a:t>
            </a:r>
            <a:r>
              <a:rPr lang="hu-HU" sz="1600" b="1" smtClean="0"/>
              <a:t>ö</a:t>
            </a:r>
            <a:r>
              <a:rPr lang="hu-HU" sz="1600" b="1" smtClean="0">
                <a:latin typeface="Arial" charset="0"/>
              </a:rPr>
              <a:t>gz</a:t>
            </a:r>
            <a:r>
              <a:rPr lang="hu-HU" sz="1600" b="1" smtClean="0"/>
              <a:t>í</a:t>
            </a:r>
            <a:r>
              <a:rPr lang="hu-HU" sz="1600" b="1" smtClean="0">
                <a:latin typeface="Arial" charset="0"/>
              </a:rPr>
              <a:t>tett adatok ad</a:t>
            </a:r>
            <a:r>
              <a:rPr lang="hu-HU" sz="1600" b="1" smtClean="0"/>
              <a:t>ó</a:t>
            </a:r>
            <a:r>
              <a:rPr lang="hu-HU" sz="1600" b="1" smtClean="0">
                <a:latin typeface="Arial" charset="0"/>
              </a:rPr>
              <a:t>hat</a:t>
            </a:r>
            <a:r>
              <a:rPr lang="hu-HU" sz="1600" b="1" smtClean="0"/>
              <a:t>ó</a:t>
            </a:r>
            <a:r>
              <a:rPr lang="hu-HU" sz="1600" b="1" smtClean="0">
                <a:latin typeface="Arial" charset="0"/>
              </a:rPr>
              <a:t>s</a:t>
            </a:r>
            <a:r>
              <a:rPr lang="hu-HU" sz="1600" b="1" smtClean="0"/>
              <a:t>á</a:t>
            </a:r>
            <a:r>
              <a:rPr lang="hu-HU" sz="1600" b="1" smtClean="0">
                <a:latin typeface="Arial" charset="0"/>
              </a:rPr>
              <a:t>g fel</a:t>
            </a:r>
            <a:r>
              <a:rPr lang="hu-HU" sz="1600" b="1" smtClean="0"/>
              <a:t>é</a:t>
            </a:r>
            <a:r>
              <a:rPr lang="hu-HU" sz="1600" b="1" smtClean="0">
                <a:latin typeface="Arial" charset="0"/>
              </a:rPr>
              <a:t> t</a:t>
            </a:r>
            <a:r>
              <a:rPr lang="hu-HU" sz="1600" b="1" smtClean="0"/>
              <a:t>ö</a:t>
            </a:r>
            <a:r>
              <a:rPr lang="hu-HU" sz="1600" b="1" smtClean="0">
                <a:latin typeface="Arial" charset="0"/>
              </a:rPr>
              <a:t>rt</a:t>
            </a:r>
            <a:r>
              <a:rPr lang="hu-HU" sz="1600" b="1" smtClean="0"/>
              <a:t>é</a:t>
            </a:r>
            <a:r>
              <a:rPr lang="hu-HU" sz="1600" b="1" smtClean="0">
                <a:latin typeface="Arial" charset="0"/>
              </a:rPr>
              <a:t>nő szolg</a:t>
            </a:r>
            <a:r>
              <a:rPr lang="hu-HU" sz="1600" b="1" smtClean="0"/>
              <a:t>á</a:t>
            </a:r>
            <a:r>
              <a:rPr lang="hu-HU" sz="1600" b="1" smtClean="0">
                <a:latin typeface="Arial" charset="0"/>
              </a:rPr>
              <a:t>ltat</a:t>
            </a:r>
            <a:r>
              <a:rPr lang="hu-HU" sz="1600" b="1" smtClean="0"/>
              <a:t>á</a:t>
            </a:r>
            <a:r>
              <a:rPr lang="hu-HU" sz="1600" b="1" smtClean="0">
                <a:latin typeface="Arial" charset="0"/>
              </a:rPr>
              <a:t>s</a:t>
            </a:r>
            <a:r>
              <a:rPr lang="hu-HU" sz="1600" b="1" smtClean="0"/>
              <a:t>á</a:t>
            </a:r>
            <a:r>
              <a:rPr lang="hu-HU" sz="1600" b="1" smtClean="0">
                <a:latin typeface="Arial" charset="0"/>
              </a:rPr>
              <a:t>r</a:t>
            </a:r>
            <a:r>
              <a:rPr lang="hu-HU" sz="1600" b="1" smtClean="0"/>
              <a:t>ó</a:t>
            </a:r>
            <a:r>
              <a:rPr lang="hu-HU" sz="1600" b="1" smtClean="0">
                <a:latin typeface="Arial" charset="0"/>
              </a:rPr>
              <a:t>l</a:t>
            </a:r>
            <a:r>
              <a:rPr lang="hu-HU" sz="1600" smtClean="0">
                <a:latin typeface="Arial" charset="0"/>
              </a:rPr>
              <a:t> sz</a:t>
            </a:r>
            <a:r>
              <a:rPr lang="hu-HU" sz="1600" smtClean="0"/>
              <a:t>ó</a:t>
            </a:r>
            <a:r>
              <a:rPr lang="hu-HU" sz="1600" smtClean="0">
                <a:latin typeface="Arial" charset="0"/>
              </a:rPr>
              <a:t>l</a:t>
            </a:r>
            <a:r>
              <a:rPr lang="hu-HU" sz="1600" smtClean="0"/>
              <a:t>ó</a:t>
            </a:r>
            <a:r>
              <a:rPr lang="hu-HU" sz="1600" smtClean="0">
                <a:latin typeface="Arial" charset="0"/>
              </a:rPr>
              <a:t> 3/2013. (II. 15.) NGM rendelet </a:t>
            </a:r>
          </a:p>
          <a:p>
            <a:pPr eaLnBrk="1" hangingPunct="1"/>
            <a:r>
              <a:rPr lang="hu-HU" sz="1600" smtClean="0">
                <a:latin typeface="Arial" charset="0"/>
              </a:rPr>
              <a:t>a nyugtaadási kötelezettség pénztárgéppel való teljesítésére kötelezett adóalanyoknak a pénztárgép jogszabályban meghatározott, online kapcsolatra képes, adóügyi ellenőrzési egységgel rendelkező pénztárgépre való 2013. évi cseréjéhez nyújtott </a:t>
            </a:r>
            <a:r>
              <a:rPr lang="hu-HU" sz="1600" b="1" smtClean="0">
                <a:latin typeface="Arial" charset="0"/>
              </a:rPr>
              <a:t>támogatásról,</a:t>
            </a:r>
            <a:r>
              <a:rPr lang="hu-HU" sz="1600" smtClean="0">
                <a:latin typeface="Arial" charset="0"/>
              </a:rPr>
              <a:t> valamint ezzel és az online kapcsolatra képes, adóügyi ellenőrzési egységgel rendelkező pénztárgép bevezetésével összefüggésben egyes miniszteri rendeletek módosításáról szóló 16/2013. (VI. 03.) NGM rendelet (továbbiakban: Támogatás rendelet) és ezt módosító 25/2013. (VI.28) NGM rendelet.</a:t>
            </a:r>
          </a:p>
          <a:p>
            <a:pPr eaLnBrk="1" hangingPunct="1"/>
            <a:endParaRPr lang="hu-HU" sz="1600" smtClean="0">
              <a:latin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7" name="Kép 3"/>
          <p:cNvPicPr>
            <a:picLocks noChangeAspect="1"/>
          </p:cNvPicPr>
          <p:nvPr/>
        </p:nvPicPr>
        <p:blipFill>
          <a:blip r:embed="rId3"/>
          <a:srcRect/>
          <a:stretch>
            <a:fillRect/>
          </a:stretch>
        </p:blipFill>
        <p:spPr bwMode="auto">
          <a:xfrm>
            <a:off x="0" y="6350"/>
            <a:ext cx="9144000" cy="6845300"/>
          </a:xfrm>
          <a:prstGeom prst="rect">
            <a:avLst/>
          </a:prstGeom>
          <a:noFill/>
          <a:ln w="9525">
            <a:noFill/>
            <a:miter lim="800000"/>
            <a:headEnd/>
            <a:tailEnd/>
          </a:ln>
        </p:spPr>
      </p:pic>
      <p:sp>
        <p:nvSpPr>
          <p:cNvPr id="45058" name="Cím 1"/>
          <p:cNvSpPr>
            <a:spLocks noGrp="1"/>
          </p:cNvSpPr>
          <p:nvPr>
            <p:ph type="title" idx="4294967295"/>
          </p:nvPr>
        </p:nvSpPr>
        <p:spPr>
          <a:xfrm>
            <a:off x="468313" y="188913"/>
            <a:ext cx="8229600" cy="792162"/>
          </a:xfrm>
        </p:spPr>
        <p:txBody>
          <a:bodyPr/>
          <a:lstStyle/>
          <a:p>
            <a:pPr eaLnBrk="1" hangingPunct="1"/>
            <a:r>
              <a:rPr lang="hu-HU" sz="3200" smtClean="0">
                <a:latin typeface="Arial" charset="0"/>
              </a:rPr>
              <a:t>P</a:t>
            </a:r>
            <a:r>
              <a:rPr lang="hu-HU" sz="2800" b="1" smtClean="0">
                <a:latin typeface="Arial" charset="0"/>
              </a:rPr>
              <a:t>énztárgépek szervizelésével, üzemeltetésével kapcsolatos szabályok</a:t>
            </a:r>
            <a:endParaRPr lang="hu-HU" sz="4000" smtClean="0">
              <a:latin typeface="Arial" charset="0"/>
            </a:endParaRPr>
          </a:p>
        </p:txBody>
      </p:sp>
      <p:sp>
        <p:nvSpPr>
          <p:cNvPr id="45059" name="Tartalom helye 2"/>
          <p:cNvSpPr>
            <a:spLocks noGrp="1"/>
          </p:cNvSpPr>
          <p:nvPr>
            <p:ph idx="4294967295"/>
          </p:nvPr>
        </p:nvSpPr>
        <p:spPr>
          <a:xfrm>
            <a:off x="323850" y="1052513"/>
            <a:ext cx="8569325" cy="5805487"/>
          </a:xfrm>
        </p:spPr>
        <p:txBody>
          <a:bodyPr/>
          <a:lstStyle/>
          <a:p>
            <a:pPr eaLnBrk="1" hangingPunct="1"/>
            <a:r>
              <a:rPr lang="hu-HU" sz="2400" smtClean="0">
                <a:latin typeface="Arial" charset="0"/>
              </a:rPr>
              <a:t>Szerviz adatszolgáltatási kötelezettsége - PTGTAX</a:t>
            </a:r>
          </a:p>
          <a:p>
            <a:pPr lvl="1" eaLnBrk="1" hangingPunct="1"/>
            <a:r>
              <a:rPr lang="hu-HU" sz="1600" smtClean="0">
                <a:latin typeface="Arial" charset="0"/>
              </a:rPr>
              <a:t>Korábbi EPTG és ETAX adatlapot váltja fel</a:t>
            </a:r>
          </a:p>
          <a:p>
            <a:pPr lvl="1" eaLnBrk="1" hangingPunct="1"/>
            <a:r>
              <a:rPr lang="hu-HU" sz="1600" smtClean="0">
                <a:latin typeface="Arial" charset="0"/>
              </a:rPr>
              <a:t>Adatot kell szolgáltatni a szervizelési tevékenységről 5 napon belül M-PTG-01 lapon, </a:t>
            </a:r>
          </a:p>
          <a:p>
            <a:pPr lvl="2" eaLnBrk="1" hangingPunct="1"/>
            <a:r>
              <a:rPr lang="hu-HU" sz="1400" smtClean="0">
                <a:latin typeface="Arial" charset="0"/>
              </a:rPr>
              <a:t>Cserepénztárgép üzembe helyezéséről</a:t>
            </a:r>
          </a:p>
          <a:p>
            <a:pPr lvl="2" eaLnBrk="1" hangingPunct="1"/>
            <a:r>
              <a:rPr lang="hu-HU" sz="1400" smtClean="0">
                <a:latin typeface="Arial" charset="0"/>
              </a:rPr>
              <a:t>Cserepénztárgép visszaszolgáltatásáról</a:t>
            </a:r>
          </a:p>
          <a:p>
            <a:pPr lvl="2" eaLnBrk="1" hangingPunct="1"/>
            <a:r>
              <a:rPr lang="hu-HU" sz="1400" smtClean="0">
                <a:latin typeface="Arial" charset="0"/>
              </a:rPr>
              <a:t>AEE/Adómemória-csere, régi pénztárgép első üzembe helyezés</a:t>
            </a:r>
          </a:p>
          <a:p>
            <a:pPr lvl="2" eaLnBrk="1" hangingPunct="1"/>
            <a:r>
              <a:rPr lang="hu-HU" sz="1400" smtClean="0">
                <a:latin typeface="Arial" charset="0"/>
              </a:rPr>
              <a:t>RAM-törlés</a:t>
            </a:r>
          </a:p>
          <a:p>
            <a:pPr lvl="2" eaLnBrk="1" hangingPunct="1"/>
            <a:r>
              <a:rPr lang="hu-HU" sz="1400" smtClean="0">
                <a:latin typeface="Arial" charset="0"/>
              </a:rPr>
              <a:t>Éves adómemória kiírás</a:t>
            </a:r>
          </a:p>
          <a:p>
            <a:pPr lvl="3" eaLnBrk="1" hangingPunct="1"/>
            <a:r>
              <a:rPr lang="hu-HU" sz="1200" b="1" smtClean="0">
                <a:latin typeface="Arial" charset="0"/>
              </a:rPr>
              <a:t>Pénztárgép használatra kötelezett esetében nincs adatszolgáltatási kötelezettség</a:t>
            </a:r>
          </a:p>
          <a:p>
            <a:pPr lvl="3" eaLnBrk="1" hangingPunct="1"/>
            <a:r>
              <a:rPr lang="hu-HU" sz="1200" b="1" smtClean="0">
                <a:latin typeface="Arial" charset="0"/>
              </a:rPr>
              <a:t>Pénztárgép használatra nem kötelezett, de azt használó esetében ha nem szerviz végzi akkor az üzemeltető szolgáltat adatot, de a PTGTAXUZ lapon</a:t>
            </a:r>
          </a:p>
          <a:p>
            <a:pPr lvl="1" eaLnBrk="1" hangingPunct="1"/>
            <a:r>
              <a:rPr lang="hu-HU" sz="1600" smtClean="0">
                <a:latin typeface="Arial" charset="0"/>
              </a:rPr>
              <a:t>Adatot kell szolgáltatni 3 napon belül azokról az eseményekről, körülményekről, amelyekről a Pénztárgéprendelet szerint jegyzőkönyvet kell felvenni </a:t>
            </a:r>
          </a:p>
          <a:p>
            <a:pPr lvl="2" eaLnBrk="1" hangingPunct="1"/>
            <a:r>
              <a:rPr lang="hu-HU" sz="1400" smtClean="0">
                <a:latin typeface="Arial" charset="0"/>
              </a:rPr>
              <a:t>rendellenesség észlelése 		M-PTG-02 lap 10 pont,</a:t>
            </a:r>
          </a:p>
          <a:p>
            <a:pPr lvl="2" eaLnBrk="1" hangingPunct="1"/>
            <a:r>
              <a:rPr lang="hu-HU" sz="1400" smtClean="0">
                <a:latin typeface="Arial" charset="0"/>
              </a:rPr>
              <a:t>Javíthatatlanná nyilvánítás		M-PTG-02 lap 7 pont </a:t>
            </a:r>
          </a:p>
          <a:p>
            <a:pPr lvl="2" eaLnBrk="1" hangingPunct="1"/>
            <a:r>
              <a:rPr lang="hu-HU" sz="1400" smtClean="0">
                <a:latin typeface="Arial" charset="0"/>
              </a:rPr>
              <a:t>Selejtezés			M-PTG-02 lap 8 pont</a:t>
            </a:r>
          </a:p>
          <a:p>
            <a:pPr lvl="2" eaLnBrk="1" hangingPunct="1"/>
            <a:r>
              <a:rPr lang="hu-HU" sz="1400" smtClean="0">
                <a:latin typeface="Arial" charset="0"/>
              </a:rPr>
              <a:t>Napló elsveszétse, megsemmisülése	M-PTG-02 lap 11 pont</a:t>
            </a:r>
          </a:p>
          <a:p>
            <a:pPr lvl="2" eaLnBrk="1" hangingPunct="1"/>
            <a:r>
              <a:rPr lang="hu-HU" sz="1400" smtClean="0">
                <a:latin typeface="Arial" charset="0"/>
              </a:rPr>
              <a:t>Naplóba történő bejegyzés megtagadása	M-PTG-02 lap 12 pont</a:t>
            </a:r>
          </a:p>
          <a:p>
            <a:pPr lvl="1" eaLnBrk="1" hangingPunct="1"/>
            <a:r>
              <a:rPr lang="hu-HU" sz="1600" smtClean="0">
                <a:latin typeface="Arial" charset="0"/>
              </a:rPr>
              <a:t>Nem kell adatot szolgáltatni a javításról, ha annak keretében AEE, ill. adómemória cserére, kiírására, RAM-törlésre vagy cseregép üzembe helyezésre </a:t>
            </a:r>
            <a:r>
              <a:rPr lang="hu-HU" sz="1600" b="1" smtClean="0">
                <a:latin typeface="Arial" charset="0"/>
              </a:rPr>
              <a:t>nem kerül sor</a:t>
            </a:r>
            <a:r>
              <a:rPr lang="hu-HU" sz="1600" smtClean="0">
                <a:latin typeface="Arial" charset="0"/>
              </a:rPr>
              <a:t>.</a:t>
            </a:r>
          </a:p>
          <a:p>
            <a:pPr lvl="1" eaLnBrk="1" hangingPunct="1"/>
            <a:r>
              <a:rPr lang="hu-HU" sz="1600" smtClean="0">
                <a:latin typeface="Arial" charset="0"/>
              </a:rPr>
              <a:t>Nem kell adatot szolgáltatni az új online pénztárgép első üzembe helyezéséről – erre a PTGREG nyomtatványt kell benyújtani az üzemeltetőnek</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ím 1"/>
          <p:cNvSpPr>
            <a:spLocks noGrp="1"/>
          </p:cNvSpPr>
          <p:nvPr>
            <p:ph type="ctrTitle" idx="4294967295"/>
          </p:nvPr>
        </p:nvSpPr>
        <p:spPr>
          <a:xfrm>
            <a:off x="685800" y="2130425"/>
            <a:ext cx="7772400" cy="1470025"/>
          </a:xfrm>
        </p:spPr>
        <p:txBody>
          <a:bodyPr/>
          <a:lstStyle/>
          <a:p>
            <a:endParaRPr lang="hu-HU" smtClean="0"/>
          </a:p>
        </p:txBody>
      </p:sp>
      <p:sp>
        <p:nvSpPr>
          <p:cNvPr id="47106"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47107"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C19987DB-0734-4122-8398-8765F7F90DA0}" type="slidenum">
              <a:rPr lang="hu-HU" sz="1200">
                <a:solidFill>
                  <a:schemeClr val="tx1">
                    <a:tint val="75000"/>
                  </a:schemeClr>
                </a:solidFill>
                <a:latin typeface="+mn-lt"/>
              </a:rPr>
              <a:pPr algn="r" fontAlgn="auto">
                <a:spcBef>
                  <a:spcPts val="0"/>
                </a:spcBef>
                <a:spcAft>
                  <a:spcPts val="0"/>
                </a:spcAft>
                <a:defRPr/>
              </a:pPr>
              <a:t>21</a:t>
            </a:fld>
            <a:endParaRPr lang="hu-HU" sz="1200">
              <a:solidFill>
                <a:schemeClr val="tx1">
                  <a:tint val="75000"/>
                </a:schemeClr>
              </a:solidFill>
              <a:latin typeface="+mn-lt"/>
            </a:endParaRPr>
          </a:p>
        </p:txBody>
      </p:sp>
      <p:pic>
        <p:nvPicPr>
          <p:cNvPr id="3074" name="Kép 1"/>
          <p:cNvPicPr>
            <a:picLocks noChangeAspect="1" noChangeArrowheads="1"/>
          </p:cNvPicPr>
          <p:nvPr/>
        </p:nvPicPr>
        <p:blipFill>
          <a:blip r:embed="rId3"/>
          <a:srcRect l="22107" t="2831" r="23438" b="32288"/>
          <a:stretch>
            <a:fillRect/>
          </a:stretch>
        </p:blipFill>
        <p:spPr bwMode="auto">
          <a:xfrm>
            <a:off x="1008063" y="0"/>
            <a:ext cx="7172325" cy="6840538"/>
          </a:xfrm>
          <a:prstGeom prst="rect">
            <a:avLst/>
          </a:prstGeom>
          <a:noFill/>
          <a:ln w="9525">
            <a:solidFill>
              <a:srgbClr val="000000"/>
            </a:solidFill>
            <a:miter lim="800000"/>
            <a:headEnd/>
            <a:tailEnd/>
          </a:ln>
          <a:effectLst>
            <a:outerShdw blurRad="50800" dist="63500" dir="2700000" algn="tl" rotWithShape="0">
              <a:schemeClr val="accent4">
                <a:lumMod val="75000"/>
                <a:alpha val="40000"/>
              </a:schemeClr>
            </a:outerShdw>
          </a:effectLs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Cím 1"/>
          <p:cNvSpPr>
            <a:spLocks noGrp="1"/>
          </p:cNvSpPr>
          <p:nvPr>
            <p:ph type="ctrTitle" idx="4294967295"/>
          </p:nvPr>
        </p:nvSpPr>
        <p:spPr>
          <a:xfrm>
            <a:off x="685800" y="2130425"/>
            <a:ext cx="7772400" cy="1470025"/>
          </a:xfrm>
        </p:spPr>
        <p:txBody>
          <a:bodyPr/>
          <a:lstStyle/>
          <a:p>
            <a:endParaRPr lang="hu-HU" smtClean="0"/>
          </a:p>
        </p:txBody>
      </p:sp>
      <p:sp>
        <p:nvSpPr>
          <p:cNvPr id="48130"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48131"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090680E-634E-4605-B73E-D2C34AC0A915}" type="slidenum">
              <a:rPr lang="hu-HU" sz="1200">
                <a:solidFill>
                  <a:schemeClr val="tx1">
                    <a:tint val="75000"/>
                  </a:schemeClr>
                </a:solidFill>
                <a:latin typeface="+mn-lt"/>
              </a:rPr>
              <a:pPr algn="r" fontAlgn="auto">
                <a:spcBef>
                  <a:spcPts val="0"/>
                </a:spcBef>
                <a:spcAft>
                  <a:spcPts val="0"/>
                </a:spcAft>
                <a:defRPr/>
              </a:pPr>
              <a:t>22</a:t>
            </a:fld>
            <a:endParaRPr lang="hu-HU" sz="1200">
              <a:solidFill>
                <a:schemeClr val="tx1">
                  <a:tint val="75000"/>
                </a:schemeClr>
              </a:solidFill>
              <a:latin typeface="+mn-lt"/>
            </a:endParaRPr>
          </a:p>
        </p:txBody>
      </p:sp>
      <p:pic>
        <p:nvPicPr>
          <p:cNvPr id="4098" name="Kép 1"/>
          <p:cNvPicPr>
            <a:picLocks noChangeAspect="1" noChangeArrowheads="1"/>
          </p:cNvPicPr>
          <p:nvPr/>
        </p:nvPicPr>
        <p:blipFill>
          <a:blip r:embed="rId3"/>
          <a:srcRect l="21970" t="2991" r="22374" b="17299"/>
          <a:stretch>
            <a:fillRect/>
          </a:stretch>
        </p:blipFill>
        <p:spPr bwMode="auto">
          <a:xfrm>
            <a:off x="1619250" y="0"/>
            <a:ext cx="5997575" cy="6840538"/>
          </a:xfrm>
          <a:prstGeom prst="rect">
            <a:avLst/>
          </a:prstGeom>
          <a:noFill/>
          <a:ln w="9525">
            <a:solidFill>
              <a:srgbClr val="000000"/>
            </a:solidFill>
            <a:miter lim="800000"/>
            <a:headEnd/>
            <a:tailEnd/>
          </a:ln>
          <a:effectLst>
            <a:outerShdw blurRad="50800" dist="63500" dir="2700000" algn="tl" rotWithShape="0">
              <a:schemeClr val="accent4">
                <a:lumMod val="75000"/>
                <a:alpha val="40000"/>
              </a:schemeClr>
            </a:outerShdw>
          </a:effectLs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Cím 1"/>
          <p:cNvSpPr>
            <a:spLocks noGrp="1"/>
          </p:cNvSpPr>
          <p:nvPr>
            <p:ph type="ctrTitle" idx="4294967295"/>
          </p:nvPr>
        </p:nvSpPr>
        <p:spPr>
          <a:xfrm>
            <a:off x="685800" y="2130425"/>
            <a:ext cx="7772400" cy="1470025"/>
          </a:xfrm>
        </p:spPr>
        <p:txBody>
          <a:bodyPr/>
          <a:lstStyle/>
          <a:p>
            <a:endParaRPr lang="hu-HU" smtClean="0"/>
          </a:p>
        </p:txBody>
      </p:sp>
      <p:sp>
        <p:nvSpPr>
          <p:cNvPr id="49154"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49155"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4E21C80-2CB3-4589-B2A4-D55E784A06A6}" type="slidenum">
              <a:rPr lang="hu-HU" sz="1200">
                <a:solidFill>
                  <a:schemeClr val="tx1">
                    <a:tint val="75000"/>
                  </a:schemeClr>
                </a:solidFill>
                <a:latin typeface="+mn-lt"/>
              </a:rPr>
              <a:pPr algn="r" fontAlgn="auto">
                <a:spcBef>
                  <a:spcPts val="0"/>
                </a:spcBef>
                <a:spcAft>
                  <a:spcPts val="0"/>
                </a:spcAft>
                <a:defRPr/>
              </a:pPr>
              <a:t>23</a:t>
            </a:fld>
            <a:endParaRPr lang="hu-HU" sz="1200">
              <a:solidFill>
                <a:schemeClr val="tx1">
                  <a:tint val="75000"/>
                </a:schemeClr>
              </a:solidFill>
              <a:latin typeface="+mn-lt"/>
            </a:endParaRPr>
          </a:p>
        </p:txBody>
      </p:sp>
      <p:pic>
        <p:nvPicPr>
          <p:cNvPr id="6146" name="Kép 1"/>
          <p:cNvPicPr>
            <a:picLocks noChangeAspect="1" noChangeArrowheads="1"/>
          </p:cNvPicPr>
          <p:nvPr/>
        </p:nvPicPr>
        <p:blipFill>
          <a:blip r:embed="rId3"/>
          <a:srcRect l="22069" r="22107" b="16809"/>
          <a:stretch>
            <a:fillRect/>
          </a:stretch>
        </p:blipFill>
        <p:spPr bwMode="auto">
          <a:xfrm>
            <a:off x="1655763" y="0"/>
            <a:ext cx="5748337" cy="6840538"/>
          </a:xfrm>
          <a:prstGeom prst="rect">
            <a:avLst/>
          </a:prstGeom>
          <a:noFill/>
          <a:ln w="9525">
            <a:solidFill>
              <a:srgbClr val="000000"/>
            </a:solidFill>
            <a:miter lim="800000"/>
            <a:headEnd/>
            <a:tailEnd/>
          </a:ln>
          <a:effectLst>
            <a:outerShdw blurRad="50800" dist="63500" dir="2700000" algn="tl" rotWithShape="0">
              <a:schemeClr val="accent4">
                <a:lumMod val="75000"/>
                <a:alpha val="40000"/>
              </a:schemeClr>
            </a:outerShdw>
          </a:effectLs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Cím 1"/>
          <p:cNvSpPr>
            <a:spLocks noGrp="1"/>
          </p:cNvSpPr>
          <p:nvPr>
            <p:ph type="ctrTitle" idx="4294967295"/>
          </p:nvPr>
        </p:nvSpPr>
        <p:spPr>
          <a:xfrm>
            <a:off x="685800" y="2130425"/>
            <a:ext cx="7772400" cy="1470025"/>
          </a:xfrm>
        </p:spPr>
        <p:txBody>
          <a:bodyPr/>
          <a:lstStyle/>
          <a:p>
            <a:endParaRPr lang="hu-HU" smtClean="0"/>
          </a:p>
        </p:txBody>
      </p:sp>
      <p:sp>
        <p:nvSpPr>
          <p:cNvPr id="50178"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50179"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5046DEE0-2718-4160-A9F5-2D060DAC4C7D}" type="slidenum">
              <a:rPr lang="hu-HU" sz="1200">
                <a:solidFill>
                  <a:schemeClr val="tx1">
                    <a:tint val="75000"/>
                  </a:schemeClr>
                </a:solidFill>
                <a:latin typeface="+mn-lt"/>
              </a:rPr>
              <a:pPr algn="r" fontAlgn="auto">
                <a:spcBef>
                  <a:spcPts val="0"/>
                </a:spcBef>
                <a:spcAft>
                  <a:spcPts val="0"/>
                </a:spcAft>
                <a:defRPr/>
              </a:pPr>
              <a:t>24</a:t>
            </a:fld>
            <a:endParaRPr lang="hu-HU" sz="1200">
              <a:solidFill>
                <a:schemeClr val="tx1">
                  <a:tint val="75000"/>
                </a:schemeClr>
              </a:solidFill>
              <a:latin typeface="+mn-lt"/>
            </a:endParaRPr>
          </a:p>
        </p:txBody>
      </p:sp>
      <p:pic>
        <p:nvPicPr>
          <p:cNvPr id="5123" name="Kép 1"/>
          <p:cNvPicPr>
            <a:picLocks noChangeAspect="1" noChangeArrowheads="1"/>
          </p:cNvPicPr>
          <p:nvPr/>
        </p:nvPicPr>
        <p:blipFill>
          <a:blip r:embed="rId3"/>
          <a:srcRect l="22147" r="21704" b="22296"/>
          <a:stretch>
            <a:fillRect/>
          </a:stretch>
        </p:blipFill>
        <p:spPr bwMode="auto">
          <a:xfrm>
            <a:off x="1511300" y="0"/>
            <a:ext cx="6183313" cy="6840538"/>
          </a:xfrm>
          <a:prstGeom prst="rect">
            <a:avLst/>
          </a:prstGeom>
          <a:noFill/>
          <a:ln w="9525">
            <a:solidFill>
              <a:srgbClr val="000000"/>
            </a:solidFill>
            <a:miter lim="800000"/>
            <a:headEnd/>
            <a:tailEnd/>
          </a:ln>
          <a:effectLst>
            <a:outerShdw blurRad="50800" dist="63500" dir="2700000" algn="tl" rotWithShape="0">
              <a:schemeClr val="accent4">
                <a:lumMod val="75000"/>
                <a:alpha val="40000"/>
              </a:schemeClr>
            </a:outerShdw>
          </a:effectLs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Kép 3"/>
          <p:cNvPicPr>
            <a:picLocks noChangeAspect="1"/>
          </p:cNvPicPr>
          <p:nvPr/>
        </p:nvPicPr>
        <p:blipFill>
          <a:blip r:embed="rId3"/>
          <a:srcRect/>
          <a:stretch>
            <a:fillRect/>
          </a:stretch>
        </p:blipFill>
        <p:spPr bwMode="auto">
          <a:xfrm>
            <a:off x="0" y="6350"/>
            <a:ext cx="9144000" cy="6845300"/>
          </a:xfrm>
          <a:prstGeom prst="rect">
            <a:avLst/>
          </a:prstGeom>
          <a:noFill/>
          <a:ln w="9525">
            <a:noFill/>
            <a:miter lim="800000"/>
            <a:headEnd/>
            <a:tailEnd/>
          </a:ln>
        </p:spPr>
      </p:pic>
      <p:sp>
        <p:nvSpPr>
          <p:cNvPr id="51202" name="Cím 1"/>
          <p:cNvSpPr>
            <a:spLocks noGrp="1"/>
          </p:cNvSpPr>
          <p:nvPr>
            <p:ph type="title" idx="4294967295"/>
          </p:nvPr>
        </p:nvSpPr>
        <p:spPr>
          <a:xfrm>
            <a:off x="468313" y="476250"/>
            <a:ext cx="8229600" cy="654050"/>
          </a:xfrm>
        </p:spPr>
        <p:txBody>
          <a:bodyPr/>
          <a:lstStyle/>
          <a:p>
            <a:pPr eaLnBrk="1" hangingPunct="1"/>
            <a:r>
              <a:rPr lang="hu-HU" sz="3200" smtClean="0">
                <a:latin typeface="Arial" charset="0"/>
              </a:rPr>
              <a:t>P</a:t>
            </a:r>
            <a:r>
              <a:rPr lang="hu-HU" sz="2800" b="1" smtClean="0">
                <a:latin typeface="Arial" charset="0"/>
              </a:rPr>
              <a:t>énztárgépek szervizelésével, üzemeltetésével kapcsolatos szabályok</a:t>
            </a:r>
            <a:endParaRPr lang="hu-HU" sz="4000" smtClean="0">
              <a:latin typeface="Arial" charset="0"/>
            </a:endParaRPr>
          </a:p>
        </p:txBody>
      </p:sp>
      <p:sp>
        <p:nvSpPr>
          <p:cNvPr id="51203" name="Tartalom helye 2"/>
          <p:cNvSpPr>
            <a:spLocks noGrp="1"/>
          </p:cNvSpPr>
          <p:nvPr>
            <p:ph idx="4294967295"/>
          </p:nvPr>
        </p:nvSpPr>
        <p:spPr>
          <a:xfrm>
            <a:off x="468313" y="1341438"/>
            <a:ext cx="8424862" cy="5254625"/>
          </a:xfrm>
        </p:spPr>
        <p:txBody>
          <a:bodyPr/>
          <a:lstStyle/>
          <a:p>
            <a:pPr eaLnBrk="1" hangingPunct="1"/>
            <a:r>
              <a:rPr lang="hu-HU" sz="2400" smtClean="0">
                <a:latin typeface="Arial" charset="0"/>
              </a:rPr>
              <a:t>Üzemeltető adatszolgáltatási kötelezettsége -PTGTAXUZ</a:t>
            </a:r>
          </a:p>
          <a:p>
            <a:pPr lvl="1" eaLnBrk="1" hangingPunct="1"/>
            <a:r>
              <a:rPr lang="hu-HU" sz="2000" smtClean="0">
                <a:latin typeface="Arial" charset="0"/>
              </a:rPr>
              <a:t>Pénztárgép üzemeltetési helyének megváltoztatása</a:t>
            </a:r>
          </a:p>
          <a:p>
            <a:pPr lvl="2" eaLnBrk="1" hangingPunct="1"/>
            <a:r>
              <a:rPr lang="hu-HU" sz="1800" smtClean="0">
                <a:latin typeface="Arial" charset="0"/>
              </a:rPr>
              <a:t>tervezett időpontot megelőző 5. napig</a:t>
            </a:r>
          </a:p>
          <a:p>
            <a:pPr lvl="1" eaLnBrk="1" hangingPunct="1"/>
            <a:r>
              <a:rPr lang="hu-HU" sz="2000" smtClean="0">
                <a:latin typeface="Arial" charset="0"/>
              </a:rPr>
              <a:t>Használat szüneteltetés/ kivonás/visszahelyezés bejelentése</a:t>
            </a:r>
          </a:p>
          <a:p>
            <a:pPr lvl="2" eaLnBrk="1" hangingPunct="1"/>
            <a:r>
              <a:rPr lang="hu-HU" sz="1800" smtClean="0">
                <a:latin typeface="Arial" charset="0"/>
              </a:rPr>
              <a:t>Kivonást követő 5 napon belül/Szüneteltetés megkezdésétől számított 45 napon belül/megelőzően</a:t>
            </a:r>
          </a:p>
          <a:p>
            <a:pPr lvl="1" eaLnBrk="1" hangingPunct="1"/>
            <a:r>
              <a:rPr lang="hu-HU" sz="2000" smtClean="0">
                <a:latin typeface="Arial" charset="0"/>
              </a:rPr>
              <a:t>Elveszett/ellopták/megsemmisült bejelentése</a:t>
            </a:r>
          </a:p>
          <a:p>
            <a:pPr lvl="2" eaLnBrk="1" hangingPunct="1"/>
            <a:r>
              <a:rPr lang="hu-HU" sz="1800" smtClean="0">
                <a:latin typeface="Arial" charset="0"/>
              </a:rPr>
              <a:t>Észlelést követő 8 napon belül</a:t>
            </a:r>
          </a:p>
          <a:p>
            <a:pPr lvl="1" eaLnBrk="1" hangingPunct="1"/>
            <a:r>
              <a:rPr lang="hu-HU" sz="2000" smtClean="0">
                <a:latin typeface="Arial" charset="0"/>
              </a:rPr>
              <a:t>Műszerész bejegyzése aláírásának megtagadása</a:t>
            </a:r>
          </a:p>
          <a:p>
            <a:pPr lvl="2" eaLnBrk="1" hangingPunct="1"/>
            <a:r>
              <a:rPr lang="hu-HU" sz="1800" smtClean="0">
                <a:latin typeface="Arial" charset="0"/>
              </a:rPr>
              <a:t>Megtagadástól számított 15 napon belül</a:t>
            </a:r>
          </a:p>
          <a:p>
            <a:pPr lvl="1" eaLnBrk="1" hangingPunct="1"/>
            <a:r>
              <a:rPr lang="hu-HU" sz="2000" smtClean="0">
                <a:latin typeface="Arial" charset="0"/>
              </a:rPr>
              <a:t>Éves Adómemória kiírása, ha nem kötelezett pénztárgép használatra, de használ és a kiírást nem szerviz végzi</a:t>
            </a:r>
          </a:p>
          <a:p>
            <a:pPr lvl="2" eaLnBrk="1" hangingPunct="1"/>
            <a:r>
              <a:rPr lang="hu-HU" sz="1800" smtClean="0">
                <a:latin typeface="Arial" charset="0"/>
              </a:rPr>
              <a:t>Kiírást követő 5 napon belül</a:t>
            </a:r>
          </a:p>
          <a:p>
            <a:pPr lvl="1" eaLnBrk="1" hangingPunct="1">
              <a:buFont typeface="Arial" charset="0"/>
              <a:buNone/>
            </a:pPr>
            <a:r>
              <a:rPr lang="hu-HU" sz="2000" b="1" smtClean="0">
                <a:latin typeface="Arial" charset="0"/>
              </a:rPr>
              <a:t>Új típusú online pénztárgép üzembe helyezési kód, támogatás igénylése - PTGREG adatlapon</a:t>
            </a:r>
            <a:r>
              <a:rPr lang="hu-HU" sz="2000" smtClean="0">
                <a:latin typeface="Arial" charset="0"/>
              </a:rPr>
              <a:t> </a:t>
            </a:r>
          </a:p>
          <a:p>
            <a:pPr lvl="1" eaLnBrk="1" hangingPunct="1"/>
            <a:endParaRPr lang="hu-HU" sz="2000" smtClean="0">
              <a:latin typeface="Arial"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ím 1"/>
          <p:cNvSpPr>
            <a:spLocks noGrp="1"/>
          </p:cNvSpPr>
          <p:nvPr>
            <p:ph type="ctrTitle" idx="4294967295"/>
          </p:nvPr>
        </p:nvSpPr>
        <p:spPr>
          <a:xfrm>
            <a:off x="685800" y="2130425"/>
            <a:ext cx="7772400" cy="1470025"/>
          </a:xfrm>
        </p:spPr>
        <p:txBody>
          <a:bodyPr/>
          <a:lstStyle/>
          <a:p>
            <a:endParaRPr lang="hu-HU" smtClean="0"/>
          </a:p>
        </p:txBody>
      </p:sp>
      <p:sp>
        <p:nvSpPr>
          <p:cNvPr id="53250"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53251"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682D8614-44E1-4967-BE6F-9553F12007C3}" type="slidenum">
              <a:rPr lang="hu-HU" sz="1200">
                <a:solidFill>
                  <a:schemeClr val="tx1">
                    <a:tint val="75000"/>
                  </a:schemeClr>
                </a:solidFill>
                <a:latin typeface="+mn-lt"/>
              </a:rPr>
              <a:pPr algn="r" fontAlgn="auto">
                <a:spcBef>
                  <a:spcPts val="0"/>
                </a:spcBef>
                <a:spcAft>
                  <a:spcPts val="0"/>
                </a:spcAft>
                <a:defRPr/>
              </a:pPr>
              <a:t>26</a:t>
            </a:fld>
            <a:endParaRPr lang="hu-HU" sz="1200">
              <a:solidFill>
                <a:schemeClr val="tx1">
                  <a:tint val="75000"/>
                </a:schemeClr>
              </a:solidFill>
              <a:latin typeface="+mn-lt"/>
            </a:endParaRPr>
          </a:p>
        </p:txBody>
      </p:sp>
      <p:pic>
        <p:nvPicPr>
          <p:cNvPr id="7171" name="Kép 1"/>
          <p:cNvPicPr>
            <a:picLocks noChangeAspect="1" noChangeArrowheads="1"/>
          </p:cNvPicPr>
          <p:nvPr/>
        </p:nvPicPr>
        <p:blipFill>
          <a:blip r:embed="rId3"/>
          <a:srcRect l="22235" t="1010" r="21970" b="30455"/>
          <a:stretch>
            <a:fillRect/>
          </a:stretch>
        </p:blipFill>
        <p:spPr bwMode="auto">
          <a:xfrm>
            <a:off x="1152525" y="0"/>
            <a:ext cx="6991350" cy="6875463"/>
          </a:xfrm>
          <a:prstGeom prst="rect">
            <a:avLst/>
          </a:prstGeom>
          <a:noFill/>
          <a:ln w="9525">
            <a:solidFill>
              <a:srgbClr val="000000"/>
            </a:solidFill>
            <a:miter lim="800000"/>
            <a:headEnd/>
            <a:tailEnd/>
          </a:ln>
          <a:effectLst>
            <a:outerShdw blurRad="50800" dist="63500" dir="2700000" algn="tl" rotWithShape="0">
              <a:schemeClr val="accent5">
                <a:lumMod val="75000"/>
                <a:alpha val="40000"/>
              </a:schemeClr>
            </a:outerShdw>
          </a:effectLs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Cím 1"/>
          <p:cNvSpPr>
            <a:spLocks noGrp="1"/>
          </p:cNvSpPr>
          <p:nvPr>
            <p:ph type="ctrTitle" idx="4294967295"/>
          </p:nvPr>
        </p:nvSpPr>
        <p:spPr>
          <a:xfrm>
            <a:off x="685800" y="2130425"/>
            <a:ext cx="7772400" cy="1470025"/>
          </a:xfrm>
        </p:spPr>
        <p:txBody>
          <a:bodyPr/>
          <a:lstStyle/>
          <a:p>
            <a:endParaRPr lang="hu-HU" smtClean="0"/>
          </a:p>
        </p:txBody>
      </p:sp>
      <p:sp>
        <p:nvSpPr>
          <p:cNvPr id="54274"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54275"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CE0A54E-F19D-4597-A3CF-CD1763539F58}" type="slidenum">
              <a:rPr lang="hu-HU" sz="1200">
                <a:solidFill>
                  <a:schemeClr val="tx1">
                    <a:tint val="75000"/>
                  </a:schemeClr>
                </a:solidFill>
                <a:latin typeface="+mn-lt"/>
              </a:rPr>
              <a:pPr algn="r" fontAlgn="auto">
                <a:spcBef>
                  <a:spcPts val="0"/>
                </a:spcBef>
                <a:spcAft>
                  <a:spcPts val="0"/>
                </a:spcAft>
                <a:defRPr/>
              </a:pPr>
              <a:t>27</a:t>
            </a:fld>
            <a:endParaRPr lang="hu-HU" sz="1200">
              <a:solidFill>
                <a:schemeClr val="tx1">
                  <a:tint val="75000"/>
                </a:schemeClr>
              </a:solidFill>
              <a:latin typeface="+mn-lt"/>
            </a:endParaRPr>
          </a:p>
        </p:txBody>
      </p:sp>
      <p:pic>
        <p:nvPicPr>
          <p:cNvPr id="8195" name="Kép 1"/>
          <p:cNvPicPr>
            <a:picLocks noChangeAspect="1" noChangeArrowheads="1"/>
          </p:cNvPicPr>
          <p:nvPr/>
        </p:nvPicPr>
        <p:blipFill>
          <a:blip r:embed="rId3"/>
          <a:srcRect l="21841" t="3654" r="22629" b="10152"/>
          <a:stretch>
            <a:fillRect/>
          </a:stretch>
        </p:blipFill>
        <p:spPr bwMode="auto">
          <a:xfrm>
            <a:off x="1800225" y="0"/>
            <a:ext cx="5508625" cy="6840538"/>
          </a:xfrm>
          <a:prstGeom prst="rect">
            <a:avLst/>
          </a:prstGeom>
          <a:noFill/>
          <a:ln w="9525">
            <a:solidFill>
              <a:srgbClr val="000000"/>
            </a:solidFill>
            <a:miter lim="800000"/>
            <a:headEnd/>
            <a:tailEnd/>
          </a:ln>
          <a:effectLst>
            <a:outerShdw blurRad="50800" dist="63500" dir="2700000" algn="tl" rotWithShape="0">
              <a:schemeClr val="accent5">
                <a:lumMod val="75000"/>
                <a:alpha val="40000"/>
              </a:schemeClr>
            </a:outerShdw>
          </a:effectLs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Kép 3"/>
          <p:cNvPicPr>
            <a:picLocks noChangeAspect="1"/>
          </p:cNvPicPr>
          <p:nvPr/>
        </p:nvPicPr>
        <p:blipFill>
          <a:blip r:embed="rId3"/>
          <a:srcRect/>
          <a:stretch>
            <a:fillRect/>
          </a:stretch>
        </p:blipFill>
        <p:spPr bwMode="auto">
          <a:xfrm>
            <a:off x="0" y="6350"/>
            <a:ext cx="9144000" cy="6845300"/>
          </a:xfrm>
          <a:prstGeom prst="rect">
            <a:avLst/>
          </a:prstGeom>
          <a:noFill/>
          <a:ln w="9525">
            <a:noFill/>
            <a:miter lim="800000"/>
            <a:headEnd/>
            <a:tailEnd/>
          </a:ln>
        </p:spPr>
      </p:pic>
      <p:sp>
        <p:nvSpPr>
          <p:cNvPr id="55298" name="Cím 1"/>
          <p:cNvSpPr>
            <a:spLocks noGrp="1"/>
          </p:cNvSpPr>
          <p:nvPr>
            <p:ph type="title" idx="4294967295"/>
          </p:nvPr>
        </p:nvSpPr>
        <p:spPr>
          <a:xfrm>
            <a:off x="468313" y="476250"/>
            <a:ext cx="8229600" cy="654050"/>
          </a:xfrm>
        </p:spPr>
        <p:txBody>
          <a:bodyPr/>
          <a:lstStyle/>
          <a:p>
            <a:pPr eaLnBrk="1" hangingPunct="1"/>
            <a:r>
              <a:rPr lang="hu-HU" sz="3200" smtClean="0">
                <a:latin typeface="Arial" charset="0"/>
              </a:rPr>
              <a:t/>
            </a:r>
            <a:br>
              <a:rPr lang="hu-HU" sz="3200" smtClean="0">
                <a:latin typeface="Arial" charset="0"/>
              </a:rPr>
            </a:br>
            <a:r>
              <a:rPr lang="hu-HU" sz="3200" smtClean="0">
                <a:latin typeface="Arial" charset="0"/>
              </a:rPr>
              <a:t>P</a:t>
            </a:r>
            <a:r>
              <a:rPr lang="hu-HU" sz="2800" b="1" smtClean="0">
                <a:latin typeface="Arial" charset="0"/>
              </a:rPr>
              <a:t>énztárgépek üzembe helyezési kódjának és támogatás igénylése</a:t>
            </a:r>
            <a:endParaRPr lang="hu-HU" sz="4000" smtClean="0">
              <a:latin typeface="Arial" charset="0"/>
            </a:endParaRPr>
          </a:p>
        </p:txBody>
      </p:sp>
      <p:sp>
        <p:nvSpPr>
          <p:cNvPr id="55299" name="Tartalom helye 2"/>
          <p:cNvSpPr>
            <a:spLocks noGrp="1"/>
          </p:cNvSpPr>
          <p:nvPr>
            <p:ph idx="4294967295"/>
          </p:nvPr>
        </p:nvSpPr>
        <p:spPr>
          <a:xfrm>
            <a:off x="468313" y="1700213"/>
            <a:ext cx="8424862" cy="4895850"/>
          </a:xfrm>
        </p:spPr>
        <p:txBody>
          <a:bodyPr/>
          <a:lstStyle/>
          <a:p>
            <a:pPr lvl="1" eaLnBrk="1" hangingPunct="1">
              <a:buFont typeface="Arial" charset="0"/>
              <a:buNone/>
            </a:pPr>
            <a:endParaRPr lang="hu-HU" sz="2400" b="1" smtClean="0">
              <a:latin typeface="Arial" charset="0"/>
            </a:endParaRPr>
          </a:p>
          <a:p>
            <a:pPr lvl="1" eaLnBrk="1" hangingPunct="1">
              <a:buFont typeface="Arial" charset="0"/>
              <a:buNone/>
            </a:pPr>
            <a:endParaRPr lang="hu-HU" sz="2400" b="1" smtClean="0">
              <a:latin typeface="Arial" charset="0"/>
            </a:endParaRPr>
          </a:p>
          <a:p>
            <a:pPr lvl="1" eaLnBrk="1" hangingPunct="1">
              <a:buFont typeface="Arial" charset="0"/>
              <a:buNone/>
            </a:pPr>
            <a:endParaRPr lang="hu-HU" sz="2400" b="1" smtClean="0">
              <a:latin typeface="Arial" charset="0"/>
            </a:endParaRPr>
          </a:p>
          <a:p>
            <a:pPr lvl="1" algn="ctr" eaLnBrk="1" hangingPunct="1">
              <a:buFont typeface="Arial" charset="0"/>
              <a:buNone/>
            </a:pPr>
            <a:r>
              <a:rPr lang="hu-HU" sz="2400" b="1" smtClean="0">
                <a:latin typeface="Arial" charset="0"/>
              </a:rPr>
              <a:t>Új típusú online pénztárgép üzembe helyezési kód, támogatás igénylése </a:t>
            </a:r>
          </a:p>
          <a:p>
            <a:pPr lvl="1" algn="ctr" eaLnBrk="1" hangingPunct="1">
              <a:buFont typeface="Arial" charset="0"/>
              <a:buNone/>
            </a:pPr>
            <a:r>
              <a:rPr lang="hu-HU" sz="2400" b="1" smtClean="0">
                <a:latin typeface="Arial" charset="0"/>
              </a:rPr>
              <a:t>   PTGREG adatlapon</a:t>
            </a:r>
            <a:r>
              <a:rPr lang="hu-HU" sz="2400" smtClean="0">
                <a:latin typeface="Arial" charset="0"/>
              </a:rPr>
              <a:t> </a:t>
            </a:r>
          </a:p>
          <a:p>
            <a:pPr lvl="1" algn="ctr" eaLnBrk="1" hangingPunct="1"/>
            <a:endParaRPr lang="hu-HU" sz="2400" smtClean="0">
              <a:latin typeface="Arial"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ím 1"/>
          <p:cNvSpPr>
            <a:spLocks noGrp="1"/>
          </p:cNvSpPr>
          <p:nvPr>
            <p:ph type="ctrTitle" idx="4294967295"/>
          </p:nvPr>
        </p:nvSpPr>
        <p:spPr>
          <a:xfrm>
            <a:off x="685800" y="2130425"/>
            <a:ext cx="7772400" cy="1470025"/>
          </a:xfrm>
        </p:spPr>
        <p:txBody>
          <a:bodyPr/>
          <a:lstStyle/>
          <a:p>
            <a:endParaRPr lang="hu-HU" smtClean="0"/>
          </a:p>
        </p:txBody>
      </p:sp>
      <p:sp>
        <p:nvSpPr>
          <p:cNvPr id="57346"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57347"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AB363F2-D28E-4880-A890-8433B5977446}" type="slidenum">
              <a:rPr lang="hu-HU" sz="1200">
                <a:solidFill>
                  <a:schemeClr val="tx1">
                    <a:tint val="75000"/>
                  </a:schemeClr>
                </a:solidFill>
                <a:latin typeface="+mn-lt"/>
              </a:rPr>
              <a:pPr algn="r" fontAlgn="auto">
                <a:spcBef>
                  <a:spcPts val="0"/>
                </a:spcBef>
                <a:spcAft>
                  <a:spcPts val="0"/>
                </a:spcAft>
                <a:defRPr/>
              </a:pPr>
              <a:t>29</a:t>
            </a:fld>
            <a:endParaRPr lang="hu-HU" sz="1200">
              <a:solidFill>
                <a:schemeClr val="tx1">
                  <a:tint val="75000"/>
                </a:schemeClr>
              </a:solidFill>
              <a:latin typeface="+mn-lt"/>
            </a:endParaRPr>
          </a:p>
        </p:txBody>
      </p:sp>
      <p:pic>
        <p:nvPicPr>
          <p:cNvPr id="1026" name="Kép 1"/>
          <p:cNvPicPr>
            <a:picLocks noChangeAspect="1" noChangeArrowheads="1"/>
          </p:cNvPicPr>
          <p:nvPr/>
        </p:nvPicPr>
        <p:blipFill>
          <a:blip r:embed="rId3"/>
          <a:srcRect l="22069" t="3322" r="22107" b="8478"/>
          <a:stretch>
            <a:fillRect/>
          </a:stretch>
        </p:blipFill>
        <p:spPr bwMode="auto">
          <a:xfrm>
            <a:off x="1800225" y="0"/>
            <a:ext cx="5419725" cy="6840538"/>
          </a:xfrm>
          <a:prstGeom prst="rect">
            <a:avLst/>
          </a:prstGeom>
          <a:noFill/>
          <a:ln w="9525">
            <a:solidFill>
              <a:schemeClr val="tx1"/>
            </a:solidFill>
            <a:miter lim="800000"/>
            <a:headEnd/>
            <a:tailEnd/>
          </a:ln>
          <a:effectLst>
            <a:outerShdw blurRad="50800" dist="63500" dir="2700000" algn="tl" rotWithShape="0">
              <a:schemeClr val="accent4">
                <a:lumMod val="75000"/>
                <a:alpha val="40000"/>
              </a:schemeClr>
            </a:outerShdw>
          </a:effectLs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Kép 3"/>
          <p:cNvPicPr>
            <a:picLocks noChangeAspect="1"/>
          </p:cNvPicPr>
          <p:nvPr/>
        </p:nvPicPr>
        <p:blipFill>
          <a:blip r:embed="rId3"/>
          <a:srcRect/>
          <a:stretch>
            <a:fillRect/>
          </a:stretch>
        </p:blipFill>
        <p:spPr bwMode="auto">
          <a:xfrm>
            <a:off x="0" y="6350"/>
            <a:ext cx="9144000" cy="6845300"/>
          </a:xfrm>
          <a:prstGeom prst="rect">
            <a:avLst/>
          </a:prstGeom>
          <a:noFill/>
          <a:ln w="9525">
            <a:noFill/>
            <a:miter lim="800000"/>
            <a:headEnd/>
            <a:tailEnd/>
          </a:ln>
        </p:spPr>
      </p:pic>
      <p:sp>
        <p:nvSpPr>
          <p:cNvPr id="19458" name="Cím 1"/>
          <p:cNvSpPr>
            <a:spLocks noGrp="1"/>
          </p:cNvSpPr>
          <p:nvPr>
            <p:ph type="title" idx="4294967295"/>
          </p:nvPr>
        </p:nvSpPr>
        <p:spPr>
          <a:xfrm>
            <a:off x="468313" y="549275"/>
            <a:ext cx="8229600" cy="654050"/>
          </a:xfrm>
        </p:spPr>
        <p:txBody>
          <a:bodyPr/>
          <a:lstStyle/>
          <a:p>
            <a:pPr eaLnBrk="1" hangingPunct="1"/>
            <a:r>
              <a:rPr lang="hu-HU" sz="4000" smtClean="0">
                <a:latin typeface="Arial" charset="0"/>
              </a:rPr>
              <a:t>Szervizek és műszerészek I.</a:t>
            </a:r>
          </a:p>
        </p:txBody>
      </p:sp>
      <p:sp>
        <p:nvSpPr>
          <p:cNvPr id="19459" name="Tartalom helye 2"/>
          <p:cNvSpPr>
            <a:spLocks noGrp="1"/>
          </p:cNvSpPr>
          <p:nvPr>
            <p:ph idx="4294967295"/>
          </p:nvPr>
        </p:nvSpPr>
        <p:spPr>
          <a:xfrm>
            <a:off x="457200" y="1412875"/>
            <a:ext cx="8229600" cy="4895850"/>
          </a:xfrm>
        </p:spPr>
        <p:txBody>
          <a:bodyPr/>
          <a:lstStyle/>
          <a:p>
            <a:pPr eaLnBrk="1" hangingPunct="1"/>
            <a:r>
              <a:rPr lang="hu-HU" sz="1800" smtClean="0">
                <a:latin typeface="Arial" charset="0"/>
              </a:rPr>
              <a:t>Pénztárgép szervizelését csak nyilvántartásba vett szerviz végezheti érvényes műszerészi igazolvánnyal és plombanyomóval rendelkező műszerésze útján. A 2013. március 19-ig kiadott szervizengedélyek, műszerész igazolványok és plombanyomók 2013.április 30-val érvényüket veszítették.</a:t>
            </a:r>
          </a:p>
          <a:p>
            <a:pPr eaLnBrk="1" hangingPunct="1"/>
            <a:r>
              <a:rPr lang="hu-HU" sz="1800" smtClean="0">
                <a:latin typeface="Arial" charset="0"/>
              </a:rPr>
              <a:t>2013.május 01-től csak új típusú műszerész igazolvánnyal és plombanyomóval lehet tevékenységet végezni</a:t>
            </a:r>
          </a:p>
          <a:p>
            <a:pPr eaLnBrk="1" hangingPunct="1"/>
            <a:r>
              <a:rPr lang="hu-HU" sz="1800" smtClean="0">
                <a:latin typeface="Arial" charset="0"/>
              </a:rPr>
              <a:t>Szervizként történő nyilvántartásba vételét az az egyéni vállalkozó vagy szervezet kérelmezheti</a:t>
            </a:r>
          </a:p>
          <a:p>
            <a:pPr lvl="1" eaLnBrk="1" hangingPunct="1"/>
            <a:r>
              <a:rPr lang="hu-HU" sz="1600" smtClean="0">
                <a:latin typeface="Arial" charset="0"/>
              </a:rPr>
              <a:t>akinek (amelynek) nincs 180 napon keresztül folyamatosan fennálló – nettó módon számítva – 10 millió forintot, egyéni vállalkozó esetében – nettó módon számítva – 1 millió forintot meghaladó adótartozása, </a:t>
            </a:r>
          </a:p>
          <a:p>
            <a:pPr lvl="1" eaLnBrk="1" hangingPunct="1"/>
            <a:r>
              <a:rPr lang="hu-HU" sz="1600" smtClean="0">
                <a:latin typeface="Arial" charset="0"/>
              </a:rPr>
              <a:t>aki (amely) megfelel a rendezett munkaügyi kapcsolatok követelményeinek, és e tevékenységét az állami adóhatóság felé szabályszerűen bejelentette. </a:t>
            </a:r>
          </a:p>
          <a:p>
            <a:pPr lvl="1" eaLnBrk="1" hangingPunct="1"/>
            <a:r>
              <a:rPr lang="hu-HU" sz="1600" smtClean="0">
                <a:latin typeface="Arial" charset="0"/>
              </a:rPr>
              <a:t>egyéni vállalkozó nem áll szervizelési tevékenység folytatását kizáró foglalkozástól eltiltás hatálya alatt, és nem áll más szerviz alkalmazásában.</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Cím 1"/>
          <p:cNvSpPr>
            <a:spLocks noGrp="1"/>
          </p:cNvSpPr>
          <p:nvPr>
            <p:ph type="ctrTitle" idx="4294967295"/>
          </p:nvPr>
        </p:nvSpPr>
        <p:spPr>
          <a:xfrm>
            <a:off x="685800" y="2130425"/>
            <a:ext cx="7772400" cy="1470025"/>
          </a:xfrm>
        </p:spPr>
        <p:txBody>
          <a:bodyPr/>
          <a:lstStyle/>
          <a:p>
            <a:endParaRPr lang="hu-HU" smtClean="0"/>
          </a:p>
        </p:txBody>
      </p:sp>
      <p:sp>
        <p:nvSpPr>
          <p:cNvPr id="58370"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58371"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A22919EE-5893-4DF8-83FE-BF56FAAF2733}" type="slidenum">
              <a:rPr lang="hu-HU" sz="1200">
                <a:solidFill>
                  <a:schemeClr val="tx1">
                    <a:tint val="75000"/>
                  </a:schemeClr>
                </a:solidFill>
                <a:latin typeface="+mn-lt"/>
              </a:rPr>
              <a:pPr algn="r" fontAlgn="auto">
                <a:spcBef>
                  <a:spcPts val="0"/>
                </a:spcBef>
                <a:spcAft>
                  <a:spcPts val="0"/>
                </a:spcAft>
                <a:defRPr/>
              </a:pPr>
              <a:t>30</a:t>
            </a:fld>
            <a:endParaRPr lang="hu-HU" sz="1200">
              <a:solidFill>
                <a:schemeClr val="tx1">
                  <a:tint val="75000"/>
                </a:schemeClr>
              </a:solidFill>
              <a:latin typeface="+mn-lt"/>
            </a:endParaRPr>
          </a:p>
        </p:txBody>
      </p:sp>
      <p:pic>
        <p:nvPicPr>
          <p:cNvPr id="2050" name="Kép 1"/>
          <p:cNvPicPr>
            <a:picLocks noChangeAspect="1" noChangeArrowheads="1"/>
          </p:cNvPicPr>
          <p:nvPr/>
        </p:nvPicPr>
        <p:blipFill>
          <a:blip r:embed="rId3"/>
          <a:srcRect l="21841" t="2989" r="22235" b="6325"/>
          <a:stretch>
            <a:fillRect/>
          </a:stretch>
        </p:blipFill>
        <p:spPr bwMode="auto">
          <a:xfrm>
            <a:off x="1836738" y="0"/>
            <a:ext cx="5270500" cy="6840538"/>
          </a:xfrm>
          <a:prstGeom prst="rect">
            <a:avLst/>
          </a:prstGeom>
          <a:noFill/>
          <a:ln w="9525">
            <a:solidFill>
              <a:srgbClr val="000000"/>
            </a:solidFill>
            <a:miter lim="800000"/>
            <a:headEnd/>
            <a:tailEnd/>
          </a:ln>
          <a:effectLst>
            <a:outerShdw blurRad="50800" dist="63500" dir="2700000" algn="tl" rotWithShape="0">
              <a:schemeClr val="accent4">
                <a:lumMod val="75000"/>
                <a:alpha val="40000"/>
              </a:schemeClr>
            </a:outerShdw>
          </a:effectLs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Cím 1"/>
          <p:cNvSpPr>
            <a:spLocks noGrp="1"/>
          </p:cNvSpPr>
          <p:nvPr>
            <p:ph type="ctrTitle" idx="4294967295"/>
          </p:nvPr>
        </p:nvSpPr>
        <p:spPr>
          <a:xfrm>
            <a:off x="685800" y="2130425"/>
            <a:ext cx="7772400" cy="1470025"/>
          </a:xfrm>
        </p:spPr>
        <p:txBody>
          <a:bodyPr/>
          <a:lstStyle/>
          <a:p>
            <a:endParaRPr lang="hu-HU" smtClean="0"/>
          </a:p>
        </p:txBody>
      </p:sp>
      <p:sp>
        <p:nvSpPr>
          <p:cNvPr id="59394"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59395"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8A461C9A-B1DB-4AFC-88B5-E1DCD84F7477}" type="slidenum">
              <a:rPr lang="hu-HU" sz="1200">
                <a:solidFill>
                  <a:schemeClr val="tx1">
                    <a:tint val="75000"/>
                  </a:schemeClr>
                </a:solidFill>
                <a:latin typeface="+mn-lt"/>
              </a:rPr>
              <a:pPr algn="r" fontAlgn="auto">
                <a:spcBef>
                  <a:spcPts val="0"/>
                </a:spcBef>
                <a:spcAft>
                  <a:spcPts val="0"/>
                </a:spcAft>
                <a:defRPr/>
              </a:pPr>
              <a:t>31</a:t>
            </a:fld>
            <a:endParaRPr lang="hu-HU" sz="1200">
              <a:solidFill>
                <a:schemeClr val="tx1">
                  <a:tint val="75000"/>
                </a:schemeClr>
              </a:solidFill>
              <a:latin typeface="+mn-lt"/>
            </a:endParaRPr>
          </a:p>
        </p:txBody>
      </p:sp>
      <p:pic>
        <p:nvPicPr>
          <p:cNvPr id="3074" name="Kép 1"/>
          <p:cNvPicPr>
            <a:picLocks noChangeAspect="1" noChangeArrowheads="1"/>
          </p:cNvPicPr>
          <p:nvPr/>
        </p:nvPicPr>
        <p:blipFill>
          <a:blip r:embed="rId3"/>
          <a:srcRect l="21841" t="3654" r="21970" b="4837"/>
          <a:stretch>
            <a:fillRect/>
          </a:stretch>
        </p:blipFill>
        <p:spPr bwMode="auto">
          <a:xfrm>
            <a:off x="1800225" y="0"/>
            <a:ext cx="5248275" cy="6840538"/>
          </a:xfrm>
          <a:prstGeom prst="rect">
            <a:avLst/>
          </a:prstGeom>
          <a:noFill/>
          <a:ln w="9525">
            <a:solidFill>
              <a:srgbClr val="000000"/>
            </a:solidFill>
            <a:miter lim="800000"/>
            <a:headEnd/>
            <a:tailEnd/>
          </a:ln>
          <a:effectLst>
            <a:outerShdw blurRad="50800" dist="63500" dir="2700000" algn="tl" rotWithShape="0">
              <a:schemeClr val="accent4">
                <a:lumMod val="75000"/>
                <a:alpha val="40000"/>
              </a:schemeClr>
            </a:outerShdw>
          </a:effectLs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Cím 1"/>
          <p:cNvSpPr>
            <a:spLocks noGrp="1"/>
          </p:cNvSpPr>
          <p:nvPr>
            <p:ph type="ctrTitle" idx="4294967295"/>
          </p:nvPr>
        </p:nvSpPr>
        <p:spPr>
          <a:xfrm>
            <a:off x="685800" y="2130425"/>
            <a:ext cx="7772400" cy="1470025"/>
          </a:xfrm>
        </p:spPr>
        <p:txBody>
          <a:bodyPr/>
          <a:lstStyle/>
          <a:p>
            <a:endParaRPr lang="hu-HU" smtClean="0"/>
          </a:p>
        </p:txBody>
      </p:sp>
      <p:sp>
        <p:nvSpPr>
          <p:cNvPr id="60418"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60419"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3F076098-605C-4299-93B4-06F298B12E0A}" type="slidenum">
              <a:rPr lang="hu-HU" sz="1200">
                <a:solidFill>
                  <a:schemeClr val="tx1">
                    <a:tint val="75000"/>
                  </a:schemeClr>
                </a:solidFill>
                <a:latin typeface="+mn-lt"/>
              </a:rPr>
              <a:pPr algn="r" fontAlgn="auto">
                <a:spcBef>
                  <a:spcPts val="0"/>
                </a:spcBef>
                <a:spcAft>
                  <a:spcPts val="0"/>
                </a:spcAft>
                <a:defRPr/>
              </a:pPr>
              <a:t>32</a:t>
            </a:fld>
            <a:endParaRPr lang="hu-HU" sz="1200">
              <a:solidFill>
                <a:schemeClr val="tx1">
                  <a:tint val="75000"/>
                </a:schemeClr>
              </a:solidFill>
              <a:latin typeface="+mn-lt"/>
            </a:endParaRPr>
          </a:p>
        </p:txBody>
      </p:sp>
      <p:pic>
        <p:nvPicPr>
          <p:cNvPr id="4098" name="Kép 1"/>
          <p:cNvPicPr>
            <a:picLocks noChangeAspect="1" noChangeArrowheads="1"/>
          </p:cNvPicPr>
          <p:nvPr/>
        </p:nvPicPr>
        <p:blipFill>
          <a:blip r:embed="rId3"/>
          <a:srcRect t="6483" b="12982"/>
          <a:stretch>
            <a:fillRect/>
          </a:stretch>
        </p:blipFill>
        <p:spPr bwMode="auto">
          <a:xfrm>
            <a:off x="0" y="261938"/>
            <a:ext cx="9088438" cy="5867400"/>
          </a:xfrm>
          <a:prstGeom prst="rect">
            <a:avLst/>
          </a:prstGeom>
          <a:noFill/>
          <a:ln w="9525">
            <a:solidFill>
              <a:srgbClr val="000000"/>
            </a:solidFill>
            <a:miter lim="800000"/>
            <a:headEnd/>
            <a:tailEnd/>
          </a:ln>
          <a:effectLst>
            <a:outerShdw blurRad="50800" dist="63500" dir="2700000" algn="tl" rotWithShape="0">
              <a:schemeClr val="accent4">
                <a:lumMod val="75000"/>
                <a:alpha val="40000"/>
              </a:schemeClr>
            </a:outerShdw>
          </a:effectLs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ím 1"/>
          <p:cNvSpPr>
            <a:spLocks noGrp="1"/>
          </p:cNvSpPr>
          <p:nvPr>
            <p:ph type="ctrTitle" idx="4294967295"/>
          </p:nvPr>
        </p:nvSpPr>
        <p:spPr>
          <a:xfrm>
            <a:off x="685800" y="2130425"/>
            <a:ext cx="7772400" cy="1470025"/>
          </a:xfrm>
        </p:spPr>
        <p:txBody>
          <a:bodyPr/>
          <a:lstStyle/>
          <a:p>
            <a:endParaRPr lang="hu-HU" smtClean="0"/>
          </a:p>
        </p:txBody>
      </p:sp>
      <p:sp>
        <p:nvSpPr>
          <p:cNvPr id="61442"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61443"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9BE90CD4-646C-4AAC-82FD-132C40D5B7BC}" type="slidenum">
              <a:rPr lang="hu-HU" sz="1200">
                <a:solidFill>
                  <a:schemeClr val="tx1">
                    <a:tint val="75000"/>
                  </a:schemeClr>
                </a:solidFill>
                <a:latin typeface="+mn-lt"/>
              </a:rPr>
              <a:pPr algn="r" fontAlgn="auto">
                <a:spcBef>
                  <a:spcPts val="0"/>
                </a:spcBef>
                <a:spcAft>
                  <a:spcPts val="0"/>
                </a:spcAft>
                <a:defRPr/>
              </a:pPr>
              <a:t>33</a:t>
            </a:fld>
            <a:endParaRPr lang="hu-HU" sz="1200">
              <a:solidFill>
                <a:schemeClr val="tx1">
                  <a:tint val="75000"/>
                </a:schemeClr>
              </a:solidFill>
              <a:latin typeface="+mn-lt"/>
            </a:endParaRPr>
          </a:p>
        </p:txBody>
      </p:sp>
      <p:pic>
        <p:nvPicPr>
          <p:cNvPr id="5122" name="Kép 1"/>
          <p:cNvPicPr>
            <a:picLocks noChangeAspect="1" noChangeArrowheads="1"/>
          </p:cNvPicPr>
          <p:nvPr/>
        </p:nvPicPr>
        <p:blipFill>
          <a:blip r:embed="rId3"/>
          <a:srcRect l="21970" r="21970" b="4172"/>
          <a:stretch>
            <a:fillRect/>
          </a:stretch>
        </p:blipFill>
        <p:spPr bwMode="auto">
          <a:xfrm>
            <a:off x="2160588" y="0"/>
            <a:ext cx="5002212" cy="6840538"/>
          </a:xfrm>
          <a:prstGeom prst="rect">
            <a:avLst/>
          </a:prstGeom>
          <a:noFill/>
          <a:ln w="9525">
            <a:solidFill>
              <a:srgbClr val="000000"/>
            </a:solidFill>
            <a:miter lim="800000"/>
            <a:headEnd/>
            <a:tailEnd/>
          </a:ln>
          <a:effectLst>
            <a:outerShdw blurRad="50800" dist="63500" dir="2700000" algn="tl" rotWithShape="0">
              <a:schemeClr val="accent4">
                <a:lumMod val="75000"/>
                <a:alpha val="40000"/>
              </a:schemeClr>
            </a:outerShdw>
          </a:effectLs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5" name="Kép 2"/>
          <p:cNvPicPr>
            <a:picLocks noChangeAspect="1"/>
          </p:cNvPicPr>
          <p:nvPr/>
        </p:nvPicPr>
        <p:blipFill>
          <a:blip r:embed="rId3"/>
          <a:srcRect/>
          <a:stretch>
            <a:fillRect/>
          </a:stretch>
        </p:blipFill>
        <p:spPr bwMode="auto">
          <a:xfrm>
            <a:off x="0" y="6350"/>
            <a:ext cx="9144000" cy="6845300"/>
          </a:xfrm>
          <a:prstGeom prst="rect">
            <a:avLst/>
          </a:prstGeom>
          <a:noFill/>
          <a:ln w="9525">
            <a:noFill/>
            <a:miter lim="800000"/>
            <a:headEnd/>
            <a:tailEnd/>
          </a:ln>
        </p:spPr>
      </p:pic>
      <p:sp>
        <p:nvSpPr>
          <p:cNvPr id="2" name="Cím 1"/>
          <p:cNvSpPr>
            <a:spLocks noGrp="1"/>
          </p:cNvSpPr>
          <p:nvPr>
            <p:ph type="ctrTitle"/>
          </p:nvPr>
        </p:nvSpPr>
        <p:spPr>
          <a:xfrm>
            <a:off x="685800" y="785794"/>
            <a:ext cx="7772400" cy="1857388"/>
          </a:xfrm>
          <a:noFill/>
          <a:effectLst>
            <a:glow rad="63500">
              <a:schemeClr val="bg1">
                <a:alpha val="40000"/>
              </a:schemeClr>
            </a:glow>
            <a:outerShdw blurRad="50800" dist="38100" dir="2700000" algn="tl" rotWithShape="0">
              <a:prstClr val="black">
                <a:alpha val="40000"/>
              </a:prstClr>
            </a:outerShdw>
          </a:effectLst>
        </p:spPr>
        <p:txBody>
          <a:bodyPr rtlCol="0">
            <a:normAutofit/>
          </a:bodyPr>
          <a:lstStyle/>
          <a:p>
            <a:pPr eaLnBrk="1" fontAlgn="auto" hangingPunct="1">
              <a:spcAft>
                <a:spcPts val="0"/>
              </a:spcAft>
              <a:defRPr/>
            </a:pPr>
            <a:r>
              <a:rPr lang="hu-HU" i="1" dirty="0" smtClean="0">
                <a:solidFill>
                  <a:schemeClr val="bg1"/>
                </a:solidFill>
              </a:rPr>
              <a:t>Köszönjük a figyelmet!</a:t>
            </a:r>
            <a:endParaRPr lang="hu-HU" i="1"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Kép 3"/>
          <p:cNvPicPr>
            <a:picLocks noChangeAspect="1"/>
          </p:cNvPicPr>
          <p:nvPr/>
        </p:nvPicPr>
        <p:blipFill>
          <a:blip r:embed="rId3"/>
          <a:srcRect/>
          <a:stretch>
            <a:fillRect/>
          </a:stretch>
        </p:blipFill>
        <p:spPr bwMode="auto">
          <a:xfrm>
            <a:off x="0" y="6350"/>
            <a:ext cx="9144000" cy="6845300"/>
          </a:xfrm>
          <a:prstGeom prst="rect">
            <a:avLst/>
          </a:prstGeom>
          <a:noFill/>
          <a:ln w="9525">
            <a:noFill/>
            <a:miter lim="800000"/>
            <a:headEnd/>
            <a:tailEnd/>
          </a:ln>
        </p:spPr>
      </p:pic>
      <p:sp>
        <p:nvSpPr>
          <p:cNvPr id="21506" name="Cím 1"/>
          <p:cNvSpPr>
            <a:spLocks noGrp="1"/>
          </p:cNvSpPr>
          <p:nvPr>
            <p:ph type="title" idx="4294967295"/>
          </p:nvPr>
        </p:nvSpPr>
        <p:spPr>
          <a:xfrm>
            <a:off x="468313" y="333375"/>
            <a:ext cx="8229600" cy="654050"/>
          </a:xfrm>
        </p:spPr>
        <p:txBody>
          <a:bodyPr/>
          <a:lstStyle/>
          <a:p>
            <a:pPr eaLnBrk="1" hangingPunct="1"/>
            <a:r>
              <a:rPr lang="hu-HU" sz="4000" smtClean="0">
                <a:latin typeface="Arial" charset="0"/>
              </a:rPr>
              <a:t>Szervizek és műszerészek II.</a:t>
            </a:r>
          </a:p>
        </p:txBody>
      </p:sp>
      <p:sp>
        <p:nvSpPr>
          <p:cNvPr id="21507" name="Tartalom helye 2"/>
          <p:cNvSpPr>
            <a:spLocks noGrp="1"/>
          </p:cNvSpPr>
          <p:nvPr>
            <p:ph idx="4294967295"/>
          </p:nvPr>
        </p:nvSpPr>
        <p:spPr>
          <a:xfrm>
            <a:off x="468313" y="1196975"/>
            <a:ext cx="8229600" cy="4895850"/>
          </a:xfrm>
        </p:spPr>
        <p:txBody>
          <a:bodyPr/>
          <a:lstStyle/>
          <a:p>
            <a:pPr eaLnBrk="1" hangingPunct="1"/>
            <a:endParaRPr lang="hu-HU" sz="1800" smtClean="0">
              <a:latin typeface="Arial" charset="0"/>
            </a:endParaRPr>
          </a:p>
          <a:p>
            <a:pPr eaLnBrk="1" hangingPunct="1"/>
            <a:endParaRPr lang="hu-HU" sz="1800" smtClean="0">
              <a:latin typeface="Arial" charset="0"/>
            </a:endParaRPr>
          </a:p>
          <a:p>
            <a:pPr eaLnBrk="1" hangingPunct="1"/>
            <a:endParaRPr lang="hu-HU" sz="1800" smtClean="0">
              <a:latin typeface="Arial" charset="0"/>
            </a:endParaRPr>
          </a:p>
          <a:p>
            <a:pPr eaLnBrk="1" hangingPunct="1"/>
            <a:r>
              <a:rPr lang="hu-HU" sz="1800" smtClean="0">
                <a:latin typeface="Arial" charset="0"/>
              </a:rPr>
              <a:t>A műszerészi igazolvány</a:t>
            </a:r>
          </a:p>
          <a:p>
            <a:pPr lvl="1" eaLnBrk="1" hangingPunct="1"/>
            <a:r>
              <a:rPr lang="hu-HU" sz="1600" smtClean="0">
                <a:latin typeface="Arial" charset="0"/>
              </a:rPr>
              <a:t>szervizelési tevékenység folytatását kizáró foglalkozástól eltiltás hatálya alatt nem álló, </a:t>
            </a:r>
          </a:p>
          <a:p>
            <a:pPr lvl="1" eaLnBrk="1" hangingPunct="1"/>
            <a:r>
              <a:rPr lang="hu-HU" sz="1600" smtClean="0">
                <a:latin typeface="Arial" charset="0"/>
              </a:rPr>
              <a:t>nyilvántartásba vett szerviz alkalmazásában álló vagy egyéni vállalkozó szervizként nyilvántartott személy (műszerész) részére állítható ki, </a:t>
            </a:r>
          </a:p>
          <a:p>
            <a:pPr lvl="1" eaLnBrk="1" hangingPunct="1"/>
            <a:r>
              <a:rPr lang="hu-HU" sz="1600" smtClean="0">
                <a:latin typeface="Arial" charset="0"/>
              </a:rPr>
              <a:t>aki nem áll a kérelmezőn kívül más szerviz alkalmazásában.</a:t>
            </a:r>
          </a:p>
          <a:p>
            <a:pPr eaLnBrk="1" hangingPunct="1"/>
            <a:r>
              <a:rPr lang="hu-HU" sz="1800" smtClean="0">
                <a:latin typeface="Arial" charset="0"/>
              </a:rPr>
              <a:t>Nyilvántartásba vétel az állami adóhatóságtól kérhető a PTGTAX-SZ adatlap benyújtásával</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ím 1"/>
          <p:cNvSpPr>
            <a:spLocks noGrp="1"/>
          </p:cNvSpPr>
          <p:nvPr>
            <p:ph type="ctrTitle" idx="4294967295"/>
          </p:nvPr>
        </p:nvSpPr>
        <p:spPr>
          <a:xfrm>
            <a:off x="685800" y="2130425"/>
            <a:ext cx="7772400" cy="1470025"/>
          </a:xfrm>
        </p:spPr>
        <p:txBody>
          <a:bodyPr/>
          <a:lstStyle/>
          <a:p>
            <a:endParaRPr lang="hu-HU" smtClean="0"/>
          </a:p>
        </p:txBody>
      </p:sp>
      <p:sp>
        <p:nvSpPr>
          <p:cNvPr id="23554"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23555"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BCBCE336-68AC-4E63-8C8B-26E72EA9A4DA}" type="slidenum">
              <a:rPr lang="hu-HU" sz="1200">
                <a:solidFill>
                  <a:schemeClr val="tx1">
                    <a:tint val="75000"/>
                  </a:schemeClr>
                </a:solidFill>
                <a:latin typeface="+mn-lt"/>
              </a:rPr>
              <a:pPr algn="r" fontAlgn="auto">
                <a:spcBef>
                  <a:spcPts val="0"/>
                </a:spcBef>
                <a:spcAft>
                  <a:spcPts val="0"/>
                </a:spcAft>
                <a:defRPr/>
              </a:pPr>
              <a:t>5</a:t>
            </a:fld>
            <a:endParaRPr lang="hu-HU" sz="1200">
              <a:solidFill>
                <a:schemeClr val="tx1">
                  <a:tint val="75000"/>
                </a:schemeClr>
              </a:solidFill>
              <a:latin typeface="+mn-lt"/>
            </a:endParaRPr>
          </a:p>
        </p:txBody>
      </p:sp>
      <p:pic>
        <p:nvPicPr>
          <p:cNvPr id="11266" name="Kép 1"/>
          <p:cNvPicPr>
            <a:picLocks noChangeAspect="1" noChangeArrowheads="1"/>
          </p:cNvPicPr>
          <p:nvPr/>
        </p:nvPicPr>
        <p:blipFill>
          <a:blip r:embed="rId3"/>
          <a:srcRect l="21841" t="4512" r="22235" b="5833"/>
          <a:stretch>
            <a:fillRect/>
          </a:stretch>
        </p:blipFill>
        <p:spPr bwMode="auto">
          <a:xfrm>
            <a:off x="1944688" y="0"/>
            <a:ext cx="5329237" cy="6840538"/>
          </a:xfrm>
          <a:prstGeom prst="rect">
            <a:avLst/>
          </a:prstGeom>
          <a:noFill/>
          <a:ln w="9525">
            <a:solidFill>
              <a:srgbClr val="000000"/>
            </a:solidFill>
            <a:miter lim="800000"/>
            <a:headEnd/>
            <a:tailEnd/>
          </a:ln>
          <a:effectLst>
            <a:outerShdw blurRad="50800" dist="63500" dir="2700000" algn="tl" rotWithShape="0">
              <a:srgbClr val="006666">
                <a:alpha val="40000"/>
              </a:srgbClr>
            </a:outerShdw>
          </a:effectLs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ím 1"/>
          <p:cNvSpPr>
            <a:spLocks noGrp="1"/>
          </p:cNvSpPr>
          <p:nvPr>
            <p:ph type="ctrTitle" idx="4294967295"/>
          </p:nvPr>
        </p:nvSpPr>
        <p:spPr>
          <a:xfrm>
            <a:off x="685800" y="2130425"/>
            <a:ext cx="7772400" cy="1470025"/>
          </a:xfrm>
        </p:spPr>
        <p:txBody>
          <a:bodyPr/>
          <a:lstStyle/>
          <a:p>
            <a:endParaRPr lang="hu-HU" smtClean="0"/>
          </a:p>
        </p:txBody>
      </p:sp>
      <p:sp>
        <p:nvSpPr>
          <p:cNvPr id="24578"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24579"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4753FFF-E556-4F18-9524-9E7C8B417D01}" type="slidenum">
              <a:rPr lang="hu-HU" sz="1200">
                <a:solidFill>
                  <a:schemeClr val="tx1">
                    <a:tint val="75000"/>
                  </a:schemeClr>
                </a:solidFill>
                <a:latin typeface="+mn-lt"/>
              </a:rPr>
              <a:pPr algn="r" fontAlgn="auto">
                <a:spcBef>
                  <a:spcPts val="0"/>
                </a:spcBef>
                <a:spcAft>
                  <a:spcPts val="0"/>
                </a:spcAft>
                <a:defRPr/>
              </a:pPr>
              <a:t>6</a:t>
            </a:fld>
            <a:endParaRPr lang="hu-HU" sz="1200">
              <a:solidFill>
                <a:schemeClr val="tx1">
                  <a:tint val="75000"/>
                </a:schemeClr>
              </a:solidFill>
              <a:latin typeface="+mn-lt"/>
            </a:endParaRPr>
          </a:p>
        </p:txBody>
      </p:sp>
      <p:pic>
        <p:nvPicPr>
          <p:cNvPr id="12291" name="Kép 1"/>
          <p:cNvPicPr>
            <a:picLocks noChangeAspect="1" noChangeArrowheads="1"/>
          </p:cNvPicPr>
          <p:nvPr/>
        </p:nvPicPr>
        <p:blipFill rotWithShape="1">
          <a:blip r:embed="rId3"/>
          <a:srcRect l="22235" t="996" r="22413" b="36539"/>
          <a:stretch/>
        </p:blipFill>
        <p:spPr bwMode="auto">
          <a:xfrm>
            <a:off x="828675" y="0"/>
            <a:ext cx="7573963" cy="6840538"/>
          </a:xfrm>
          <a:prstGeom prst="rect">
            <a:avLst/>
          </a:prstGeom>
          <a:noFill/>
          <a:ln w="9525">
            <a:solidFill>
              <a:schemeClr val="tx1"/>
            </a:solidFill>
            <a:miter lim="800000"/>
            <a:headEnd/>
            <a:tailEnd/>
          </a:ln>
          <a:effectLst>
            <a:outerShdw blurRad="50800" dist="63500" dir="2700000" algn="tl" rotWithShape="0">
              <a:srgbClr val="006666">
                <a:alpha val="40000"/>
              </a:srgbClr>
            </a:outerShdw>
          </a:effectLs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Cím 1"/>
          <p:cNvSpPr>
            <a:spLocks noGrp="1"/>
          </p:cNvSpPr>
          <p:nvPr>
            <p:ph type="ctrTitle" idx="4294967295"/>
          </p:nvPr>
        </p:nvSpPr>
        <p:spPr>
          <a:xfrm>
            <a:off x="685800" y="2130425"/>
            <a:ext cx="7772400" cy="1470025"/>
          </a:xfrm>
        </p:spPr>
        <p:txBody>
          <a:bodyPr/>
          <a:lstStyle/>
          <a:p>
            <a:endParaRPr lang="hu-HU" smtClean="0"/>
          </a:p>
        </p:txBody>
      </p:sp>
      <p:sp>
        <p:nvSpPr>
          <p:cNvPr id="25602"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25603"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D0F8D52-7F8B-4116-B17F-D2695220C68C}" type="slidenum">
              <a:rPr lang="hu-HU" sz="1200">
                <a:solidFill>
                  <a:schemeClr val="tx1">
                    <a:tint val="75000"/>
                  </a:schemeClr>
                </a:solidFill>
                <a:latin typeface="+mn-lt"/>
              </a:rPr>
              <a:pPr algn="r" fontAlgn="auto">
                <a:spcBef>
                  <a:spcPts val="0"/>
                </a:spcBef>
                <a:spcAft>
                  <a:spcPts val="0"/>
                </a:spcAft>
                <a:defRPr/>
              </a:pPr>
              <a:t>7</a:t>
            </a:fld>
            <a:endParaRPr lang="hu-HU" sz="1200">
              <a:solidFill>
                <a:schemeClr val="tx1">
                  <a:tint val="75000"/>
                </a:schemeClr>
              </a:solidFill>
              <a:latin typeface="+mn-lt"/>
            </a:endParaRPr>
          </a:p>
        </p:txBody>
      </p:sp>
      <p:pic>
        <p:nvPicPr>
          <p:cNvPr id="13314" name="Kép 1"/>
          <p:cNvPicPr>
            <a:picLocks noChangeAspect="1" noChangeArrowheads="1"/>
          </p:cNvPicPr>
          <p:nvPr/>
        </p:nvPicPr>
        <p:blipFill>
          <a:blip r:embed="rId3"/>
          <a:srcRect l="22108" r="21841" b="23798"/>
          <a:stretch>
            <a:fillRect/>
          </a:stretch>
        </p:blipFill>
        <p:spPr bwMode="auto">
          <a:xfrm>
            <a:off x="1476375" y="0"/>
            <a:ext cx="6302375" cy="6840538"/>
          </a:xfrm>
          <a:prstGeom prst="rect">
            <a:avLst/>
          </a:prstGeom>
          <a:noFill/>
          <a:ln w="9525">
            <a:solidFill>
              <a:srgbClr val="000000"/>
            </a:solidFill>
            <a:miter lim="800000"/>
            <a:headEnd/>
            <a:tailEnd/>
          </a:ln>
          <a:effectLst>
            <a:outerShdw blurRad="50800" dist="63500" dir="2700000" algn="tl" rotWithShape="0">
              <a:srgbClr val="006666">
                <a:alpha val="40000"/>
              </a:srgbClr>
            </a:outerShdw>
          </a:effectLs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ím 1"/>
          <p:cNvSpPr>
            <a:spLocks noGrp="1"/>
          </p:cNvSpPr>
          <p:nvPr>
            <p:ph type="ctrTitle" idx="4294967295"/>
          </p:nvPr>
        </p:nvSpPr>
        <p:spPr>
          <a:xfrm>
            <a:off x="685800" y="2130425"/>
            <a:ext cx="7772400" cy="1470025"/>
          </a:xfrm>
        </p:spPr>
        <p:txBody>
          <a:bodyPr/>
          <a:lstStyle/>
          <a:p>
            <a:endParaRPr lang="hu-HU" smtClean="0"/>
          </a:p>
        </p:txBody>
      </p:sp>
      <p:sp>
        <p:nvSpPr>
          <p:cNvPr id="26626"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26627" name="Kép 3"/>
          <p:cNvPicPr>
            <a:picLocks noChangeAspect="1"/>
          </p:cNvPicPr>
          <p:nvPr/>
        </p:nvPicPr>
        <p:blipFill>
          <a:blip r:embed="rId2"/>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7639FF6B-78E9-4519-A050-35102EEC8113}" type="slidenum">
              <a:rPr lang="hu-HU" sz="1200">
                <a:solidFill>
                  <a:schemeClr val="tx1">
                    <a:tint val="75000"/>
                  </a:schemeClr>
                </a:solidFill>
                <a:latin typeface="+mn-lt"/>
              </a:rPr>
              <a:pPr algn="r" fontAlgn="auto">
                <a:spcBef>
                  <a:spcPts val="0"/>
                </a:spcBef>
                <a:spcAft>
                  <a:spcPts val="0"/>
                </a:spcAft>
                <a:defRPr/>
              </a:pPr>
              <a:t>8</a:t>
            </a:fld>
            <a:endParaRPr lang="hu-HU" sz="1200">
              <a:solidFill>
                <a:schemeClr val="tx1">
                  <a:tint val="75000"/>
                </a:schemeClr>
              </a:solidFill>
              <a:latin typeface="+mn-lt"/>
            </a:endParaRPr>
          </a:p>
        </p:txBody>
      </p:sp>
      <p:pic>
        <p:nvPicPr>
          <p:cNvPr id="14338" name="Kép 1"/>
          <p:cNvPicPr>
            <a:picLocks noChangeAspect="1" noChangeArrowheads="1"/>
          </p:cNvPicPr>
          <p:nvPr/>
        </p:nvPicPr>
        <p:blipFill>
          <a:blip r:embed="rId3"/>
          <a:srcRect l="21930" t="4160" r="22107" b="3827"/>
          <a:stretch>
            <a:fillRect/>
          </a:stretch>
        </p:blipFill>
        <p:spPr bwMode="auto">
          <a:xfrm>
            <a:off x="1979613" y="0"/>
            <a:ext cx="5219700" cy="6840538"/>
          </a:xfrm>
          <a:prstGeom prst="rect">
            <a:avLst/>
          </a:prstGeom>
          <a:noFill/>
          <a:ln w="9525">
            <a:solidFill>
              <a:srgbClr val="000000"/>
            </a:solidFill>
            <a:miter lim="800000"/>
            <a:headEnd/>
            <a:tailEnd/>
          </a:ln>
          <a:effectLst>
            <a:outerShdw blurRad="50800" dist="63500" dir="2700000" algn="tl" rotWithShape="0">
              <a:srgbClr val="006666">
                <a:alpha val="40000"/>
              </a:srgbClr>
            </a:outerShdw>
          </a:effectLs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ím 1"/>
          <p:cNvSpPr>
            <a:spLocks noGrp="1"/>
          </p:cNvSpPr>
          <p:nvPr>
            <p:ph type="ctrTitle" idx="4294967295"/>
          </p:nvPr>
        </p:nvSpPr>
        <p:spPr>
          <a:xfrm>
            <a:off x="685800" y="2130425"/>
            <a:ext cx="7772400" cy="1470025"/>
          </a:xfrm>
        </p:spPr>
        <p:txBody>
          <a:bodyPr/>
          <a:lstStyle/>
          <a:p>
            <a:endParaRPr lang="hu-HU" smtClean="0"/>
          </a:p>
        </p:txBody>
      </p:sp>
      <p:sp>
        <p:nvSpPr>
          <p:cNvPr id="27650" name="Alcím 2"/>
          <p:cNvSpPr>
            <a:spLocks noGrp="1"/>
          </p:cNvSpPr>
          <p:nvPr>
            <p:ph type="subTitle" idx="4294967295"/>
          </p:nvPr>
        </p:nvSpPr>
        <p:spPr>
          <a:xfrm>
            <a:off x="1371600" y="3886200"/>
            <a:ext cx="6400800" cy="1752600"/>
          </a:xfrm>
        </p:spPr>
        <p:txBody>
          <a:bodyPr/>
          <a:lstStyle/>
          <a:p>
            <a:pPr marL="0" indent="0" algn="ctr">
              <a:buFont typeface="Arial" charset="0"/>
              <a:buNone/>
            </a:pPr>
            <a:endParaRPr lang="hu-HU" smtClean="0">
              <a:solidFill>
                <a:srgbClr val="898989"/>
              </a:solidFill>
            </a:endParaRPr>
          </a:p>
        </p:txBody>
      </p:sp>
      <p:pic>
        <p:nvPicPr>
          <p:cNvPr id="27651" name="Kép 3"/>
          <p:cNvPicPr>
            <a:picLocks noChangeAspect="1"/>
          </p:cNvPicPr>
          <p:nvPr/>
        </p:nvPicPr>
        <p:blipFill>
          <a:blip r:embed="rId3"/>
          <a:srcRect/>
          <a:stretch>
            <a:fillRect/>
          </a:stretch>
        </p:blipFill>
        <p:spPr bwMode="auto">
          <a:xfrm>
            <a:off x="0" y="0"/>
            <a:ext cx="9144000" cy="6845300"/>
          </a:xfrm>
          <a:prstGeom prst="rect">
            <a:avLst/>
          </a:prstGeom>
          <a:noFill/>
          <a:ln w="9525">
            <a:noFill/>
            <a:miter lim="800000"/>
            <a:headEnd/>
            <a:tailEnd/>
          </a:ln>
        </p:spPr>
      </p:pic>
      <p:sp>
        <p:nvSpPr>
          <p:cNvPr id="5" name="Dia számának helye 4"/>
          <p:cNvSpPr txBox="1">
            <a:spLocks noGrp="1"/>
          </p:cNvSpPr>
          <p:nvPr/>
        </p:nvSpPr>
        <p:spPr>
          <a:xfrm>
            <a:off x="6553200" y="6356350"/>
            <a:ext cx="2133600" cy="365125"/>
          </a:xfrm>
          <a:prstGeom prst="rect">
            <a:avLst/>
          </a:prstGeom>
          <a:noFill/>
        </p:spPr>
        <p:txBody>
          <a:bodyPr anchor="ctr"/>
          <a:lstStyle/>
          <a:p>
            <a:pPr algn="r" fontAlgn="auto">
              <a:spcBef>
                <a:spcPts val="0"/>
              </a:spcBef>
              <a:spcAft>
                <a:spcPts val="0"/>
              </a:spcAft>
              <a:defRPr/>
            </a:pPr>
            <a:fld id="{FC8EBEBD-CA8F-4715-B3D0-92E88613C019}" type="slidenum">
              <a:rPr lang="hu-HU" sz="1200">
                <a:solidFill>
                  <a:schemeClr val="tx1">
                    <a:tint val="75000"/>
                  </a:schemeClr>
                </a:solidFill>
                <a:latin typeface="+mn-lt"/>
              </a:rPr>
              <a:pPr algn="r" fontAlgn="auto">
                <a:spcBef>
                  <a:spcPts val="0"/>
                </a:spcBef>
                <a:spcAft>
                  <a:spcPts val="0"/>
                </a:spcAft>
                <a:defRPr/>
              </a:pPr>
              <a:t>9</a:t>
            </a:fld>
            <a:endParaRPr lang="hu-HU" sz="1200">
              <a:solidFill>
                <a:schemeClr val="tx1">
                  <a:tint val="75000"/>
                </a:schemeClr>
              </a:solidFill>
              <a:latin typeface="+mn-lt"/>
            </a:endParaRPr>
          </a:p>
        </p:txBody>
      </p:sp>
      <p:graphicFrame>
        <p:nvGraphicFramePr>
          <p:cNvPr id="6" name="Táblázat 5"/>
          <p:cNvGraphicFramePr>
            <a:graphicFrameLocks noGrp="1"/>
          </p:cNvGraphicFramePr>
          <p:nvPr/>
        </p:nvGraphicFramePr>
        <p:xfrm>
          <a:off x="179511" y="980728"/>
          <a:ext cx="8856985" cy="5399274"/>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37163"/>
                <a:gridCol w="658784"/>
                <a:gridCol w="2415541"/>
                <a:gridCol w="1903154"/>
                <a:gridCol w="1024775"/>
                <a:gridCol w="1317568"/>
              </a:tblGrid>
              <a:tr h="369626">
                <a:tc>
                  <a:txBody>
                    <a:bodyPr/>
                    <a:lstStyle/>
                    <a:p>
                      <a:pPr algn="ctr"/>
                      <a:r>
                        <a:rPr lang="hu-HU" sz="1400" dirty="0" smtClean="0"/>
                        <a:t>Szerviz </a:t>
                      </a:r>
                    </a:p>
                    <a:p>
                      <a:pPr algn="ctr"/>
                      <a:r>
                        <a:rPr lang="hu-HU" sz="1400" dirty="0" smtClean="0"/>
                        <a:t>neve</a:t>
                      </a:r>
                    </a:p>
                  </a:txBody>
                  <a:tcPr/>
                </a:tc>
                <a:tc>
                  <a:txBody>
                    <a:bodyPr/>
                    <a:lstStyle/>
                    <a:p>
                      <a:pPr algn="ctr"/>
                      <a:r>
                        <a:rPr lang="hu-HU" sz="1400" dirty="0" err="1" smtClean="0"/>
                        <a:t>Nyilv</a:t>
                      </a:r>
                      <a:r>
                        <a:rPr lang="hu-HU" sz="1400" dirty="0" smtClean="0"/>
                        <a:t>. száma</a:t>
                      </a:r>
                      <a:endParaRPr lang="hu-HU" sz="1400" dirty="0"/>
                    </a:p>
                  </a:txBody>
                  <a:tcPr/>
                </a:tc>
                <a:tc>
                  <a:txBody>
                    <a:bodyPr/>
                    <a:lstStyle/>
                    <a:p>
                      <a:pPr algn="ctr"/>
                      <a:r>
                        <a:rPr lang="hu-HU" sz="1400" dirty="0" smtClean="0"/>
                        <a:t>Székhelye</a:t>
                      </a:r>
                      <a:endParaRPr lang="hu-HU" sz="1400" dirty="0"/>
                    </a:p>
                  </a:txBody>
                  <a:tcPr/>
                </a:tc>
                <a:tc>
                  <a:txBody>
                    <a:bodyPr/>
                    <a:lstStyle/>
                    <a:p>
                      <a:pPr algn="ctr"/>
                      <a:r>
                        <a:rPr lang="hu-HU" sz="1400" dirty="0" smtClean="0"/>
                        <a:t>Műszerész </a:t>
                      </a:r>
                    </a:p>
                    <a:p>
                      <a:pPr algn="ctr"/>
                      <a:r>
                        <a:rPr lang="hu-HU" sz="1400" dirty="0" smtClean="0"/>
                        <a:t>neve</a:t>
                      </a:r>
                      <a:endParaRPr lang="hu-HU" sz="1400" dirty="0"/>
                    </a:p>
                  </a:txBody>
                  <a:tcPr/>
                </a:tc>
                <a:tc>
                  <a:txBody>
                    <a:bodyPr/>
                    <a:lstStyle/>
                    <a:p>
                      <a:pPr algn="ctr"/>
                      <a:r>
                        <a:rPr lang="hu-HU" sz="1400" dirty="0" smtClean="0"/>
                        <a:t>Műszerész    ig. száma</a:t>
                      </a:r>
                      <a:endParaRPr lang="hu-HU" sz="1400" dirty="0"/>
                    </a:p>
                  </a:txBody>
                  <a:tcPr/>
                </a:tc>
                <a:tc>
                  <a:txBody>
                    <a:bodyPr/>
                    <a:lstStyle/>
                    <a:p>
                      <a:pPr algn="ctr"/>
                      <a:r>
                        <a:rPr lang="hu-HU" sz="1400" dirty="0" smtClean="0"/>
                        <a:t>Plombanyomó száma</a:t>
                      </a:r>
                      <a:endParaRPr lang="hu-HU" sz="1400" dirty="0"/>
                    </a:p>
                  </a:txBody>
                  <a:tcPr/>
                </a:tc>
              </a:tr>
              <a:tr h="369626">
                <a:tc>
                  <a:txBody>
                    <a:bodyPr/>
                    <a:lstStyle/>
                    <a:p>
                      <a:r>
                        <a:rPr lang="hu-HU" sz="1400" dirty="0" err="1" smtClean="0"/>
                        <a:t>Bucsok</a:t>
                      </a:r>
                      <a:r>
                        <a:rPr lang="hu-HU" sz="1400" dirty="0" smtClean="0"/>
                        <a:t> Szabolcs</a:t>
                      </a:r>
                    </a:p>
                  </a:txBody>
                  <a:tcPr anchor="ctr"/>
                </a:tc>
                <a:tc>
                  <a:txBody>
                    <a:bodyPr/>
                    <a:lstStyle/>
                    <a:p>
                      <a:pPr algn="ctr"/>
                      <a:r>
                        <a:rPr lang="hu-HU" sz="1400" dirty="0" smtClean="0"/>
                        <a:t>10414</a:t>
                      </a:r>
                      <a:endParaRPr lang="hu-HU" sz="1400" dirty="0"/>
                    </a:p>
                  </a:txBody>
                  <a:tcPr anchor="ctr"/>
                </a:tc>
                <a:tc>
                  <a:txBody>
                    <a:bodyPr/>
                    <a:lstStyle/>
                    <a:p>
                      <a:r>
                        <a:rPr lang="hu-HU" sz="1400" dirty="0" smtClean="0"/>
                        <a:t>3123</a:t>
                      </a:r>
                      <a:r>
                        <a:rPr lang="hu-HU" sz="1400" baseline="0" dirty="0" smtClean="0"/>
                        <a:t> Cered, Ady Endre út 6.</a:t>
                      </a:r>
                      <a:endParaRPr lang="hu-HU" sz="1400" dirty="0"/>
                    </a:p>
                  </a:txBody>
                  <a:tcPr anchor="ctr"/>
                </a:tc>
                <a:tc>
                  <a:txBody>
                    <a:bodyPr/>
                    <a:lstStyle/>
                    <a:p>
                      <a:r>
                        <a:rPr lang="hu-HU" sz="1400" dirty="0" err="1" smtClean="0"/>
                        <a:t>Bucsok</a:t>
                      </a:r>
                      <a:r>
                        <a:rPr lang="hu-HU" sz="1400" dirty="0" smtClean="0"/>
                        <a:t> Szabolcs</a:t>
                      </a:r>
                      <a:endParaRPr lang="hu-HU" sz="1400" dirty="0"/>
                    </a:p>
                  </a:txBody>
                  <a:tcPr anchor="ctr"/>
                </a:tc>
                <a:tc>
                  <a:txBody>
                    <a:bodyPr/>
                    <a:lstStyle/>
                    <a:p>
                      <a:pPr algn="ctr"/>
                      <a:r>
                        <a:rPr lang="hu-HU" sz="1400" dirty="0" smtClean="0"/>
                        <a:t>200972</a:t>
                      </a:r>
                      <a:endParaRPr lang="hu-HU" sz="1400" dirty="0"/>
                    </a:p>
                  </a:txBody>
                  <a:tcPr anchor="ctr"/>
                </a:tc>
                <a:tc>
                  <a:txBody>
                    <a:bodyPr/>
                    <a:lstStyle/>
                    <a:p>
                      <a:pPr algn="ctr"/>
                      <a:r>
                        <a:rPr lang="hu-HU" sz="1400" dirty="0" smtClean="0"/>
                        <a:t>001/1217</a:t>
                      </a:r>
                      <a:endParaRPr lang="hu-HU" sz="1400" dirty="0"/>
                    </a:p>
                  </a:txBody>
                  <a:tcPr anchor="ctr"/>
                </a:tc>
              </a:tr>
              <a:tr h="369626">
                <a:tc>
                  <a:txBody>
                    <a:bodyPr/>
                    <a:lstStyle/>
                    <a:p>
                      <a:r>
                        <a:rPr lang="hu-HU" sz="1400" dirty="0" smtClean="0"/>
                        <a:t>Cash-M Pénztárgépszerviz</a:t>
                      </a:r>
                      <a:endParaRPr lang="hu-HU" sz="1400" dirty="0"/>
                    </a:p>
                  </a:txBody>
                  <a:tcPr anchor="ctr"/>
                </a:tc>
                <a:tc>
                  <a:txBody>
                    <a:bodyPr/>
                    <a:lstStyle/>
                    <a:p>
                      <a:pPr algn="ctr"/>
                      <a:r>
                        <a:rPr lang="hu-HU" sz="1400" dirty="0" smtClean="0"/>
                        <a:t>10019</a:t>
                      </a:r>
                      <a:endParaRPr lang="hu-HU" sz="1400" dirty="0"/>
                    </a:p>
                  </a:txBody>
                  <a:tcPr anchor="ctr"/>
                </a:tc>
                <a:tc>
                  <a:txBody>
                    <a:bodyPr/>
                    <a:lstStyle/>
                    <a:p>
                      <a:r>
                        <a:rPr lang="hu-HU" sz="1400" dirty="0" smtClean="0"/>
                        <a:t>3104 Salgótarján, </a:t>
                      </a:r>
                    </a:p>
                    <a:p>
                      <a:r>
                        <a:rPr lang="hu-HU" sz="1400" dirty="0" smtClean="0"/>
                        <a:t>Frigyes krt. 36.</a:t>
                      </a:r>
                      <a:endParaRPr lang="hu-HU" sz="1400" dirty="0"/>
                    </a:p>
                  </a:txBody>
                  <a:tcPr anchor="ctr"/>
                </a:tc>
                <a:tc>
                  <a:txBody>
                    <a:bodyPr/>
                    <a:lstStyle/>
                    <a:p>
                      <a:r>
                        <a:rPr lang="hu-HU" sz="1400" dirty="0" smtClean="0"/>
                        <a:t>Molnár István</a:t>
                      </a:r>
                      <a:endParaRPr lang="hu-HU" sz="1400" dirty="0"/>
                    </a:p>
                  </a:txBody>
                  <a:tcPr anchor="ctr"/>
                </a:tc>
                <a:tc>
                  <a:txBody>
                    <a:bodyPr/>
                    <a:lstStyle/>
                    <a:p>
                      <a:pPr algn="ctr"/>
                      <a:r>
                        <a:rPr lang="hu-HU" sz="1400" dirty="0" smtClean="0"/>
                        <a:t>200150</a:t>
                      </a:r>
                      <a:endParaRPr lang="hu-HU" sz="1400" dirty="0"/>
                    </a:p>
                  </a:txBody>
                  <a:tcPr anchor="ctr"/>
                </a:tc>
                <a:tc>
                  <a:txBody>
                    <a:bodyPr/>
                    <a:lstStyle/>
                    <a:p>
                      <a:pPr algn="ctr"/>
                      <a:r>
                        <a:rPr lang="hu-HU" sz="1400" dirty="0" smtClean="0"/>
                        <a:t>001/0386</a:t>
                      </a:r>
                      <a:endParaRPr lang="hu-HU" sz="1400" dirty="0"/>
                    </a:p>
                  </a:txBody>
                  <a:tcPr anchor="ctr"/>
                </a:tc>
              </a:tr>
              <a:tr h="369626">
                <a:tc rowSpan="3">
                  <a:txBody>
                    <a:bodyPr/>
                    <a:lstStyle/>
                    <a:p>
                      <a:r>
                        <a:rPr lang="hu-HU" sz="1400" dirty="0" smtClean="0"/>
                        <a:t>Karit Irodatechnika</a:t>
                      </a:r>
                      <a:r>
                        <a:rPr lang="hu-HU" sz="1400" baseline="0" dirty="0" smtClean="0"/>
                        <a:t> Kft</a:t>
                      </a:r>
                      <a:endParaRPr lang="hu-HU" sz="1400" dirty="0"/>
                    </a:p>
                  </a:txBody>
                  <a:tcPr anchor="ctr"/>
                </a:tc>
                <a:tc rowSpan="3">
                  <a:txBody>
                    <a:bodyPr/>
                    <a:lstStyle/>
                    <a:p>
                      <a:pPr algn="ctr"/>
                      <a:r>
                        <a:rPr lang="hu-HU" sz="1400" dirty="0" smtClean="0"/>
                        <a:t>10084</a:t>
                      </a:r>
                      <a:endParaRPr lang="hu-HU" sz="1400" dirty="0"/>
                    </a:p>
                  </a:txBody>
                  <a:tcPr anchor="ctr"/>
                </a:tc>
                <a:tc rowSpan="3">
                  <a:txBody>
                    <a:bodyPr/>
                    <a:lstStyle/>
                    <a:p>
                      <a:r>
                        <a:rPr lang="hu-HU" sz="1400" dirty="0" smtClean="0"/>
                        <a:t>3100 Salgótarján, </a:t>
                      </a:r>
                    </a:p>
                    <a:p>
                      <a:r>
                        <a:rPr lang="hu-HU" sz="1400" dirty="0" smtClean="0"/>
                        <a:t>Rákóczi út 42.</a:t>
                      </a:r>
                      <a:endParaRPr lang="hu-HU" sz="1400" dirty="0"/>
                    </a:p>
                  </a:txBody>
                  <a:tcPr anchor="ctr"/>
                </a:tc>
                <a:tc>
                  <a:txBody>
                    <a:bodyPr/>
                    <a:lstStyle/>
                    <a:p>
                      <a:r>
                        <a:rPr lang="hu-HU" sz="1400" dirty="0" smtClean="0"/>
                        <a:t>Bábel Gyula</a:t>
                      </a:r>
                      <a:endParaRPr lang="hu-HU" sz="1400" dirty="0"/>
                    </a:p>
                  </a:txBody>
                  <a:tcPr anchor="ctr"/>
                </a:tc>
                <a:tc>
                  <a:txBody>
                    <a:bodyPr/>
                    <a:lstStyle/>
                    <a:p>
                      <a:pPr algn="ctr"/>
                      <a:r>
                        <a:rPr lang="hu-HU" sz="1400" dirty="0" smtClean="0"/>
                        <a:t>200814</a:t>
                      </a:r>
                      <a:endParaRPr lang="hu-HU" sz="1400" dirty="0"/>
                    </a:p>
                  </a:txBody>
                  <a:tcPr anchor="ctr"/>
                </a:tc>
                <a:tc>
                  <a:txBody>
                    <a:bodyPr/>
                    <a:lstStyle/>
                    <a:p>
                      <a:pPr algn="ctr"/>
                      <a:r>
                        <a:rPr lang="hu-HU" sz="1400" dirty="0" smtClean="0"/>
                        <a:t>001/0393</a:t>
                      </a:r>
                      <a:endParaRPr lang="hu-HU" sz="1400" dirty="0"/>
                    </a:p>
                  </a:txBody>
                  <a:tcPr anchor="ctr"/>
                </a:tc>
              </a:tr>
              <a:tr h="369626">
                <a:tc vMerge="1">
                  <a:txBody>
                    <a:bodyPr/>
                    <a:lstStyle/>
                    <a:p>
                      <a:endParaRPr lang="hu-HU" dirty="0"/>
                    </a:p>
                  </a:txBody>
                  <a:tcPr/>
                </a:tc>
                <a:tc vMerge="1">
                  <a:txBody>
                    <a:bodyPr/>
                    <a:lstStyle/>
                    <a:p>
                      <a:endParaRPr lang="hu-HU" dirty="0"/>
                    </a:p>
                  </a:txBody>
                  <a:tcPr/>
                </a:tc>
                <a:tc vMerge="1">
                  <a:txBody>
                    <a:bodyPr/>
                    <a:lstStyle/>
                    <a:p>
                      <a:endParaRPr lang="hu-HU" sz="1200" dirty="0"/>
                    </a:p>
                  </a:txBody>
                  <a:tcPr/>
                </a:tc>
                <a:tc>
                  <a:txBody>
                    <a:bodyPr/>
                    <a:lstStyle/>
                    <a:p>
                      <a:r>
                        <a:rPr lang="hu-HU" sz="1400" dirty="0" smtClean="0"/>
                        <a:t>Pál Péter</a:t>
                      </a:r>
                      <a:endParaRPr lang="hu-HU" sz="1400" dirty="0"/>
                    </a:p>
                  </a:txBody>
                  <a:tcPr anchor="ctr"/>
                </a:tc>
                <a:tc>
                  <a:txBody>
                    <a:bodyPr/>
                    <a:lstStyle/>
                    <a:p>
                      <a:pPr algn="ctr"/>
                      <a:r>
                        <a:rPr lang="hu-HU" sz="1400" dirty="0" smtClean="0"/>
                        <a:t>200816</a:t>
                      </a:r>
                      <a:endParaRPr lang="hu-HU" sz="1400" dirty="0"/>
                    </a:p>
                  </a:txBody>
                  <a:tcPr anchor="ctr"/>
                </a:tc>
                <a:tc>
                  <a:txBody>
                    <a:bodyPr/>
                    <a:lstStyle/>
                    <a:p>
                      <a:pPr algn="ctr"/>
                      <a:r>
                        <a:rPr lang="hu-HU" sz="1400" dirty="0" smtClean="0"/>
                        <a:t>001/0395</a:t>
                      </a:r>
                      <a:endParaRPr lang="hu-HU" sz="1400" dirty="0"/>
                    </a:p>
                  </a:txBody>
                  <a:tcPr anchor="ctr"/>
                </a:tc>
              </a:tr>
              <a:tr h="369626">
                <a:tc vMerge="1">
                  <a:txBody>
                    <a:bodyPr/>
                    <a:lstStyle/>
                    <a:p>
                      <a:endParaRPr lang="hu-HU" dirty="0"/>
                    </a:p>
                  </a:txBody>
                  <a:tcPr/>
                </a:tc>
                <a:tc vMerge="1">
                  <a:txBody>
                    <a:bodyPr/>
                    <a:lstStyle/>
                    <a:p>
                      <a:endParaRPr lang="hu-HU" dirty="0"/>
                    </a:p>
                  </a:txBody>
                  <a:tcPr/>
                </a:tc>
                <a:tc vMerge="1">
                  <a:txBody>
                    <a:bodyPr/>
                    <a:lstStyle/>
                    <a:p>
                      <a:endParaRPr lang="hu-HU" sz="1200" dirty="0"/>
                    </a:p>
                  </a:txBody>
                  <a:tcPr/>
                </a:tc>
                <a:tc>
                  <a:txBody>
                    <a:bodyPr/>
                    <a:lstStyle/>
                    <a:p>
                      <a:r>
                        <a:rPr lang="hu-HU" sz="1400" dirty="0" err="1" smtClean="0"/>
                        <a:t>Szimicsné</a:t>
                      </a:r>
                      <a:r>
                        <a:rPr lang="hu-HU" sz="1400" dirty="0" smtClean="0"/>
                        <a:t> Pásztor Erika</a:t>
                      </a:r>
                      <a:endParaRPr lang="hu-HU" sz="1400" dirty="0"/>
                    </a:p>
                  </a:txBody>
                  <a:tcPr anchor="ctr"/>
                </a:tc>
                <a:tc>
                  <a:txBody>
                    <a:bodyPr/>
                    <a:lstStyle/>
                    <a:p>
                      <a:pPr algn="ctr"/>
                      <a:r>
                        <a:rPr lang="hu-HU" sz="1400" dirty="0" smtClean="0"/>
                        <a:t>200815</a:t>
                      </a:r>
                      <a:endParaRPr lang="hu-HU" sz="1400" dirty="0"/>
                    </a:p>
                  </a:txBody>
                  <a:tcPr anchor="ctr"/>
                </a:tc>
                <a:tc>
                  <a:txBody>
                    <a:bodyPr/>
                    <a:lstStyle/>
                    <a:p>
                      <a:pPr algn="ctr"/>
                      <a:r>
                        <a:rPr lang="hu-HU" sz="1400" dirty="0" smtClean="0"/>
                        <a:t>001/0394</a:t>
                      </a:r>
                      <a:endParaRPr lang="hu-HU" sz="1400" dirty="0"/>
                    </a:p>
                  </a:txBody>
                  <a:tcPr anchor="ctr"/>
                </a:tc>
              </a:tr>
              <a:tr h="369626">
                <a:tc>
                  <a:txBody>
                    <a:bodyPr/>
                    <a:lstStyle/>
                    <a:p>
                      <a:r>
                        <a:rPr lang="hu-HU" sz="1400" dirty="0" err="1" smtClean="0"/>
                        <a:t>Laczka</a:t>
                      </a:r>
                      <a:r>
                        <a:rPr lang="hu-HU" sz="1400" dirty="0" smtClean="0"/>
                        <a:t> József</a:t>
                      </a:r>
                      <a:endParaRPr lang="hu-HU" sz="1400" dirty="0"/>
                    </a:p>
                  </a:txBody>
                  <a:tcPr anchor="ctr"/>
                </a:tc>
                <a:tc>
                  <a:txBody>
                    <a:bodyPr/>
                    <a:lstStyle/>
                    <a:p>
                      <a:pPr algn="ctr"/>
                      <a:r>
                        <a:rPr lang="hu-HU" sz="1400" dirty="0" smtClean="0"/>
                        <a:t>10378</a:t>
                      </a:r>
                      <a:endParaRPr lang="hu-HU" sz="1400" dirty="0"/>
                    </a:p>
                  </a:txBody>
                  <a:tcPr anchor="ctr"/>
                </a:tc>
                <a:tc>
                  <a:txBody>
                    <a:bodyPr/>
                    <a:lstStyle/>
                    <a:p>
                      <a:r>
                        <a:rPr lang="hu-HU" sz="1400" dirty="0" smtClean="0"/>
                        <a:t>3181 Karancsalja, Vízmű út 27.</a:t>
                      </a:r>
                      <a:endParaRPr lang="hu-HU" sz="1400" dirty="0"/>
                    </a:p>
                  </a:txBody>
                  <a:tcPr anchor="ctr"/>
                </a:tc>
                <a:tc>
                  <a:txBody>
                    <a:bodyPr/>
                    <a:lstStyle/>
                    <a:p>
                      <a:r>
                        <a:rPr lang="hu-HU" sz="1400" dirty="0" err="1" smtClean="0"/>
                        <a:t>Laczka</a:t>
                      </a:r>
                      <a:r>
                        <a:rPr lang="hu-HU" sz="1400" dirty="0" smtClean="0"/>
                        <a:t> József</a:t>
                      </a:r>
                      <a:endParaRPr lang="hu-HU" sz="1400" dirty="0"/>
                    </a:p>
                  </a:txBody>
                  <a:tcPr anchor="ctr"/>
                </a:tc>
                <a:tc>
                  <a:txBody>
                    <a:bodyPr/>
                    <a:lstStyle/>
                    <a:p>
                      <a:pPr algn="ctr"/>
                      <a:r>
                        <a:rPr lang="hu-HU" sz="1400" dirty="0" smtClean="0"/>
                        <a:t>200379</a:t>
                      </a:r>
                      <a:endParaRPr lang="hu-HU" sz="1400" dirty="0"/>
                    </a:p>
                  </a:txBody>
                  <a:tcPr anchor="ctr"/>
                </a:tc>
                <a:tc>
                  <a:txBody>
                    <a:bodyPr/>
                    <a:lstStyle/>
                    <a:p>
                      <a:pPr algn="ctr"/>
                      <a:r>
                        <a:rPr lang="hu-HU" sz="1400" dirty="0" smtClean="0"/>
                        <a:t>001/0390</a:t>
                      </a:r>
                      <a:endParaRPr lang="hu-HU" sz="1400" dirty="0"/>
                    </a:p>
                  </a:txBody>
                  <a:tcPr anchor="ctr"/>
                </a:tc>
              </a:tr>
              <a:tr h="369626">
                <a:tc>
                  <a:txBody>
                    <a:bodyPr/>
                    <a:lstStyle/>
                    <a:p>
                      <a:r>
                        <a:rPr lang="hu-HU" sz="1400" dirty="0" err="1" smtClean="0"/>
                        <a:t>Loós</a:t>
                      </a:r>
                      <a:r>
                        <a:rPr lang="hu-HU" sz="1400" dirty="0" smtClean="0"/>
                        <a:t> István</a:t>
                      </a:r>
                      <a:endParaRPr lang="hu-HU" sz="1400" dirty="0"/>
                    </a:p>
                  </a:txBody>
                  <a:tcPr anchor="ctr"/>
                </a:tc>
                <a:tc>
                  <a:txBody>
                    <a:bodyPr/>
                    <a:lstStyle/>
                    <a:p>
                      <a:pPr algn="ctr"/>
                      <a:r>
                        <a:rPr lang="hu-HU" sz="1400" dirty="0" smtClean="0"/>
                        <a:t>10377</a:t>
                      </a:r>
                      <a:endParaRPr lang="hu-HU" sz="1400" dirty="0"/>
                    </a:p>
                  </a:txBody>
                  <a:tcPr anchor="ctr"/>
                </a:tc>
                <a:tc>
                  <a:txBody>
                    <a:bodyPr/>
                    <a:lstStyle/>
                    <a:p>
                      <a:r>
                        <a:rPr lang="hu-HU" sz="1400" dirty="0" smtClean="0"/>
                        <a:t>3100 Salgótarján, </a:t>
                      </a:r>
                    </a:p>
                    <a:p>
                      <a:r>
                        <a:rPr lang="hu-HU" sz="1400" dirty="0" smtClean="0"/>
                        <a:t>Béke krt. 68.</a:t>
                      </a:r>
                      <a:endParaRPr lang="hu-HU" sz="1400" dirty="0"/>
                    </a:p>
                  </a:txBody>
                  <a:tcPr anchor="ctr"/>
                </a:tc>
                <a:tc>
                  <a:txBody>
                    <a:bodyPr/>
                    <a:lstStyle/>
                    <a:p>
                      <a:r>
                        <a:rPr lang="hu-HU" sz="1400" dirty="0" err="1" smtClean="0"/>
                        <a:t>Loós</a:t>
                      </a:r>
                      <a:r>
                        <a:rPr lang="hu-HU" sz="1400" dirty="0" smtClean="0"/>
                        <a:t> István</a:t>
                      </a:r>
                      <a:endParaRPr lang="hu-HU" sz="1400" dirty="0"/>
                    </a:p>
                  </a:txBody>
                  <a:tcPr anchor="ctr"/>
                </a:tc>
                <a:tc>
                  <a:txBody>
                    <a:bodyPr/>
                    <a:lstStyle/>
                    <a:p>
                      <a:pPr algn="ctr"/>
                      <a:r>
                        <a:rPr lang="hu-HU" sz="1400" dirty="0" smtClean="0"/>
                        <a:t>200378</a:t>
                      </a:r>
                      <a:endParaRPr lang="hu-HU" sz="1400" dirty="0"/>
                    </a:p>
                  </a:txBody>
                  <a:tcPr anchor="ctr"/>
                </a:tc>
                <a:tc>
                  <a:txBody>
                    <a:bodyPr/>
                    <a:lstStyle/>
                    <a:p>
                      <a:pPr algn="ctr"/>
                      <a:r>
                        <a:rPr lang="hu-HU" sz="1400" dirty="0" smtClean="0"/>
                        <a:t>001/0389</a:t>
                      </a:r>
                      <a:endParaRPr lang="hu-HU" sz="1400" dirty="0"/>
                    </a:p>
                  </a:txBody>
                  <a:tcPr anchor="ctr"/>
                </a:tc>
              </a:tr>
              <a:tr h="369626">
                <a:tc>
                  <a:txBody>
                    <a:bodyPr/>
                    <a:lstStyle/>
                    <a:p>
                      <a:r>
                        <a:rPr lang="hu-HU" sz="1400" dirty="0" smtClean="0"/>
                        <a:t>M.GY. Pénztárgépes Kft</a:t>
                      </a:r>
                      <a:endParaRPr lang="hu-HU" sz="1400" dirty="0"/>
                    </a:p>
                  </a:txBody>
                  <a:tcPr anchor="ctr"/>
                </a:tc>
                <a:tc>
                  <a:txBody>
                    <a:bodyPr/>
                    <a:lstStyle/>
                    <a:p>
                      <a:pPr algn="ctr"/>
                      <a:r>
                        <a:rPr lang="hu-HU" sz="1400" dirty="0" smtClean="0"/>
                        <a:t>10085</a:t>
                      </a:r>
                      <a:endParaRPr lang="hu-HU" sz="1400" dirty="0"/>
                    </a:p>
                  </a:txBody>
                  <a:tcPr anchor="ctr"/>
                </a:tc>
                <a:tc>
                  <a:txBody>
                    <a:bodyPr/>
                    <a:lstStyle/>
                    <a:p>
                      <a:r>
                        <a:rPr lang="hu-HU" sz="1400" dirty="0" smtClean="0"/>
                        <a:t>3152 Nemti, Kossuth út 8.</a:t>
                      </a:r>
                      <a:endParaRPr lang="hu-HU" sz="1400" dirty="0"/>
                    </a:p>
                  </a:txBody>
                  <a:tcPr anchor="ctr"/>
                </a:tc>
                <a:tc>
                  <a:txBody>
                    <a:bodyPr/>
                    <a:lstStyle/>
                    <a:p>
                      <a:r>
                        <a:rPr lang="hu-HU" sz="1400" dirty="0" err="1" smtClean="0"/>
                        <a:t>Mazán</a:t>
                      </a:r>
                      <a:r>
                        <a:rPr lang="hu-HU" sz="1400" dirty="0" smtClean="0"/>
                        <a:t> György</a:t>
                      </a:r>
                      <a:endParaRPr lang="hu-HU" sz="1400" dirty="0"/>
                    </a:p>
                  </a:txBody>
                  <a:tcPr anchor="ctr"/>
                </a:tc>
                <a:tc>
                  <a:txBody>
                    <a:bodyPr/>
                    <a:lstStyle/>
                    <a:p>
                      <a:pPr algn="ctr"/>
                      <a:r>
                        <a:rPr lang="hu-HU" sz="1400" dirty="0" smtClean="0"/>
                        <a:t>200921</a:t>
                      </a:r>
                      <a:endParaRPr lang="hu-HU" sz="1400" dirty="0"/>
                    </a:p>
                  </a:txBody>
                  <a:tcPr anchor="ctr"/>
                </a:tc>
                <a:tc>
                  <a:txBody>
                    <a:bodyPr/>
                    <a:lstStyle/>
                    <a:p>
                      <a:pPr algn="ctr"/>
                      <a:r>
                        <a:rPr lang="hu-HU" sz="1400" dirty="0" smtClean="0"/>
                        <a:t>001/1216</a:t>
                      </a:r>
                      <a:endParaRPr lang="hu-HU" sz="1400" dirty="0"/>
                    </a:p>
                  </a:txBody>
                  <a:tcPr anchor="ctr"/>
                </a:tc>
              </a:tr>
              <a:tr h="369626">
                <a:tc rowSpan="2">
                  <a:txBody>
                    <a:bodyPr/>
                    <a:lstStyle/>
                    <a:p>
                      <a:r>
                        <a:rPr lang="hu-HU" sz="1400" dirty="0" err="1" smtClean="0"/>
                        <a:t>Pro-Printer</a:t>
                      </a:r>
                      <a:r>
                        <a:rPr lang="hu-HU" sz="1400" dirty="0" smtClean="0"/>
                        <a:t> Kft</a:t>
                      </a:r>
                      <a:endParaRPr lang="hu-HU" sz="1400" dirty="0"/>
                    </a:p>
                  </a:txBody>
                  <a:tcPr anchor="ctr"/>
                </a:tc>
                <a:tc rowSpan="2">
                  <a:txBody>
                    <a:bodyPr/>
                    <a:lstStyle/>
                    <a:p>
                      <a:pPr algn="ctr"/>
                      <a:r>
                        <a:rPr lang="hu-HU" sz="1400" dirty="0" smtClean="0"/>
                        <a:t>10387</a:t>
                      </a:r>
                      <a:endParaRPr lang="hu-HU" sz="1400" dirty="0"/>
                    </a:p>
                  </a:txBody>
                  <a:tcPr anchor="ctr"/>
                </a:tc>
                <a:tc rowSpan="2">
                  <a:txBody>
                    <a:bodyPr/>
                    <a:lstStyle/>
                    <a:p>
                      <a:r>
                        <a:rPr lang="hu-HU" sz="1400" dirty="0" smtClean="0"/>
                        <a:t>2660 Balassagyarmat, </a:t>
                      </a:r>
                    </a:p>
                    <a:p>
                      <a:r>
                        <a:rPr lang="hu-HU" sz="1400" dirty="0" smtClean="0"/>
                        <a:t>Nádor út 16.</a:t>
                      </a:r>
                      <a:endParaRPr lang="hu-HU" sz="1400" dirty="0"/>
                    </a:p>
                  </a:txBody>
                  <a:tcPr anchor="ctr"/>
                </a:tc>
                <a:tc>
                  <a:txBody>
                    <a:bodyPr/>
                    <a:lstStyle/>
                    <a:p>
                      <a:r>
                        <a:rPr lang="hu-HU" sz="1400" dirty="0" smtClean="0"/>
                        <a:t>Garamvölgyi György</a:t>
                      </a:r>
                      <a:endParaRPr lang="hu-HU" sz="1400" dirty="0"/>
                    </a:p>
                  </a:txBody>
                  <a:tcPr anchor="ctr"/>
                </a:tc>
                <a:tc>
                  <a:txBody>
                    <a:bodyPr/>
                    <a:lstStyle/>
                    <a:p>
                      <a:pPr algn="ctr"/>
                      <a:r>
                        <a:rPr lang="hu-HU" sz="1400" dirty="0" smtClean="0"/>
                        <a:t>200593</a:t>
                      </a:r>
                      <a:endParaRPr lang="hu-HU" sz="1400" dirty="0"/>
                    </a:p>
                  </a:txBody>
                  <a:tcPr anchor="ctr"/>
                </a:tc>
                <a:tc>
                  <a:txBody>
                    <a:bodyPr/>
                    <a:lstStyle/>
                    <a:p>
                      <a:pPr algn="ctr"/>
                      <a:r>
                        <a:rPr lang="hu-HU" sz="1400" dirty="0" smtClean="0"/>
                        <a:t>001/0392</a:t>
                      </a:r>
                      <a:endParaRPr lang="hu-HU" sz="1400" dirty="0"/>
                    </a:p>
                  </a:txBody>
                  <a:tcPr anchor="ctr"/>
                </a:tc>
              </a:tr>
              <a:tr h="369626">
                <a:tc vMerge="1">
                  <a:txBody>
                    <a:bodyPr/>
                    <a:lstStyle/>
                    <a:p>
                      <a:endParaRPr lang="hu-HU" sz="1200" dirty="0"/>
                    </a:p>
                  </a:txBody>
                  <a:tcPr/>
                </a:tc>
                <a:tc vMerge="1">
                  <a:txBody>
                    <a:bodyPr/>
                    <a:lstStyle/>
                    <a:p>
                      <a:endParaRPr lang="hu-HU" sz="1200" dirty="0"/>
                    </a:p>
                  </a:txBody>
                  <a:tcPr/>
                </a:tc>
                <a:tc vMerge="1">
                  <a:txBody>
                    <a:bodyPr/>
                    <a:lstStyle/>
                    <a:p>
                      <a:endParaRPr lang="hu-HU" sz="1200" dirty="0"/>
                    </a:p>
                  </a:txBody>
                  <a:tcPr/>
                </a:tc>
                <a:tc>
                  <a:txBody>
                    <a:bodyPr/>
                    <a:lstStyle/>
                    <a:p>
                      <a:r>
                        <a:rPr lang="hu-HU" sz="1400" dirty="0" smtClean="0"/>
                        <a:t>Szarvas János</a:t>
                      </a:r>
                      <a:endParaRPr lang="hu-HU" sz="1400" dirty="0"/>
                    </a:p>
                  </a:txBody>
                  <a:tcPr anchor="ctr"/>
                </a:tc>
                <a:tc>
                  <a:txBody>
                    <a:bodyPr/>
                    <a:lstStyle/>
                    <a:p>
                      <a:pPr algn="ctr"/>
                      <a:r>
                        <a:rPr lang="hu-HU" sz="1400" dirty="0" smtClean="0"/>
                        <a:t>200592</a:t>
                      </a:r>
                      <a:endParaRPr lang="hu-HU" sz="1400" dirty="0"/>
                    </a:p>
                  </a:txBody>
                  <a:tcPr anchor="ctr"/>
                </a:tc>
                <a:tc>
                  <a:txBody>
                    <a:bodyPr/>
                    <a:lstStyle/>
                    <a:p>
                      <a:pPr algn="ctr"/>
                      <a:r>
                        <a:rPr lang="hu-HU" sz="1400" dirty="0" smtClean="0"/>
                        <a:t>001/0391</a:t>
                      </a:r>
                      <a:endParaRPr lang="hu-HU" sz="1400" dirty="0"/>
                    </a:p>
                  </a:txBody>
                  <a:tcPr anchor="ctr"/>
                </a:tc>
              </a:tr>
              <a:tr h="369626">
                <a:tc rowSpan="2">
                  <a:txBody>
                    <a:bodyPr/>
                    <a:lstStyle/>
                    <a:p>
                      <a:r>
                        <a:rPr lang="hu-HU" sz="1400" dirty="0" err="1" smtClean="0"/>
                        <a:t>Salinfot</a:t>
                      </a:r>
                      <a:r>
                        <a:rPr lang="hu-HU" sz="1400" dirty="0" smtClean="0"/>
                        <a:t> </a:t>
                      </a:r>
                      <a:r>
                        <a:rPr lang="hu-HU" sz="1400" dirty="0" err="1" smtClean="0"/>
                        <a:t>Üzlettechnika-Irodatechnika</a:t>
                      </a:r>
                      <a:r>
                        <a:rPr lang="hu-HU" sz="1400" dirty="0" smtClean="0"/>
                        <a:t> Bt.</a:t>
                      </a:r>
                      <a:endParaRPr lang="hu-HU" sz="1400" dirty="0"/>
                    </a:p>
                  </a:txBody>
                  <a:tcPr anchor="ctr"/>
                </a:tc>
                <a:tc rowSpan="2">
                  <a:txBody>
                    <a:bodyPr/>
                    <a:lstStyle/>
                    <a:p>
                      <a:pPr algn="ctr"/>
                      <a:r>
                        <a:rPr lang="hu-HU" sz="1400" dirty="0" smtClean="0"/>
                        <a:t>10240</a:t>
                      </a:r>
                      <a:endParaRPr lang="hu-HU" sz="1400" dirty="0"/>
                    </a:p>
                  </a:txBody>
                  <a:tcPr anchor="ctr"/>
                </a:tc>
                <a:tc rowSpan="2">
                  <a:txBody>
                    <a:bodyPr/>
                    <a:lstStyle/>
                    <a:p>
                      <a:r>
                        <a:rPr lang="hu-HU" sz="1400" dirty="0" smtClean="0"/>
                        <a:t>3100 Salgótarján, </a:t>
                      </a:r>
                    </a:p>
                    <a:p>
                      <a:r>
                        <a:rPr lang="hu-HU" sz="1400" dirty="0" smtClean="0"/>
                        <a:t>Bajcsy-Zsilinszky út</a:t>
                      </a:r>
                      <a:r>
                        <a:rPr lang="hu-HU" sz="1400" baseline="0" dirty="0" smtClean="0"/>
                        <a:t> 10.</a:t>
                      </a:r>
                      <a:endParaRPr lang="hu-HU" sz="1400" dirty="0"/>
                    </a:p>
                  </a:txBody>
                  <a:tcPr anchor="ctr"/>
                </a:tc>
                <a:tc>
                  <a:txBody>
                    <a:bodyPr/>
                    <a:lstStyle/>
                    <a:p>
                      <a:r>
                        <a:rPr lang="hu-HU" sz="1400" dirty="0" smtClean="0"/>
                        <a:t>Földi István</a:t>
                      </a:r>
                      <a:endParaRPr lang="hu-HU" sz="1400" dirty="0"/>
                    </a:p>
                  </a:txBody>
                  <a:tcPr anchor="ctr"/>
                </a:tc>
                <a:tc>
                  <a:txBody>
                    <a:bodyPr/>
                    <a:lstStyle/>
                    <a:p>
                      <a:pPr algn="ctr"/>
                      <a:r>
                        <a:rPr lang="hu-HU" sz="1400" dirty="0" smtClean="0"/>
                        <a:t>200239</a:t>
                      </a:r>
                      <a:endParaRPr lang="hu-HU" sz="1400" dirty="0"/>
                    </a:p>
                  </a:txBody>
                  <a:tcPr anchor="ctr"/>
                </a:tc>
                <a:tc>
                  <a:txBody>
                    <a:bodyPr/>
                    <a:lstStyle/>
                    <a:p>
                      <a:pPr algn="ctr"/>
                      <a:r>
                        <a:rPr lang="hu-HU" sz="1400" dirty="0" smtClean="0"/>
                        <a:t>001/0388</a:t>
                      </a:r>
                      <a:endParaRPr lang="hu-HU" sz="1400" dirty="0"/>
                    </a:p>
                  </a:txBody>
                  <a:tcPr anchor="ctr"/>
                </a:tc>
              </a:tr>
              <a:tr h="369626">
                <a:tc vMerge="1">
                  <a:txBody>
                    <a:bodyPr/>
                    <a:lstStyle/>
                    <a:p>
                      <a:endParaRPr lang="hu-HU" sz="1200" dirty="0"/>
                    </a:p>
                  </a:txBody>
                  <a:tcPr/>
                </a:tc>
                <a:tc vMerge="1">
                  <a:txBody>
                    <a:bodyPr/>
                    <a:lstStyle/>
                    <a:p>
                      <a:endParaRPr lang="hu-HU" sz="1200" dirty="0"/>
                    </a:p>
                  </a:txBody>
                  <a:tcPr/>
                </a:tc>
                <a:tc vMerge="1">
                  <a:txBody>
                    <a:bodyPr/>
                    <a:lstStyle/>
                    <a:p>
                      <a:endParaRPr lang="hu-HU" sz="1200" dirty="0"/>
                    </a:p>
                  </a:txBody>
                  <a:tcPr/>
                </a:tc>
                <a:tc>
                  <a:txBody>
                    <a:bodyPr/>
                    <a:lstStyle/>
                    <a:p>
                      <a:r>
                        <a:rPr lang="hu-HU" sz="1400" dirty="0" smtClean="0"/>
                        <a:t>Molnár</a:t>
                      </a:r>
                      <a:r>
                        <a:rPr lang="hu-HU" sz="1400" baseline="0" dirty="0" smtClean="0"/>
                        <a:t> József</a:t>
                      </a:r>
                      <a:endParaRPr lang="hu-HU" sz="1400" dirty="0"/>
                    </a:p>
                  </a:txBody>
                  <a:tcPr anchor="ctr"/>
                </a:tc>
                <a:tc>
                  <a:txBody>
                    <a:bodyPr/>
                    <a:lstStyle/>
                    <a:p>
                      <a:pPr algn="ctr"/>
                      <a:r>
                        <a:rPr lang="hu-HU" sz="1400" dirty="0" smtClean="0"/>
                        <a:t>200238</a:t>
                      </a:r>
                      <a:endParaRPr lang="hu-HU" sz="1400" dirty="0"/>
                    </a:p>
                  </a:txBody>
                  <a:tcPr anchor="ctr"/>
                </a:tc>
                <a:tc>
                  <a:txBody>
                    <a:bodyPr/>
                    <a:lstStyle/>
                    <a:p>
                      <a:pPr algn="ctr"/>
                      <a:r>
                        <a:rPr lang="hu-HU" sz="1400" dirty="0" smtClean="0"/>
                        <a:t>001/0387</a:t>
                      </a:r>
                      <a:endParaRPr lang="hu-HU" sz="1400" dirty="0"/>
                    </a:p>
                  </a:txBody>
                  <a:tcPr anchor="ctr"/>
                </a:tc>
              </a:tr>
            </a:tbl>
          </a:graphicData>
        </a:graphic>
      </p:graphicFrame>
      <p:sp>
        <p:nvSpPr>
          <p:cNvPr id="27654" name="Szövegdoboz 6"/>
          <p:cNvSpPr txBox="1">
            <a:spLocks noChangeArrowheads="1"/>
          </p:cNvSpPr>
          <p:nvPr/>
        </p:nvSpPr>
        <p:spPr bwMode="auto">
          <a:xfrm>
            <a:off x="323850" y="260350"/>
            <a:ext cx="8640763" cy="431800"/>
          </a:xfrm>
          <a:prstGeom prst="rect">
            <a:avLst/>
          </a:prstGeom>
          <a:noFill/>
          <a:ln w="9525">
            <a:noFill/>
            <a:miter lim="800000"/>
            <a:headEnd/>
            <a:tailEnd/>
          </a:ln>
        </p:spPr>
        <p:txBody>
          <a:bodyPr>
            <a:spAutoFit/>
          </a:bodyPr>
          <a:lstStyle/>
          <a:p>
            <a:r>
              <a:rPr lang="hu-HU" sz="2200" b="1">
                <a:latin typeface="Calibri" pitchFamily="34" charset="0"/>
              </a:rPr>
              <a:t>Nógrád megyei pénztárgép szervizek és műszerészek adatai (2013.08.06.)</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1737</Words>
  <Application>Microsoft Office PowerPoint</Application>
  <PresentationFormat>Diavetítés a képernyőre (4:3 oldalarány)</PresentationFormat>
  <Paragraphs>261</Paragraphs>
  <Slides>34</Slides>
  <Notes>14</Notes>
  <HiddenSlides>0</HiddenSlides>
  <MMClips>0</MMClips>
  <ScaleCrop>false</ScaleCrop>
  <HeadingPairs>
    <vt:vector size="4" baseType="variant">
      <vt:variant>
        <vt:lpstr>Téma</vt:lpstr>
      </vt:variant>
      <vt:variant>
        <vt:i4>1</vt:i4>
      </vt:variant>
      <vt:variant>
        <vt:lpstr>Diacímek</vt:lpstr>
      </vt:variant>
      <vt:variant>
        <vt:i4>34</vt:i4>
      </vt:variant>
    </vt:vector>
  </HeadingPairs>
  <TitlesOfParts>
    <vt:vector size="35" baseType="lpstr">
      <vt:lpstr>Office-téma</vt:lpstr>
      <vt:lpstr>Az online pénztárgépekkel kapcsolatos információk</vt:lpstr>
      <vt:lpstr>A szabályozás</vt:lpstr>
      <vt:lpstr>Szervizek és műszerészek I.</vt:lpstr>
      <vt:lpstr>Szervizek és műszerészek II.</vt:lpstr>
      <vt:lpstr>PowerPoint bemutató</vt:lpstr>
      <vt:lpstr>PowerPoint bemutató</vt:lpstr>
      <vt:lpstr>PowerPoint bemutató</vt:lpstr>
      <vt:lpstr>PowerPoint bemutató</vt:lpstr>
      <vt:lpstr>PowerPoint bemutató</vt:lpstr>
      <vt:lpstr>PowerPoint bemutató</vt:lpstr>
      <vt:lpstr>Mentesítés</vt:lpstr>
      <vt:lpstr>PowerPoint bemutató</vt:lpstr>
      <vt:lpstr>PowerPoint bemutató</vt:lpstr>
      <vt:lpstr>Átállás ütemezése</vt:lpstr>
      <vt:lpstr>Pénztárgépek üzemeltetésével kapcsolatos adatszolgáltatási szabályok</vt:lpstr>
      <vt:lpstr>PowerPoint bemutató</vt:lpstr>
      <vt:lpstr>Pénztárgépek üzemeltetésével kapcsolatos adatszolgáltatási szabályok</vt:lpstr>
      <vt:lpstr>Pénztárgépek üzemeltetésével kapcsolatos adatszolgáltatási szabályok</vt:lpstr>
      <vt:lpstr>PowerPoint bemutató</vt:lpstr>
      <vt:lpstr>Pénztárgépek szervizelésével, üzemeltetésével kapcsolatos szabályok</vt:lpstr>
      <vt:lpstr>PowerPoint bemutató</vt:lpstr>
      <vt:lpstr>PowerPoint bemutató</vt:lpstr>
      <vt:lpstr>PowerPoint bemutató</vt:lpstr>
      <vt:lpstr>PowerPoint bemutató</vt:lpstr>
      <vt:lpstr>Pénztárgépek szervizelésével, üzemeltetésével kapcsolatos szabályok</vt:lpstr>
      <vt:lpstr>PowerPoint bemutató</vt:lpstr>
      <vt:lpstr>PowerPoint bemutató</vt:lpstr>
      <vt:lpstr> Pénztárgépek üzembe helyezési kódjának és támogatás igénylése</vt:lpstr>
      <vt:lpstr>PowerPoint bemutató</vt:lpstr>
      <vt:lpstr>PowerPoint bemutató</vt:lpstr>
      <vt:lpstr>PowerPoint bemutató</vt:lpstr>
      <vt:lpstr>PowerPoint bemutató</vt:lpstr>
      <vt:lpstr>PowerPoint bemutató</vt:lpstr>
      <vt:lpstr>Köszönjük a figyelmet!</vt:lpstr>
    </vt:vector>
  </TitlesOfParts>
  <Company>NAV</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Izápi Laura</dc:creator>
  <cp:lastModifiedBy>Internet Szabina</cp:lastModifiedBy>
  <cp:revision>35</cp:revision>
  <cp:lastPrinted>2013-04-22T06:36:18Z</cp:lastPrinted>
  <dcterms:created xsi:type="dcterms:W3CDTF">2012-03-01T09:36:23Z</dcterms:created>
  <dcterms:modified xsi:type="dcterms:W3CDTF">2013-08-09T08:43:40Z</dcterms:modified>
</cp:coreProperties>
</file>