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notesMasterIdLst>
    <p:notesMasterId r:id="rId26"/>
  </p:notesMasterIdLst>
  <p:sldIdLst>
    <p:sldId id="256" r:id="rId2"/>
    <p:sldId id="257" r:id="rId3"/>
    <p:sldId id="314" r:id="rId4"/>
    <p:sldId id="336" r:id="rId5"/>
    <p:sldId id="315" r:id="rId6"/>
    <p:sldId id="316" r:id="rId7"/>
    <p:sldId id="260" r:id="rId8"/>
    <p:sldId id="264" r:id="rId9"/>
    <p:sldId id="321" r:id="rId10"/>
    <p:sldId id="329" r:id="rId11"/>
    <p:sldId id="267" r:id="rId12"/>
    <p:sldId id="273" r:id="rId13"/>
    <p:sldId id="328" r:id="rId14"/>
    <p:sldId id="269" r:id="rId15"/>
    <p:sldId id="299" r:id="rId16"/>
    <p:sldId id="287" r:id="rId17"/>
    <p:sldId id="331" r:id="rId18"/>
    <p:sldId id="330" r:id="rId19"/>
    <p:sldId id="332" r:id="rId20"/>
    <p:sldId id="333" r:id="rId21"/>
    <p:sldId id="334" r:id="rId22"/>
    <p:sldId id="335" r:id="rId23"/>
    <p:sldId id="337" r:id="rId24"/>
    <p:sldId id="270" r:id="rId25"/>
  </p:sldIdLst>
  <p:sldSz cx="12192000" cy="6858000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1:50.467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FE71363-2D62-4C47-94DD-0F296D5D3F22}" emma:medium="tactile" emma:mode="ink">
          <msink:context xmlns:msink="http://schemas.microsoft.com/ink/2010/main" type="inkDrawing" rotatedBoundingBox="16101,9037 16679,8017 17057,8231 16479,9251" semanticType="callout" shapeName="Other"/>
        </emma:interpretation>
      </emma:emma>
    </inkml:annotationXML>
    <inkml:trace contextRef="#ctx0" brushRef="#br0">587 0 0,'0'23'94,"0"0"-78,-23 0-16,23 1 15,-23 22 1,23-22-16,-24-1 16,1 24-16,23-24 15,-23 23-15,-1-22 16,24 22-16,-23 24 16,0-23-16,-1-24 15,24 0-15,-23 47 31,0-46-31,23-1 16,-23 0-16,23 1 16,-24-1-16,24 0 15,-23-23-15,23 23 16,0 1 0,0-1 46,-23-23-46,23 23-1,0 1 1,-24-1-16,1 0 16,23 1-1,-23-1-15,-1 0 31,24 1-31,-23-1 16,0 0-16,23 0 16,-24-46 265,24 0-265,0 0-16,0-1 15,-23 1 1,23 0-1,0-1-15,0 1 16,-23 23 0,23-23-16,0-1 15,0 1 1,0 0 0,-23 23-16,23-24 15,0 1 16,0 46 204,0 1-220,0 22 17,0-22-32,23-1 15,-23 0-15,0 1 16,0-1 15,23-23 157,0 0-110,1 0-63,-1 0-15,0 0 32,1 0-17,-1 0 1,0 0 0,-23-23-16,24 23 0,-1 0 15,0-24 1,1 24-1,-24-23 1,23 23-16,23 0 16,-22 0-1,-1 0-15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7:05.697"/>
    </inkml:context>
    <inkml:brush xml:id="br0">
      <inkml:brushProperty name="width" value="0.05" units="cm"/>
      <inkml:brushProperty name="height" value="0.05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50A0A3F-0B29-4D5B-973E-F41459E39FBC}" emma:medium="tactile" emma:mode="ink">
          <msink:context xmlns:msink="http://schemas.microsoft.com/ink/2010/main" type="inkDrawing"/>
        </emma:interpretation>
      </emma:emma>
    </inkml:annotationXML>
    <inkml:trace contextRef="#ctx0" brushRef="#br0">0 187 0,'23'0'360,"0"-23"-345,1 23-15,-1 0 0,0-24 16,24 24 0,-24 0-1,0 0 1,1 0 0,-1 0-1,0 0-15,1-23 16,-1 23-1,0 0 157,1 0-172,22 0 16,-23 0 0,1 0-16,-1 0 15,0 0 1,1 0 15,-1 0-15,0 0 31,1 0-32,-1 0 16,0 0 32,0 0-47,1 0-1,-1 0 1,-23-23 265,-23 23-265,-1 0 15,1 0-31,23-24 16,-23 24-1,0 0 1,-1 0-1,24-23 17,-23 23 15,0-23-32,-1 23 1,1 0-16,23-24 15,-23 24-15,-1 0 16,1 0 31,0 0 31,69 24 125,-22-1-187,22-23-1,1 23-15,0 1 16,-1-1-16,1-23 16,23 23-16,-47 1 15,0-24-15,-46 0 328,23 23-312,-23-23 0,-1 0 15,1 23-31,0-23 16,23 23-16,-24-23 15,24 24-15,-23-24 16,0 23 31,0-23-16,-1 23-31,1 1 78,0-1-47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7:34.053"/>
    </inkml:context>
    <inkml:brush xml:id="br0">
      <inkml:brushProperty name="width" value="0.05" units="cm"/>
      <inkml:brushProperty name="height" value="0.05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B70783E-8EA9-4613-B898-70F04E01EC34}" emma:medium="tactile" emma:mode="ink">
          <msink:context xmlns:msink="http://schemas.microsoft.com/ink/2010/main" type="inkDrawing" rotatedBoundingBox="16721,10018 17392,9413 17673,9725 17002,10330" semanticType="callout" shapeName="Other"/>
        </emma:interpretation>
      </emma:emma>
    </inkml:annotationXML>
    <inkml:trace contextRef="#ctx0" brushRef="#br0">654 0 0,'-23'0'47,"-1"23"-47,24 1 16,0-1-1,-23-23-15,23 23 0,-23 0 16,23 1-1,-24-1 1,1 0 0,0 1-1,23-1-15,0 0 16,-23-23-16,23 24 0,-24-24 16,1 23-16,0 0 15,23 1 1,-24-24-16,24 23 15,-23-23-15,0 23 16,-1-23 15,24 23-31,-23 1 16,0-1-16,-1-23 16,1 23-1,0 1 1,23-1-16,-23-23 15,23 23-15,-24-23 16,1 24-16,0-24 31,23 23-31,-24-23 16,24 23-16,-23-23 16,0 23-1,23-46 188,0 0-187,-24 0-16,24-1 0,0 1 16,0 0-16,0-1 15,0 1 1,0 0-16,0-1 31,0 48 250,0-1-249,0 24-32,0-24 15,0 0 1,0 1-1,0-1-15,24-23 16,-24 23 0,23-23 531,0 0-547,1 0 15,-1 0-15,0 0 16,1 0-1,-1 0 1,0 0 0,0 0-16,-23-23 47,24 23-16,-1 0-16,0 0 32,1 0-31,-1 0 0,0 0-1,1 0 1,-1 0 15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7:14.919"/>
    </inkml:context>
    <inkml:brush xml:id="br0">
      <inkml:brushProperty name="width" value="0.05" units="cm"/>
      <inkml:brushProperty name="height" value="0.05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050D61-7333-4C0C-808C-7A97A2B6E90D}" emma:medium="tactile" emma:mode="ink">
          <msink:context xmlns:msink="http://schemas.microsoft.com/ink/2010/main" type="inkDrawing" rotatedBoundingBox="16819,13876 17536,13586 17690,13967 16973,14257" shapeName="Other"/>
        </emma:interpretation>
      </emma:emma>
    </inkml:annotationXML>
    <inkml:trace contextRef="#ctx0" brushRef="#br0">746 0 0,'-23'0'46,"23"23"-30,-23-23 0,0 23-1,-1-23 1,24 24-16,-23-24 16,23 23-16,-23-23 0,-1 0 15,1 23 1,0-23-1,-1 24-15,1-1 16,0 0 0,0 0 15,-1-23-31,24 24 16,-23-24-16,0 23 15,-1 0-15,1 1 16,0-24-1,23 23-15,-24 0 16,1 1 0,0-1-16,-1-23 15,24 23-15,-23-23 16,23 24 0,-23-24 218,0-24-218,-1-22-16,1-1 15,0 24-15,23-1 16,-24 1-16,1 0 15,23-1 1,-23 24-16,23-23 16,0 0-16,0 0 125,0 46 47,0 0-141,0 0-31,23 1 15,-23-1 1,0 0-16,23 1 16,-23-1-16,24-23 0,-24 23 15,23-23-15,-23 24 16,0-1 0,23 0-16,-23 1 15,24-1 1,-1-23-1,0 0 173,-23 23-172,23-23-1,1 0 126,-1-23-141,0 0 15,-23-1 1,24 24-16,-1-23 16,0 23-16,1-23 15,-1 23 17,0-24 155,1 24-187,-1 0 16,-23-23-16,23 23 15,24 0 1,-24 0 0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7:22.518"/>
    </inkml:context>
    <inkml:brush xml:id="br0">
      <inkml:brushProperty name="width" value="0.05" units="cm"/>
      <inkml:brushProperty name="height" value="0.05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01860BC-823B-47B4-BA76-C7ED60B38993}" emma:medium="tactile" emma:mode="ink">
          <msink:context xmlns:msink="http://schemas.microsoft.com/ink/2010/main" type="inkDrawing" rotatedBoundingBox="16993,15369 17487,15301 17527,15589 17033,15658" shapeName="Other"/>
        </emma:interpretation>
      </emma:emma>
    </inkml:annotationXML>
    <inkml:trace contextRef="#ctx0" brushRef="#br0">583 1608 0,'0'-24'31,"-23"48"31,0-1-62,-1 0 16,24 1-16,-23-1 16,0 0-16,0 0 15,-1 1 1,1-1 0,0-23-16,23 23 15,-24-23-15,24 24 16,-23-24-16,0 23 0,23 0 15,-24-23-15,1 24 16,0-48 312,-1 1-328,24 0 16,-23 23-1,23-24-15,0 1 16,0 0 0,-23 23-1,23-24 63,0 1-62,0 0 0,0 0 31,23 69 234,0-23-266,-23 1 1,0-1-16,0 0 47,24-23-47,-24 24 16,23 22 265,-23-22-266,23-24 407,1 0-406,-1 0 0,0 0-1,1-24-15,-1 1 0,0 23 16,1 0 15,-24-23 0,23 23 1,0 0-1,0 0 0,1 0 141,-1 0-31,0 0-126,1 0 16,-1 0-15,0 0 15,1 0 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2:51.610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B5A60AA-F770-429E-B33C-928F709F72A1}" emma:medium="tactile" emma:mode="ink">
          <msink:context xmlns:msink="http://schemas.microsoft.com/ink/2010/main" type="inkDrawing" rotatedBoundingBox="11282,2551 12053,2158 12314,2671 11543,3063" shapeName="Other"/>
        </emma:interpretation>
      </emma:emma>
    </inkml:annotationXML>
    <inkml:trace contextRef="#ctx0" brushRef="#br0">722 0 0,'-23'0'94,"0"0"-94,23 23 15,-24-23 1,1 24 0,23-1-16,-23-23 15,-1 23-15,1 1 16,0-24-16,23 23 15,-47 0-15,24 1 32,-24-1-32,47 0 15,-23-23-15,0 0 0,-1 23 16,1 1 0,0-24-16,0 0 15,23 23-15,-24 0 16,1-23-16,0 24 31,-1-24-15,1 23-16,0 0 31,-1-23-15,1 24-16,0-24 15,23 23 1,-23-23-1,23-23 235,0-24-250,0 0 16,0 1-16,0 22 16,0 1-16,0 0 31,0 0-31,0 69 312,-24 1-296,24-1-16,0 1 16,0-24-16,-23-23 15,23 47-15,0-24 16,0 0 0,47-23 234,-24 0-235,23 0-15,-22 0 16,-1-23-16,24 23 15,-24 0 1,0-23 0,1 23-16,-1 0 15,0 0-15,0 0 16,24 23 0,23 0-1,-23-23-15,-1 24 16,-23-1-16,24-23 15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2:56.245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F2883BE-1C22-4A5E-8B37-98C9DBC3C33E}" emma:medium="tactile" emma:mode="ink">
          <msink:context xmlns:msink="http://schemas.microsoft.com/ink/2010/main" type="inkDrawing" rotatedBoundingBox="20391,3104 21018,2451 21257,2680 20629,3333" semanticType="callout" shapeName="Other">
            <msink:sourceLink direction="to" ref="{2858D9F9-B433-415F-9F2E-D382F4EE240A}"/>
          </msink:context>
        </emma:interpretation>
      </emma:emma>
    </inkml:annotationXML>
    <inkml:trace contextRef="#ctx0" brushRef="#br0">0 652 0,'24'-23'266,"-1"0"-266,23-24 31,1-23-31,23 24 16,-23-1-16,-1-23 0,24 23 15,-23 1-15,-1-1 16,-22 1-16,-1 46 16,-23-24-16,23 1 15,1 23 1,-24-23-16,23 23 16,-23-24-16,23 24 15,0 0 1,-23-23-16,0 0 94</inkml:trace>
    <inkml:trace contextRef="#ctx0" brushRef="#br0" timeOffset="2817.337">47 373 0,'0'23'63,"0"0"-48,0 1 1,0-1-1,0 0-15,0 0 172,0 1-78,0-1-78,0 0-16,0 1 375,0-1-250,0 0-94,23-23 250,0 0-281,1-23 16,-1 23-1,0-23-15,24 23 16,-47-24-16,47 24 0,-24 0 16,-23-23-16,23 23 15,1 0-15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3:12.912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858D9F9-B433-415F-9F2E-D382F4EE240A}" emma:medium="tactile" emma:mode="ink">
          <msink:context xmlns:msink="http://schemas.microsoft.com/ink/2010/main" type="inkDrawing" rotatedBoundingBox="20472,3663 21451,2870 21512,2945 20533,3738" shapeName="Other">
            <msink:destinationLink direction="to" ref="{0F2883BE-1C22-4A5E-8B37-98C9DBC3C33E}"/>
            <msink:destinationLink direction="with" ref="{52D873B5-2B76-4779-A526-F74459F120CD}"/>
          </msink:context>
        </emma:interpretation>
      </emma:emma>
    </inkml:annotationXML>
    <inkml:trace contextRef="#ctx0" brushRef="#br0">979 0 0,'-23'0'0,"-1"0"16,24 24-16,-23-24 16,23 23-16,-23-23 15,23 23-15,-24-23 16,1 24 0,0-1-16,0 0 15,-1 0 1,1 1-1,0-24-15,23 23 16,-24 0-16,1 1 16,0-1-1,-1-23 1,1 23 0,23 1-16,-23-24 15,23 23-15,-23-23 16,-1 23-16,24 0 15,-23-23-15,23 24 16,-23-24-16,23 23 16,-24-23-16,1 23 15,23 1-15,-23-24 16,-1 23-16,1-23 0,0 23 31,0-23-31,-1 24 0,1-24 16,23 23-16,-23-23 15,-1 0 1,1 23-16,0-23 16,-1 23-1,1-23 1,0 0 343,23 24-359,-24-1 16,24 0 15,-23-23 0,23 24-31,0-1 79,-23 0-64,0-23-15,23 24 0,-24-24 31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3:14.375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2D873B5-2B76-4779-A526-F74459F120CD}" emma:medium="tactile" emma:mode="ink">
          <msink:context xmlns:msink="http://schemas.microsoft.com/ink/2010/main" type="inkDrawing" rotatedBoundingBox="20530,3705 20560,3446 20600,3450 20569,3709" semanticType="callout" shapeName="Other">
            <msink:sourceLink direction="with" ref="{2858D9F9-B433-415F-9F2E-D382F4EE240A}"/>
          </msink:context>
        </emma:interpretation>
      </emma:emma>
    </inkml:annotationXML>
    <inkml:trace contextRef="#ctx0" brushRef="#br0">70 536 0,'0'24'125,"0"-1"-109,0 0 0,0 0-1,0 1 1,0-1 0,0 0-16,0 1 31,0-1 234,-23-23-249,23 23 0,-23 1-16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3:16.245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3485E0D-AF0A-4B89-A568-AA15993A1AC4}" emma:medium="tactile" emma:mode="ink">
          <msink:context xmlns:msink="http://schemas.microsoft.com/ink/2010/main" type="inkDrawing" rotatedBoundingBox="20753,3394 20766,3671 20553,3682 20539,3404" semanticType="callout" shapeName="Other"/>
        </emma:interpretation>
      </emma:emma>
    </inkml:annotationXML>
    <inkml:trace contextRef="#ctx0" brushRef="#br0">93 490 0,'0'23'94,"0"0"-79,0 1-15,0-1 16,0 0 0,0 0-1,0 1-15,0-1 16,-23-23 0,23 23-16,0 1 15,-23-24 1,23 23-16,0 0 31,23-23 360,0-23-376,1 23-15,-1-23 16,0 23 0,-23-24-1,24 24 110,-1 0-109,0-23 31,1 23 328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5:04.843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53A9C8F-32C8-4637-91BD-802DD3C4A8B1}" emma:medium="tactile" emma:mode="ink">
          <msink:context xmlns:msink="http://schemas.microsoft.com/ink/2010/main" type="inkDrawing" rotatedBoundingBox="20552,4054 21452,3315 21493,3365 20594,4104" shapeName="Other">
            <msink:destinationLink direction="with" ref="{245D781D-0F61-4B57-9301-C86CCF3164DA}"/>
          </msink:context>
        </emma:interpretation>
      </emma:emma>
    </inkml:annotationXML>
    <inkml:trace contextRef="#ctx0" brushRef="#br0">979 443 0,'-23'0'15,"-1"0"1,24 23-16,-23-23 15,0 24-15,-1-24 16,1 23 0,0 0-1,0 1 1,-1-1 0,1 0-1,0-23 1,23 23-16,-24-23 15,24 24-15,-23-1 16,0 0 0,-1-23-16,24 24 15,-23-24-15,23 23 16,-23 0-16,0 1 16,-1-24-16,24 23 15,-23-23-15,23 23 16,-23-23-16,23 23 15,-24-23-15,1 0 16,23 24-16,-23-24 16,23 23-16,-24-23 31,1 23-31,0-23 16,23 24-16,-23-24 15,23 23 1,-24-23-1,1 0 1,23 23-16,-23-23 16,-1 24-1,24-1-15,-23-23 16,23 23-16,-23-23 16,-1 0-16,24 24 0,-23-24 15,0 23 1,-1-23-1,1 23-15,0-23 32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2:01.701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62911FF-2F77-453F-98FA-7818B1F42D5D}" emma:medium="tactile" emma:mode="ink">
          <msink:context xmlns:msink="http://schemas.microsoft.com/ink/2010/main" type="inkDrawing" rotatedBoundingBox="16789,10492 17318,9995 17563,10257 17035,10753" semanticType="callout" shapeName="Other"/>
        </emma:interpretation>
      </emma:emma>
    </inkml:annotationXML>
    <inkml:trace contextRef="#ctx0" brushRef="#br0">513 0 0,'-24'24'47,"1"-1"-31,0 0-1,0 0-15,-1 1 16,1-24 15,23 23-31,-23-23 16,-1 23-1,24 1-15,-23-24 16,23 23-16,-23-23 16,23 23-16,-24-23 15,1 24-15,23-1 16,-23-23-16,23 23 16,-24-23-1,24 23-15,-23-23 0,0 0 16,23 24-16,-23-1 15,-1 0 1,1-23 0,23 24-16,-23-24 15,-1 0-15,24 23 16,-23 0-16,23-46 766,0 0-751,0-1 16,0 1 1,0 0-17,0 46 392,0 0-392,0 1 1,0-1-1,0 0 1,0 1-16,0-1 16,23-23 249,24 0-249,0 0-16,-1 0 31,1 0-31,23 0 0,-47 0 16,0 0-1,1 0-15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5:06.245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17F90EC-556F-4BA0-8AC2-DE6A560364A1}" emma:medium="tactile" emma:mode="ink">
          <msink:context xmlns:msink="http://schemas.microsoft.com/ink/2010/main" type="inkDrawing" rotatedBoundingBox="20564,4097 20664,3726 20697,3735 20596,4106" semanticType="callout" shapeName="Other"/>
        </emma:interpretation>
      </emma:emma>
    </inkml:annotationXML>
    <inkml:trace contextRef="#ctx0" brushRef="#br0">163 816 0,'0'23'93,"0"0"-77,0 1 0,0-1-1,-23-23 1,23 23-16,0 24 16,0-24 15,-23-23-31,23 24 15,0-1-15,0 0 16,0 1 0,-24-24-1,24 23 1,0 0-16,-23-23 16,23 23-1,0 1 32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35:07.397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45D781D-0F61-4B57-9301-C86CCF3164DA}" emma:medium="tactile" emma:mode="ink">
          <msink:context xmlns:msink="http://schemas.microsoft.com/ink/2010/main" type="inkDrawing" rotatedBoundingBox="20582,4066 21022,4150 21016,4184 20576,4101" semanticType="callout" shapeName="Other">
            <msink:sourceLink direction="with" ref="{F53A9C8F-32C8-4637-91BD-802DD3C4A8B1}"/>
          </msink:context>
        </emma:interpretation>
      </emma:emma>
    </inkml:annotationXML>
    <inkml:trace contextRef="#ctx0" brushRef="#br0">0 0 0,'23'0'110,"24"0"-110,-24 0 15,47 0 1,-46 0-16,22 23 0,1-23 16,-1 23-16,-22-23 31,-1 24-31,0-24 16,1 0-1,-1 0-15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41:45.582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 contextRef="#ctx0" brushRef="#br0">0 0 0,'23'0'140,"1"0"-124,-1 0 0,0 23-1,1-23 1,22 0 0,-22 23-1,-1-23 1,0 0-16,47 24 15,-23-24-15,-1 23 16,-22-23 0,-1 0-1,0 0 32,0 0-31,24 0-1,0 0 1,23 23-16,-24-23 16,1 0-16,-24 24 15,0-24 1,1 0 31,-1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4:41:53.750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 contextRef="#ctx0" brushRef="#br0">93 0 0,'23'0'172,"-23"23"-172,24-23 15,-24 24 1,23-24 0,-23 23-1,23-23-15,0 0 94,-23 23-78,24-23 171,-24 24-109,23-1-31,-23 0-31,23-23-1,-23 24 1,0-1 421,0 0-421,0 0 0,-23-23-1,23 24-15,-23-1 16,-1-23 0,1 23-1,23 1-15,-23-24 16,0 0-16,23 23 15,-24-23-15,1 0 16,0 23 0,-1-23-1,1 0 1,0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8:06.621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1C39B0-A0C1-4A28-B40A-89714B7F315B}" emma:medium="tactile" emma:mode="ink">
          <msink:context xmlns:msink="http://schemas.microsoft.com/ink/2010/main" type="inkDrawing" rotatedBoundingBox="17418,14812 18145,14285 18529,14815 17803,15342" shapeName="Other"/>
        </emma:interpretation>
      </emma:emma>
    </inkml:annotationXML>
    <inkml:trace contextRef="#ctx0" brushRef="#br0">496 148 0,'24'0'16,"-1"0"-1,0 0 1,-23-24-16,24 24 16,-24-23-16,23 23 15,0-23 1,1 23 0,-24-24-16,0 1 15,23 23-15,-23-23 125,0 46-15,0 0-110,-23-23 15,-1 24-15,24-1 31,-23-23-31,23 23 16,-23 1-16,-1-1 16,1-23-16,23 23 15,-23-23-15,23 24 16,-24-1-16,1 0 16,0-23-1,23 23-15,-23-23 16,-1 24-16,24-1 15,-23-23-15,0 23 16,-1 1 0,1-1-1,23 0-15,-23-23 0,-1 24 32,1-1-17,0-23 1,23 23-16,-23 1 15,-1-24-15,24 23 16,-23-23 0,23 23 15,-23-23-15,-1 0-1,24 23 1,-23-23-16,0 24 15,23-1 17,-24-23-32,24-23 203,0-24-203,0 1 15,0 22 1,-23 1 0,23 0-1,0-1-15,0 1 16,0 0 0,0-1-1,0 1 1,0 0-1,0-1 17,0 71 202,23 0-234,-23-24 16,24 0-16,-24 24 15,0-24-15,0 1 16,23 22-16,-23-23 16,23-23-16,-23 24 15,0-1-15,0 0 16,0 1-1,24-1 1,-1-46 312,0 23-328,1-24 16,-1 1-16,0 23 31,24-23-31,-47-1 0,23 24 16,0 0-1,1-23-15,-1 23 0,0-23 16,1 23 0,-1 0-16,23-23 15,-22 23-15,-1 0 16,24 0-16,-24 0 0,0 0 15,24 0-15,0 0 32,-1 0-32,-23 0 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5:28.504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A061C7D-9368-46AB-9419-1A2255C73AEA}" emma:medium="tactile" emma:mode="ink">
          <msink:context xmlns:msink="http://schemas.microsoft.com/ink/2010/main" type="writingRegion" rotatedBoundingBox="6424,11883 6446,8429 7312,8435 7290,11888"/>
        </emma:interpretation>
      </emma:emma>
    </inkml:annotationXML>
    <inkml:traceGroup>
      <inkml:annotationXML>
        <emma:emma xmlns:emma="http://www.w3.org/2003/04/emma" version="1.0">
          <emma:interpretation id="{B883E11B-8F4F-4BC6-B7D5-09915D0B6C07}" emma:medium="tactile" emma:mode="ink">
            <msink:context xmlns:msink="http://schemas.microsoft.com/ink/2010/main" type="paragraph" rotatedBoundingBox="6424,11883 6446,8429 7312,8435 7290,118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87A764-457F-45AA-AB88-2B8210BD45B7}" emma:medium="tactile" emma:mode="ink">
              <msink:context xmlns:msink="http://schemas.microsoft.com/ink/2010/main" type="line" rotatedBoundingBox="6424,11883 6446,8429 7312,8435 7290,11888"/>
            </emma:interpretation>
          </emma:emma>
        </inkml:annotationXML>
        <inkml:traceGroup>
          <inkml:annotationXML>
            <emma:emma xmlns:emma="http://www.w3.org/2003/04/emma" version="1.0">
              <emma:interpretation id="{26FC869B-7B89-44BE-A0CB-8F6FC07BBC98}" emma:medium="tactile" emma:mode="ink">
                <msink:context xmlns:msink="http://schemas.microsoft.com/ink/2010/main" type="inkWord" rotatedBoundingBox="6424,11883 6434,10318 7300,10323 7290,11888">
                  <msink:destinationLink direction="with" ref="{442C94EB-D08D-4CE3-96F7-66D9236EBCD0}"/>
                </msink:context>
              </emma:interpretation>
            </emma:emma>
          </inkml:annotationXML>
          <inkml:trace contextRef="#ctx0" brushRef="#br0">0 1159 0,'0'39'141,"0"1"-141,0-2 15,0 0 1,27-38 156,-27 38-157,26-38 63,0 0-78,-26-38 16,26 38-16,-26-38 16,26 38-16,0-38 15,1-2-15,50 40 16,-50-117-16,25 79 31,27-40-31,-53 40 16,26 0-16,-26-79 0,1 79 15,-1-2-15,-1 2 16,2 0-16,-1-2 16,-26 2-16</inkml:trace>
          <inkml:trace contextRef="#ctx0" brushRef="#br0" timeOffset="295.7623">785 347 0</inkml:trace>
          <inkml:trace contextRef="#ctx0" brushRef="#br0" timeOffset="1760.2603">105 1972 0,'0'40'79,"0"-2"-64,0 0 1,0 0-16,0 2 15,26-40 1,27 0 156,-27 0-156,25-40-16,2 2 15,26 0-15,-27 38 16,0-78-16,1 40 0,-2 38 15,-24-38-15,-1-2 0,0 1 16,1 1 0,-1-2-1,0 2 1,-26 0-16,26 38 16,-26-78-16,26 40 31,0-1-16,-26 0-15,26 0 0,-26 1 32,0-2-17,0 2 79</inkml:trace>
        </inkml:traceGroup>
        <inkml:traceGroup>
          <inkml:annotationXML>
            <emma:emma xmlns:emma="http://www.w3.org/2003/04/emma" version="1.0">
              <emma:interpretation id="{8E3B7C8D-18DE-4B33-8DE5-55654E656D72}" emma:medium="tactile" emma:mode="ink">
                <msink:context xmlns:msink="http://schemas.microsoft.com/ink/2010/main" type="inkWord" rotatedBoundingBox="6523,9995 6526,9619 7084,9623 7081,9999"/>
              </emma:interpretation>
            </emma:emma>
          </inkml:annotationXML>
          <inkml:trace contextRef="#ctx0" brushRef="#br0" timeOffset="-1770.7084">105-544 0,'0'39'156,"26"-1"-140,0 40-16,-26-2 16,27-36-16,-27-1 15,0-1 1,26-38 156,0 0-157,-1 0 1,2-38 0,-27-1-16,26-1 15,27 2-15,-1 0 16,-26-40-16,26 40 15,-26-1-15,1 0 0,24 0 16,-24 1-16,-1-2 16,0 2-16,1 0 15,-1 38 1,-26-40-16</inkml:trace>
        </inkml:traceGroup>
        <inkml:traceGroup>
          <inkml:annotationXML>
            <emma:emma xmlns:emma="http://www.w3.org/2003/04/emma" version="1.0">
              <emma:interpretation id="{91600160-564E-4B29-8300-3CC977CEFACA}" emma:medium="tactile" emma:mode="ink">
                <msink:context xmlns:msink="http://schemas.microsoft.com/ink/2010/main" type="inkWord" rotatedBoundingBox="6593,8993 6597,8430 7294,8435 7290,8998"/>
              </emma:interpretation>
            </emma:emma>
          </inkml:annotationXML>
          <inkml:trace contextRef="#ctx0" brushRef="#br0" timeOffset="1760.2603">105 1972 0,'0'40'79,"0"-2"-64,0 0 1,0 0-16,0 2 15,26-40 1,27 0 156,-27 0-156,25-40-16,2 2 15,26 0-15,-27 38 16,0-78-16,1 40 0,-2 38 15,-24-38-15,-1-2 0,0 1 16,1 1 0,-1-2-1,0 2 1,-26 0-16,26 38 16,-26-78-16,26 40 31,0-1-16,-26 0-15,26 0 0,-26 1 32,0-2-17,0 2 79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5:45.384"/>
    </inkml:context>
    <inkml:brush xml:id="br0">
      <inkml:brushProperty name="width" value="0.05" units="cm"/>
      <inkml:brushProperty name="height" value="0.05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42C94EB-D08D-4CE3-96F7-66D9236EBCD0}" emma:medium="tactile" emma:mode="ink">
          <msink:context xmlns:msink="http://schemas.microsoft.com/ink/2010/main" type="inkDrawing" rotatedBoundingBox="6442,14752 6990,13961 7210,14112 6662,14904" semanticType="callout" shapeName="Other">
            <msink:sourceLink direction="with" ref="{26FC869B-7B89-44BE-A0CB-8F6FC07BBC98}"/>
          </msink:context>
        </emma:interpretation>
      </emma:emma>
    </inkml:annotationXML>
    <inkml:trace contextRef="#ctx0" brushRef="#br0">0 560 0,'0'46'141,"23"-23"-141,-23 24 16,23-24-16,1 1 0,-24-1 15,23 0-15,-23 1 16,23-1 0,0-23 171,-23-23-187,24 23 16,-1-47-16,-23 0 15,23 24-15,1-24 0,-24 1 16,46-24-16,-22 23 16,-1 1-16,0-1 15,0-23-15,24 24 16,-24-1-16,24 0 15,-24 1-15,24-1 16,-47 24-16,23 23 0,-23-23 16,24 23-16,-1-24 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6:19.433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778B487-880D-4AD2-8E4D-1189C2671217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0,'23'0'94,"-23"23"-79,23 0 1,1-23 0,-24 47-16,23-47 0,-23 23 15,23-23-15,1 23 16,-1 1 0,-23-1-16,23-23 0,0 0 15,-23 23-15,24-23 281,-1 24-265,0-1-16,1 0 16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6:20.471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AD5896D-A56E-4C30-A9F6-931C07B9B6F6}" emma:medium="tactile" emma:mode="ink">
          <msink:context xmlns:msink="http://schemas.microsoft.com/ink/2010/main" type="inkDrawing"/>
        </emma:interpretation>
      </emma:emma>
    </inkml:annotationXML>
    <inkml:trace contextRef="#ctx0" brushRef="#br0">303 0 0,'0'23'0,"-23"0"31,23 1-15,0-1-16,-24 0 15,1 1 1,23-1 0,0 0-1,-23-23-15,23 24 16,-24-1 0,24 0-16,-23 0 15,0-23-15,23 24 16,-23-1-1,23 0 1,-24 1 0,24-1-1,-23-23 1,0 0-16,23 23 16,-24-23-1,24 24 1,-23-1 15,23 0 172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6:21.618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860482-EA80-4259-9BDF-27F410C3D330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0,'0'24'78,"0"-1"-62,23-23-16,-23 23 15,24 1 1,-1-1-16,-23 0 31,23 0 16,-23 1-31,0-1 15,24-23-31,-24 23 16,0 1-1,23-24-15,-23 23 16,23-23-16,-23 23 15,0 1-15,23-1 16,1 0 15,-24 0-15,23 1-16,0-1 16,1 0-1,-24 1 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6:22.872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548E0C-9F5C-47AE-872F-47CC200D0CD1}" emma:medium="tactile" emma:mode="ink">
          <msink:context xmlns:msink="http://schemas.microsoft.com/ink/2010/main" type="inkDrawing"/>
        </emma:interpretation>
      </emma:emma>
    </inkml:annotationXML>
    <inkml:trace contextRef="#ctx0" brushRef="#br0">373 0 0,'0'23'94,"0"0"-78,0 1-16,0-1 31,-23 0-16,0 0 1,23 1 0,-24-24-16,24 23 0,-23-23 15,23 23-15,-23 1 16,23-1 0,-24-23-1,24 23 1,-23-23-16,23 24 15,-23-24 1,23 23-16,-24 0 16,1 0-1,0-23 1,23 24 0,-23-24-1,-1 23 32,1-23-16,0 0-15,23 23 0,-24-23-16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21405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16-09-28T13:06:50.336"/>
    </inkml:context>
    <inkml:brush xml:id="br0">
      <inkml:brushProperty name="width" value="0.05" units="cm"/>
      <inkml:brushProperty name="height" value="0.05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4FE1F18-F56F-4F96-AD22-24A91DD91EAF}" emma:medium="tactile" emma:mode="ink">
          <msink:context xmlns:msink="http://schemas.microsoft.com/ink/2010/main" type="inkDrawing"/>
        </emma:interpretation>
      </emma:emma>
    </inkml:annotationXML>
    <inkml:trace contextRef="#ctx0" brushRef="#br0">0 193 0,'23'0'0,"0"0"32,1 0 202,-1 0-234,0 0 16,0 0-16,1 0 15,-1 0 1,0 0 0,1 0-16,-1 23 15,0-23 1,1 0-1,-1 0-15,0 0 63,1 0-16,-1 0-32,0 0 1,0 0 15,1 0-15,-1 0-16,0 0 16,1 0-1,-1 0 1,0 0-16,1 0 31,-1 0-15,0 0 15,-23-23 360,-23 23-360,23-23-31,-23-1 15,-1 1 1,24 0 0,-23 23-1,23-24 1,0 1 0,0 0 15,-23 23-31,23-23 78,0 46 219,23 0-297,0 0 15,1-23 1,-24 24-16,23-24 16,-23 23-16,0 0 15,23-23 1,-23 24 15,23-1-15,-23 0-1,24-23-15,-24 24 16,23-1 0,-23 0-1,23-23 1,-23 24-16,24-1 16,-48-23 265,1 0-266,0 0 1,-1 0 0,1 0 281,0 0 46,23 23-343,0 0 313,-23-23-298,23 24 17,-24-24-32,24 23 15,0 0 79,-23-23-47,23 24-31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D706D-6FC9-41AB-8684-DB1571B70F2B}" type="datetimeFigureOut">
              <a:rPr lang="hu-HU"/>
              <a:pPr/>
              <a:t>2016. 12. 06.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521BB-C684-4EE6-B7A6-B75D316E7C3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716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521BB-C684-4EE6-B7A6-B75D316E7C36}" type="slidenum">
              <a:rPr lang="hu-HU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793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521BB-C684-4EE6-B7A6-B75D316E7C36}" type="slidenum">
              <a:rPr lang="hu-HU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4529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kép hely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" y="742950"/>
            <a:ext cx="6600825" cy="3713163"/>
          </a:xfrm>
          <a:ln/>
        </p:spPr>
      </p:sp>
      <p:sp>
        <p:nvSpPr>
          <p:cNvPr id="7577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4B24A9-769E-4326-86DF-73B0069B27CE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43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1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35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0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4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9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8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1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akk&#233;pz&#233;sihozz&#225;j&#225;rul&#225;s.hu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customXml" Target="../ink/ink6.xml"/><Relationship Id="rId18" Type="http://schemas.openxmlformats.org/officeDocument/2006/relationships/image" Target="../media/image10.emf"/><Relationship Id="rId26" Type="http://schemas.openxmlformats.org/officeDocument/2006/relationships/image" Target="../media/image14.emf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8.emf"/><Relationship Id="rId42" Type="http://schemas.openxmlformats.org/officeDocument/2006/relationships/image" Target="../media/image22.emf"/><Relationship Id="rId47" Type="http://schemas.openxmlformats.org/officeDocument/2006/relationships/customXml" Target="../ink/ink23.xml"/><Relationship Id="rId7" Type="http://schemas.openxmlformats.org/officeDocument/2006/relationships/customXml" Target="../ink/ink3.xml"/><Relationship Id="rId12" Type="http://schemas.openxmlformats.org/officeDocument/2006/relationships/image" Target="../media/image7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0.emf"/><Relationship Id="rId46" Type="http://schemas.openxmlformats.org/officeDocument/2006/relationships/image" Target="../media/image24.emf"/><Relationship Id="rId2" Type="http://schemas.openxmlformats.org/officeDocument/2006/relationships/image" Target="../media/image2.png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customXml" Target="../ink/ink5.xml"/><Relationship Id="rId24" Type="http://schemas.openxmlformats.org/officeDocument/2006/relationships/image" Target="../media/image13.emf"/><Relationship Id="rId32" Type="http://schemas.openxmlformats.org/officeDocument/2006/relationships/image" Target="../media/image17.emf"/><Relationship Id="rId37" Type="http://schemas.openxmlformats.org/officeDocument/2006/relationships/customXml" Target="../ink/ink18.xml"/><Relationship Id="rId40" Type="http://schemas.openxmlformats.org/officeDocument/2006/relationships/image" Target="../media/image21.emf"/><Relationship Id="rId45" Type="http://schemas.openxmlformats.org/officeDocument/2006/relationships/customXml" Target="../ink/ink22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emf"/><Relationship Id="rId36" Type="http://schemas.openxmlformats.org/officeDocument/2006/relationships/image" Target="../media/image19.emf"/><Relationship Id="rId10" Type="http://schemas.openxmlformats.org/officeDocument/2006/relationships/image" Target="../media/image6.emf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3.emf"/><Relationship Id="rId4" Type="http://schemas.openxmlformats.org/officeDocument/2006/relationships/image" Target="../media/image3.emf"/><Relationship Id="rId9" Type="http://schemas.openxmlformats.org/officeDocument/2006/relationships/customXml" Target="../ink/ink4.xml"/><Relationship Id="rId14" Type="http://schemas.openxmlformats.org/officeDocument/2006/relationships/image" Target="../media/image8.emf"/><Relationship Id="rId22" Type="http://schemas.openxmlformats.org/officeDocument/2006/relationships/image" Target="../media/image12.emf"/><Relationship Id="rId27" Type="http://schemas.openxmlformats.org/officeDocument/2006/relationships/customXml" Target="../ink/ink13.xml"/><Relationship Id="rId30" Type="http://schemas.openxmlformats.org/officeDocument/2006/relationships/image" Target="../media/image16.emf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28720" y="4764947"/>
            <a:ext cx="10190205" cy="1505710"/>
          </a:xfrm>
        </p:spPr>
        <p:txBody>
          <a:bodyPr>
            <a:normAutofit/>
          </a:bodyPr>
          <a:lstStyle/>
          <a:p>
            <a:pPr algn="ctr"/>
            <a:r>
              <a:rPr lang="hu-HU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A szakképzési hozzájárulás </a:t>
            </a:r>
            <a:br>
              <a:rPr lang="hu-HU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</a:br>
            <a:r>
              <a:rPr lang="hu-HU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teljesítése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hu-HU" sz="36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hu-HU" sz="3600" b="1" dirty="0">
                <a:solidFill>
                  <a:schemeClr val="tx1"/>
                </a:solidFill>
                <a:latin typeface="Cambria" pitchFamily="18" charset="0"/>
              </a:rPr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403377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3824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Kiegészítő csökkentő tételek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4969" y="1862356"/>
            <a:ext cx="8739232" cy="44470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Beruházási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Oktatói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Tanműhely fenntartási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Feltételek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Mértékek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Tilalmak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anose="02040503050406030204" pitchFamily="18" charset="0"/>
              </a:rPr>
              <a:t>Korlátok</a:t>
            </a:r>
          </a:p>
        </p:txBody>
      </p:sp>
    </p:spTree>
    <p:extLst>
      <p:ext uri="{BB962C8B-B14F-4D97-AF65-F5344CB8AC3E}">
        <p14:creationId xmlns:p14="http://schemas.microsoft.com/office/powerpoint/2010/main" val="331109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195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Visszaigénylés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48916" y="2114026"/>
            <a:ext cx="9175819" cy="37595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anose="02040503050406030204" pitchFamily="18" charset="0"/>
              </a:rPr>
              <a:t>Kiindulási feltétel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</a:rPr>
              <a:t>KKV esetén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</a:rPr>
              <a:t>Nagyvállalat esetén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</a:rPr>
              <a:t>Nonprofit vállalkozás esetén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</a:rPr>
              <a:t>Teljesítési megbízott esetén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i="1" cap="none" dirty="0">
                <a:latin typeface="Cambria" pitchFamily="18" charset="0"/>
              </a:rPr>
              <a:t>Korlátok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i="1" dirty="0">
                <a:latin typeface="Cambria" pitchFamily="18" charset="0"/>
              </a:rPr>
              <a:t>Ellenőrzés</a:t>
            </a:r>
            <a:endParaRPr lang="hu-HU" sz="1600" dirty="0">
              <a:latin typeface="Cambria" panose="02040503050406030204" pitchFamily="18" charset="0"/>
            </a:endParaRPr>
          </a:p>
          <a:p>
            <a:endParaRPr lang="hu-HU" sz="1600" dirty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29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Nyilvántartás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14025" y="1606377"/>
            <a:ext cx="9163573" cy="5188705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000" b="1" dirty="0">
                <a:latin typeface="Cambria" panose="02040503050406030204" pitchFamily="18" charset="0"/>
              </a:rPr>
              <a:t>Kizárólag gyakorlati képzési célt szolgáló tanműhely</a:t>
            </a:r>
            <a:endParaRPr lang="hu-HU" sz="3000" b="1" cap="none" dirty="0">
              <a:latin typeface="Cambria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itchFamily="18" charset="0"/>
              </a:rPr>
              <a:t>c</a:t>
            </a:r>
            <a:r>
              <a:rPr lang="hu-HU" sz="3000" cap="none" dirty="0">
                <a:latin typeface="Cambria" pitchFamily="18" charset="0"/>
              </a:rPr>
              <a:t>élja,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cap="none" dirty="0">
                <a:latin typeface="Cambria" pitchFamily="18" charset="0"/>
              </a:rPr>
              <a:t>elkülönített,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cap="none" dirty="0">
                <a:latin typeface="Cambria" pitchFamily="18" charset="0"/>
              </a:rPr>
              <a:t>a nyilvántartást vezető szerv által minősített,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cap="none" dirty="0">
                <a:latin typeface="Cambria" pitchFamily="18" charset="0"/>
              </a:rPr>
              <a:t>állandó tanműhely-vezetői felügyelettel működő,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cap="none" dirty="0">
                <a:latin typeface="Cambria" pitchFamily="18" charset="0"/>
              </a:rPr>
              <a:t>legalább nyolc tanuló képzésére alkalmas,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cap="none" dirty="0">
                <a:latin typeface="Cambria" pitchFamily="18" charset="0"/>
              </a:rPr>
              <a:t>iskolán kívüli gyakorlati képzőhely</a:t>
            </a:r>
            <a:endParaRPr lang="hu-HU" sz="3000" dirty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3000" b="1" dirty="0">
              <a:latin typeface="Cambr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000" b="1" dirty="0">
                <a:latin typeface="Cambria" pitchFamily="18" charset="0"/>
              </a:rPr>
              <a:t>A gyakorlati képzésben gyakorlati oktató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itchFamily="18" charset="0"/>
              </a:rPr>
              <a:t>Végzettségek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itchFamily="18" charset="0"/>
              </a:rPr>
              <a:t>Határidők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itchFamily="18" charset="0"/>
              </a:rPr>
              <a:t>Mentesülési szabályok.</a:t>
            </a:r>
            <a:endParaRPr lang="hu-HU" sz="3000" u="sng" dirty="0">
              <a:latin typeface="Cambria" pitchFamily="18" charset="0"/>
            </a:endParaRPr>
          </a:p>
          <a:p>
            <a:pPr marL="274320" indent="-27432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endParaRPr lang="hu-HU" sz="3000" dirty="0">
              <a:latin typeface="Cambria" pitchFamily="18" charset="0"/>
              <a:cs typeface="Times New Roman" pitchFamily="18" charset="0"/>
            </a:endParaRPr>
          </a:p>
          <a:p>
            <a:pPr marL="274320" indent="-27432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None/>
              <a:defRPr/>
            </a:pPr>
            <a:r>
              <a:rPr lang="hu-HU" sz="3000" b="1" dirty="0">
                <a:latin typeface="Cambria" pitchFamily="18" charset="0"/>
                <a:cs typeface="Times New Roman" pitchFamily="18" charset="0"/>
              </a:rPr>
              <a:t>Teljesítési megbízott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Ki,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Mikor,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Milyen feltételekkel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Mikor érvényes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Mikor elszámolható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Az átirányítás időtartama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Alap, és kiegészítő csökkentő tételek érvényesítése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r>
              <a:rPr lang="hu-HU" sz="3000" dirty="0">
                <a:latin typeface="Cambria" pitchFamily="18" charset="0"/>
                <a:cs typeface="Times New Roman" pitchFamily="18" charset="0"/>
              </a:rPr>
              <a:t>Kötelező alakiság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anose="02040503050406030204" pitchFamily="18" charset="0"/>
              </a:rPr>
              <a:t>Új elem az iskola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3000" dirty="0">
                <a:latin typeface="Cambria" panose="02040503050406030204" pitchFamily="18" charset="0"/>
              </a:rPr>
              <a:t>5% mérték</a:t>
            </a:r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872455" y="461319"/>
            <a:ext cx="10486239" cy="51975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Gyakorlati képzés dokumentálása</a:t>
            </a:r>
          </a:p>
        </p:txBody>
      </p:sp>
      <p:sp>
        <p:nvSpPr>
          <p:cNvPr id="10242" name="Tartalom helye 2"/>
          <p:cNvSpPr>
            <a:spLocks noGrp="1"/>
          </p:cNvSpPr>
          <p:nvPr>
            <p:ph idx="1"/>
          </p:nvPr>
        </p:nvSpPr>
        <p:spPr>
          <a:xfrm>
            <a:off x="2214694" y="1753299"/>
            <a:ext cx="9417133" cy="410380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b="1" cap="none" dirty="0">
                <a:latin typeface="Cambria" pitchFamily="18" charset="0"/>
                <a:cs typeface="Times New Roman" pitchFamily="18" charset="0"/>
              </a:rPr>
              <a:t>Gyakorlati képzéséről kötelezően vezetendő dokumentum </a:t>
            </a: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b="1" dirty="0">
                <a:latin typeface="Cambria" pitchFamily="18" charset="0"/>
                <a:cs typeface="Times New Roman" pitchFamily="18" charset="0"/>
              </a:rPr>
              <a:t>F</a:t>
            </a:r>
            <a:r>
              <a:rPr lang="hu-HU" sz="1600" b="1" cap="none" dirty="0">
                <a:latin typeface="Cambria" pitchFamily="18" charset="0"/>
                <a:cs typeface="Times New Roman" pitchFamily="18" charset="0"/>
              </a:rPr>
              <a:t>oglalkozási napló</a:t>
            </a:r>
            <a:endParaRPr lang="hu-HU" sz="1600" cap="none" dirty="0">
              <a:latin typeface="Cambria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T</a:t>
            </a:r>
            <a:r>
              <a:rPr lang="hu-HU" sz="1600" cap="none" dirty="0">
                <a:latin typeface="Cambria" pitchFamily="18" charset="0"/>
                <a:cs typeface="Times New Roman" pitchFamily="18" charset="0"/>
              </a:rPr>
              <a:t>artalma</a:t>
            </a: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cap="none" dirty="0">
                <a:latin typeface="Cambria" pitchFamily="18" charset="0"/>
                <a:cs typeface="Times New Roman" pitchFamily="18" charset="0"/>
              </a:rPr>
              <a:t>Betekintés</a:t>
            </a: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+ dokumentum</a:t>
            </a: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cap="none" dirty="0">
                <a:latin typeface="Cambria" pitchFamily="18" charset="0"/>
                <a:cs typeface="Times New Roman" pitchFamily="18" charset="0"/>
              </a:rPr>
              <a:t>Megőrzés</a:t>
            </a:r>
            <a:endParaRPr lang="hu-HU" sz="1600" dirty="0">
              <a:latin typeface="Cambria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cap="none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Ellenőrzés</a:t>
            </a:r>
          </a:p>
          <a:p>
            <a:pPr marL="342900" indent="-342900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Szankciók</a:t>
            </a:r>
            <a:endParaRPr lang="hu-HU" sz="1700" cap="none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 3" pitchFamily="18" charset="2"/>
              <a:buNone/>
              <a:defRPr/>
            </a:pPr>
            <a:endParaRPr lang="hu-HU" sz="1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 3" pitchFamily="18" charset="2"/>
              <a:buNone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 3" pitchFamily="18" charset="2"/>
              <a:buNone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9013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253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Gyakorlati képzés kerete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6972" y="1862355"/>
            <a:ext cx="9341331" cy="47649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cap="none" dirty="0">
                <a:latin typeface="Cambria" pitchFamily="18" charset="0"/>
              </a:rPr>
              <a:t>Tanulószerződés megkötése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</a:rPr>
              <a:t>Kivel köthető,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</a:rPr>
              <a:t>Milyen szakképesítésre,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</a:rPr>
              <a:t>Kötelező alakiság,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</a:rPr>
              <a:t>Dátumok, ellenjegyzés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1600" cap="none" dirty="0">
              <a:latin typeface="Cambria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>
                <a:latin typeface="Cambria" pitchFamily="18" charset="0"/>
                <a:cs typeface="Times New Roman" pitchFamily="18" charset="0"/>
              </a:rPr>
              <a:t>A tanulószerződés megszűnése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Értesítési kötelezettségek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Igazolás a tanulónak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Biztosítási jogviszony vége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600" dirty="0">
              <a:latin typeface="Cambria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>
                <a:latin typeface="Cambria" pitchFamily="18" charset="0"/>
                <a:cs typeface="Times New Roman" pitchFamily="18" charset="0"/>
              </a:rPr>
              <a:t>Együttműködési megállapodás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Mikor köthető- Mikor nem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Ki-kivel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Tartalma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Kötelező alakiság, jogérvény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Hatálya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Iskolai igazolás</a:t>
            </a:r>
          </a:p>
          <a:p>
            <a:pPr marL="0" indent="0" algn="just">
              <a:spcBef>
                <a:spcPct val="0"/>
              </a:spcBef>
              <a:buNone/>
            </a:pPr>
            <a:endParaRPr lang="hu-HU" sz="1400" dirty="0"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ím 1"/>
          <p:cNvSpPr>
            <a:spLocks noGrp="1"/>
          </p:cNvSpPr>
          <p:nvPr>
            <p:ph type="title"/>
          </p:nvPr>
        </p:nvSpPr>
        <p:spPr>
          <a:xfrm>
            <a:off x="629371" y="444843"/>
            <a:ext cx="10911840" cy="93581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Hallgató képzése </a:t>
            </a:r>
            <a:br>
              <a:rPr lang="hu-HU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artalom helye 2"/>
          <p:cNvSpPr>
            <a:spLocks noGrp="1"/>
          </p:cNvSpPr>
          <p:nvPr>
            <p:ph idx="1"/>
          </p:nvPr>
        </p:nvSpPr>
        <p:spPr>
          <a:xfrm>
            <a:off x="1929467" y="1963024"/>
            <a:ext cx="9636457" cy="388584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Együttműködési megállapodás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Szakmai képzőhely nyilvántartás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Duális képzési feltételek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Hallgató hallgatói munkaszerződés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Elszámolás dokumentuma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Érvényesíthető csökkentő tétel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Hallgatói munkaszerződés és  az adók járulékok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endParaRPr lang="hu-H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Cím 1"/>
          <p:cNvSpPr>
            <a:spLocks noGrp="1"/>
          </p:cNvSpPr>
          <p:nvPr>
            <p:ph type="title"/>
          </p:nvPr>
        </p:nvSpPr>
        <p:spPr>
          <a:xfrm>
            <a:off x="1488018" y="476251"/>
            <a:ext cx="10272183" cy="57626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Saját dolgozók képzése</a:t>
            </a:r>
          </a:p>
        </p:txBody>
      </p:sp>
      <p:sp>
        <p:nvSpPr>
          <p:cNvPr id="54275" name="Tartalom helye 2"/>
          <p:cNvSpPr>
            <a:spLocks noGrp="1"/>
          </p:cNvSpPr>
          <p:nvPr>
            <p:ph idx="1"/>
          </p:nvPr>
        </p:nvSpPr>
        <p:spPr>
          <a:xfrm>
            <a:off x="2030136" y="2206305"/>
            <a:ext cx="9568740" cy="3691987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cap="none" dirty="0">
                <a:latin typeface="Cambria" pitchFamily="18" charset="0"/>
                <a:cs typeface="Times New Roman" pitchFamily="18" charset="0"/>
              </a:rPr>
              <a:t>Saját dolgozó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Felnőttképzés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cap="none" dirty="0">
                <a:latin typeface="Cambria" pitchFamily="18" charset="0"/>
                <a:cs typeface="Times New Roman" pitchFamily="18" charset="0"/>
              </a:rPr>
              <a:t>Szerződések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Elszámolási </a:t>
            </a:r>
            <a:r>
              <a:rPr lang="hu-HU" sz="1400" cap="none" dirty="0">
                <a:latin typeface="Cambria" pitchFamily="18" charset="0"/>
                <a:cs typeface="Times New Roman" pitchFamily="18" charset="0"/>
              </a:rPr>
              <a:t>kettős korlát és feltétel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Elszámolható költségek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Támogatás intenzitás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dirty="0">
                <a:latin typeface="Cambria" pitchFamily="18" charset="0"/>
                <a:cs typeface="Times New Roman" pitchFamily="18" charset="0"/>
              </a:rPr>
              <a:t>Maximális összeg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hu-HU" sz="1400" cap="none" dirty="0">
                <a:latin typeface="Cambria" pitchFamily="18" charset="0"/>
                <a:cs typeface="Times New Roman" pitchFamily="18" charset="0"/>
              </a:rPr>
              <a:t>Adatszolgáltatás </a:t>
            </a:r>
          </a:p>
          <a:p>
            <a:pPr algn="just" eaLnBrk="1" hangingPunct="1">
              <a:buFont typeface="Arial" charset="0"/>
              <a:buNone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3185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Tanulói juttatások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7898" y="2286000"/>
            <a:ext cx="10056304" cy="4023360"/>
          </a:xfrm>
        </p:spPr>
        <p:txBody>
          <a:bodyPr>
            <a:normAutofit fontScale="85000" lnSpcReduction="20000"/>
          </a:bodyPr>
          <a:lstStyle/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Együttműködési megállapodással:  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heti összeg,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csak összefüggő szakmai gyakorlat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Adó és járulék vonzatok.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Felsőoktatásban: 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heti összeg,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Duális képzés esetén teljes képzési időre</a:t>
            </a:r>
          </a:p>
          <a:p>
            <a:pPr lvl="4" algn="just">
              <a:lnSpc>
                <a:spcPct val="110000"/>
              </a:lnSpc>
              <a:spcBef>
                <a:spcPct val="0"/>
              </a:spcBef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Adó és járulék vonzatok.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Tanulószerződéssel: 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havi összeg;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naparányos összeg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Adó és járulék vonzatok.</a:t>
            </a:r>
          </a:p>
        </p:txBody>
      </p:sp>
    </p:spTree>
    <p:extLst>
      <p:ext uri="{BB962C8B-B14F-4D97-AF65-F5344CB8AC3E}">
        <p14:creationId xmlns:p14="http://schemas.microsoft.com/office/powerpoint/2010/main" val="1664955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677494"/>
            <a:ext cx="9720072" cy="72346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Gyakorlati példák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1788" y="1426128"/>
            <a:ext cx="9972414" cy="5125674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Tanulói juttatások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Kiindulás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Emelés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Csökkentés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Alap csökkentő tételek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Együttműködési megállapodással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Felsőoktatásban hallgatói munkaszerződéssel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Tanulószerződéssel</a:t>
            </a:r>
          </a:p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Kiegészítő csökkentő tételek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Beruházási kiegészítő csökkentő tétel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Oktatói kiegészítő csökkentő tétel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Tanműhely fenntartási kiegészítő csökkentő tétel</a:t>
            </a:r>
          </a:p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Tw Cen MT" panose="020B0602020104020603" pitchFamily="34" charset="0"/>
              <a:buChar char=" "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Visszaigénylés</a:t>
            </a:r>
          </a:p>
        </p:txBody>
      </p:sp>
    </p:spTree>
    <p:extLst>
      <p:ext uri="{BB962C8B-B14F-4D97-AF65-F5344CB8AC3E}">
        <p14:creationId xmlns:p14="http://schemas.microsoft.com/office/powerpoint/2010/main" val="2730300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1006679"/>
            <a:ext cx="9720072" cy="73823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ALAP CSÖKKENTŐ TÉTEL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3398" y="2286000"/>
            <a:ext cx="9980803" cy="4023360"/>
          </a:xfrm>
        </p:spPr>
        <p:txBody>
          <a:bodyPr/>
          <a:lstStyle/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Alapnormatíva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Súlyszorzók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Mikor jár- mikor nem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Arányosítás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Oktatás rendje  (N, E, L) szerinti mértékek</a:t>
            </a:r>
          </a:p>
        </p:txBody>
      </p:sp>
    </p:spTree>
    <p:extLst>
      <p:ext uri="{BB962C8B-B14F-4D97-AF65-F5344CB8AC3E}">
        <p14:creationId xmlns:p14="http://schemas.microsoft.com/office/powerpoint/2010/main" val="421124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480448"/>
            <a:ext cx="10364451" cy="588936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Kapcsolódó törvények, rendeletek</a:t>
            </a:r>
            <a:endParaRPr lang="hu-HU" sz="2800" dirty="0">
              <a:latin typeface="Cambri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3953" y="1131376"/>
            <a:ext cx="11344759" cy="4865770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szakképzési hozzájárulásról és a képzés fejlesztésének támogatásáról szóló 2011. évi CLV. törvény (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Szht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.);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gyakorlati képzés költségeinek a szakképzési hozzájárulás terhére történő elszámolásánál figyelembe vehető gyakorlati képzési normatívák mértékéről és a csökkentő tétel számításáról szóló 280/2011. (XII. 20.) Korm. Rendelet (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Normatíva rendelet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Az Országos Képzési Jegyzékről és az Országos Képzési Jegyzék módosításának eljárásrendjéről szóló 133/2010. (IV. 22.)  és 150/2012 (VII.6.) Korm. Rendelet (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OKJ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szakképzésről szóló 2011. évi CLXXXVII. törvény (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Szt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.);               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Az egyes adótörvények és azzal összefüggő egyéb törvények módosításáról szóló 2011. évi CLVI. törvény (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Eat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Az egyszerűsített vállalkozói adóról szóló 2002. évi XLIII. törvény (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Eva.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kisadózó vállalkozások tételes adójáról és a kisvállalati adóról szóló 2012. évi CXLVII. Törvény (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Katv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Az adózás rendjéről szóló 2003. évi XCII. törvény (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nemzeti felsőoktatásról szóló 2011. évi CCIV. törvény (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Nft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felnőttképzésről szóló 2001. évi CI. törvény  és 2013. évi  LXXVII. törvény;(</a:t>
            </a:r>
            <a:r>
              <a:rPr lang="hu-HU" sz="1800" b="1" dirty="0" err="1">
                <a:latin typeface="Times New Roman" pitchFamily="18" charset="0"/>
                <a:cs typeface="Times New Roman" pitchFamily="18" charset="0"/>
              </a:rPr>
              <a:t>Fktv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felsőoktatási szakképzésről és a felsőoktatási képzéshez kapcsolódó szakmai gyakorlat egyes kérdéseiről szóló 230/2012. (VIII. 28.) 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Korm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. rendelet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gyakorlati képzést végző gazdálkodó szervezetek saját munkavállalói részére szervezett képzés költségeinek a szakképzési hozzájárulás terhére történő elszámolásáról szóló 21/2013.(VI.18.) 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NGM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rendelet;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szakképzés megkezdésének és folytatásának feltételeiről, valamint a térségi integrált szakképző központ tanácsadó testületéről szóló 8/2006. (III. 23.) </a:t>
            </a:r>
            <a:r>
              <a:rPr lang="hu-HU" sz="1800" b="1" dirty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rendelet</a:t>
            </a:r>
          </a:p>
        </p:txBody>
      </p:sp>
    </p:spTree>
    <p:extLst>
      <p:ext uri="{BB962C8B-B14F-4D97-AF65-F5344CB8AC3E}">
        <p14:creationId xmlns:p14="http://schemas.microsoft.com/office/powerpoint/2010/main" val="1642999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1507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Beruházási kiegészítő csökkentő tétel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Feltételek: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Foglalkoztatotti létszám számítása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Tanulószerződéses éves átlaglétszám számítása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Beruházási KCST keret összegének meghatározása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Beruházás aktívált értéke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Elszámolható BKCST</a:t>
            </a:r>
          </a:p>
          <a:p>
            <a:pPr lvl="2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Használati kötelezettség</a:t>
            </a:r>
          </a:p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Éves elszámolásban vehető igénybe csak</a:t>
            </a:r>
          </a:p>
        </p:txBody>
      </p:sp>
    </p:spTree>
    <p:extLst>
      <p:ext uri="{BB962C8B-B14F-4D97-AF65-F5344CB8AC3E}">
        <p14:creationId xmlns:p14="http://schemas.microsoft.com/office/powerpoint/2010/main" val="778654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Oktatói kiegészítő csökkentő tétel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Feltétele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KKV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NFGYK</a:t>
            </a:r>
          </a:p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Létszám</a:t>
            </a:r>
          </a:p>
          <a:p>
            <a:pPr lvl="3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TSZ</a:t>
            </a:r>
          </a:p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    Havonta igénybe vehető</a:t>
            </a:r>
          </a:p>
        </p:txBody>
      </p:sp>
    </p:spTree>
    <p:extLst>
      <p:ext uri="{BB962C8B-B14F-4D97-AF65-F5344CB8AC3E}">
        <p14:creationId xmlns:p14="http://schemas.microsoft.com/office/powerpoint/2010/main" val="57911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Tanműhely fenntartási kiegészítő csökkentő tétel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066" y="2286000"/>
            <a:ext cx="9880135" cy="4023360"/>
          </a:xfrm>
        </p:spPr>
        <p:txBody>
          <a:bodyPr/>
          <a:lstStyle/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Feltétele: </a:t>
            </a:r>
          </a:p>
          <a:p>
            <a:pPr lvl="5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Kizárólag gyakorlati képzési célt szolgáló TM</a:t>
            </a:r>
          </a:p>
          <a:p>
            <a:pPr lvl="5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NFGYK</a:t>
            </a:r>
          </a:p>
          <a:p>
            <a:pPr lvl="5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Létszám:</a:t>
            </a:r>
          </a:p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    9. évfolyamos TSZ</a:t>
            </a:r>
          </a:p>
          <a:p>
            <a:pPr marL="310896" lvl="2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Havonta igénybe vehető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6880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u-HU" sz="4000" dirty="0"/>
          </a:p>
          <a:p>
            <a:pPr algn="ctr"/>
            <a:r>
              <a:rPr lang="hu-HU" sz="4000" dirty="0">
                <a:hlinkClick r:id="rId2"/>
              </a:rPr>
              <a:t>www.szakképzésihozzájárulás.hu</a:t>
            </a:r>
            <a:endParaRPr lang="hu-HU" sz="4000" dirty="0"/>
          </a:p>
          <a:p>
            <a:pPr algn="ctr"/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523566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363" y="1773239"/>
            <a:ext cx="11013988" cy="8651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4800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Köszönöm a figyelmüket!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573464"/>
            <a:ext cx="9956800" cy="2016125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609600" y="3644900"/>
            <a:ext cx="10989276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hu-HU" sz="1400" b="1" dirty="0">
                <a:latin typeface="Times New Roman" pitchFamily="18" charset="0"/>
                <a:cs typeface="+mn-cs"/>
              </a:rPr>
              <a:t>Lászlóné Szép Györgyi</a:t>
            </a:r>
          </a:p>
          <a:p>
            <a:pPr algn="ctr" eaLnBrk="0" hangingPunct="0">
              <a:defRPr/>
            </a:pPr>
            <a:r>
              <a:rPr lang="hu-HU" sz="1400" b="1" dirty="0">
                <a:latin typeface="Times New Roman" pitchFamily="18" charset="0"/>
                <a:cs typeface="+mn-cs"/>
              </a:rPr>
              <a:t>Bejegyzett, bronzjelvényes igazságügyi adó- és könyvszakértő,</a:t>
            </a:r>
          </a:p>
          <a:p>
            <a:pPr algn="ctr" eaLnBrk="0" hangingPunct="0">
              <a:defRPr/>
            </a:pPr>
            <a:r>
              <a:rPr lang="hu-HU" sz="1400" b="1" dirty="0">
                <a:latin typeface="Times New Roman" pitchFamily="18" charset="0"/>
              </a:rPr>
              <a:t>s</a:t>
            </a:r>
            <a:r>
              <a:rPr lang="hu-HU" sz="1400" b="1" dirty="0">
                <a:latin typeface="Times New Roman" pitchFamily="18" charset="0"/>
                <a:cs typeface="+mn-cs"/>
              </a:rPr>
              <a:t>zakképzési és felnőttképzési szakértő</a:t>
            </a:r>
          </a:p>
          <a:p>
            <a:pPr algn="ctr" eaLnBrk="0" hangingPunct="0">
              <a:defRPr/>
            </a:pPr>
            <a:r>
              <a:rPr lang="hu-HU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+mn-cs"/>
              </a:rPr>
              <a:t>2016. december</a:t>
            </a:r>
          </a:p>
          <a:p>
            <a:pPr algn="ctr" eaLnBrk="0" hangingPunct="0">
              <a:defRPr/>
            </a:pPr>
            <a:endParaRPr lang="hu-HU" sz="14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hu-HU" sz="1400" b="1" dirty="0">
                <a:latin typeface="Times New Roman" pitchFamily="18" charset="0"/>
                <a:cs typeface="+mn-cs"/>
              </a:rPr>
              <a:t>                                        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ím 1"/>
          <p:cNvSpPr>
            <a:spLocks noGrp="1"/>
          </p:cNvSpPr>
          <p:nvPr>
            <p:ph type="title"/>
          </p:nvPr>
        </p:nvSpPr>
        <p:spPr>
          <a:xfrm>
            <a:off x="667266" y="404813"/>
            <a:ext cx="11092936" cy="6477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Előleg fizetés és az éves elszámolás</a:t>
            </a:r>
          </a:p>
        </p:txBody>
      </p:sp>
      <p:sp>
        <p:nvSpPr>
          <p:cNvPr id="10242" name="Tartalom helye 2"/>
          <p:cNvSpPr>
            <a:spLocks noGrp="1"/>
          </p:cNvSpPr>
          <p:nvPr>
            <p:ph idx="1"/>
          </p:nvPr>
        </p:nvSpPr>
        <p:spPr>
          <a:xfrm>
            <a:off x="626077" y="1773239"/>
            <a:ext cx="10832756" cy="4017961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A hozzájárulási kötelezettség éves bevallásának határideje: </a:t>
            </a: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tárgyévet követő év január 12.</a:t>
            </a:r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	Az előleg összegét havonta, elektronikus úton kell a NAV felé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bevallani  (1608-as bevallásban) és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megfizetni, illetve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bizonyos feltételek mellett visszaigényelni,</a:t>
            </a:r>
          </a:p>
          <a:p>
            <a:pPr marL="457200" lvl="1" indent="0" algn="just" eaLnBrk="1" fontAlgn="auto" hangingPunct="1">
              <a:spcAft>
                <a:spcPts val="0"/>
              </a:spcAft>
              <a:buNone/>
              <a:defRPr/>
            </a:pP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a tárgyhót követő hónap 12. napjáig </a:t>
            </a: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Char char="•"/>
              <a:defRPr/>
            </a:pPr>
            <a:endParaRPr lang="hu-H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Éves elszámolás a tárgyévet követő év január12. napjáig. </a:t>
            </a:r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Char char="•"/>
              <a:defRPr/>
            </a:pPr>
            <a:endParaRPr lang="hu-H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SzPct val="70000"/>
              <a:buFont typeface="Arial" pitchFamily="34" charset="0"/>
              <a:buNone/>
              <a:defRPr/>
            </a:pP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Nulla értékű bevallás is szükséges.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 3" pitchFamily="18" charset="2"/>
              <a:buNone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 3" pitchFamily="18" charset="2"/>
              <a:buNone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Szakképzési hozzájárulási kötelezettség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Kötelezettség teljesítése: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ÁTALÁNYADÓ,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EVA,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KATA,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KIVA.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Kötelezettség mértékének számítása: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Egyéni vállalkozó, egyéni cég, végrehajtó iroda, ügyvédi iroda, közjegyzői iroda,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Egészségügyi szolgáltató,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Közhasznú nonprofit vállalkozás,</a:t>
            </a:r>
          </a:p>
          <a:p>
            <a:pPr marL="354330" lvl="2" indent="-171450" algn="just">
              <a:lnSpc>
                <a:spcPct val="8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Egyéb szervezet.</a:t>
            </a:r>
          </a:p>
          <a:p>
            <a:pPr marL="182880" lvl="2" indent="0" algn="just">
              <a:lnSpc>
                <a:spcPct val="80000"/>
              </a:lnSpc>
              <a:buSzPct val="100000"/>
              <a:buNone/>
            </a:pPr>
            <a:endParaRPr lang="hu-HU" sz="2000" dirty="0">
              <a:latin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8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1838" y="345990"/>
            <a:ext cx="6722076" cy="559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Szabadkéz 9"/>
              <p14:cNvContentPartPr/>
              <p14:nvPr/>
            </p14:nvContentPartPr>
            <p14:xfrm>
              <a:off x="5837090" y="2911158"/>
              <a:ext cx="211680" cy="385920"/>
            </p14:xfrm>
          </p:contentPart>
        </mc:Choice>
        <mc:Fallback xmlns="">
          <p:pic>
            <p:nvPicPr>
              <p:cNvPr id="10" name="Szabadkéz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8090" y="2902158"/>
                <a:ext cx="229680" cy="4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Szabadkéz 13"/>
              <p14:cNvContentPartPr/>
              <p14:nvPr/>
            </p14:nvContentPartPr>
            <p14:xfrm>
              <a:off x="6073610" y="3623958"/>
              <a:ext cx="185040" cy="185040"/>
            </p14:xfrm>
          </p:contentPart>
        </mc:Choice>
        <mc:Fallback xmlns="">
          <p:pic>
            <p:nvPicPr>
              <p:cNvPr id="14" name="Szabadkéz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64610" y="3614958"/>
                <a:ext cx="20304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0" name="Szabadkéz 59"/>
              <p14:cNvContentPartPr/>
              <p14:nvPr/>
            </p14:nvContentPartPr>
            <p14:xfrm>
              <a:off x="2315210" y="3036798"/>
              <a:ext cx="311040" cy="1074240"/>
            </p14:xfrm>
          </p:contentPart>
        </mc:Choice>
        <mc:Fallback xmlns="">
          <p:pic>
            <p:nvPicPr>
              <p:cNvPr id="60" name="Szabadkéz 5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06210" y="3027798"/>
                <a:ext cx="329040" cy="10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7" name="Szabadkéz 66"/>
              <p14:cNvContentPartPr/>
              <p14:nvPr/>
            </p14:nvContentPartPr>
            <p14:xfrm>
              <a:off x="2349050" y="5066838"/>
              <a:ext cx="226800" cy="294120"/>
            </p14:xfrm>
          </p:contentPart>
        </mc:Choice>
        <mc:Fallback xmlns="">
          <p:pic>
            <p:nvPicPr>
              <p:cNvPr id="67" name="Szabadkéz 6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40050" y="5057838"/>
                <a:ext cx="244800" cy="3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6" name="Szabadkéz 75"/>
              <p14:cNvContentPartPr/>
              <p14:nvPr/>
            </p14:nvContentPartPr>
            <p14:xfrm>
              <a:off x="2239970" y="4437918"/>
              <a:ext cx="109440" cy="100800"/>
            </p14:xfrm>
          </p:contentPart>
        </mc:Choice>
        <mc:Fallback xmlns="">
          <p:pic>
            <p:nvPicPr>
              <p:cNvPr id="76" name="Szabadkéz 7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30970" y="4428918"/>
                <a:ext cx="12744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7" name="Szabadkéz 76"/>
              <p14:cNvContentPartPr/>
              <p14:nvPr/>
            </p14:nvContentPartPr>
            <p14:xfrm>
              <a:off x="2248250" y="4387518"/>
              <a:ext cx="109440" cy="176400"/>
            </p14:xfrm>
          </p:contentPart>
        </mc:Choice>
        <mc:Fallback xmlns="">
          <p:pic>
            <p:nvPicPr>
              <p:cNvPr id="77" name="Szabadkéz 7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239250" y="4378518"/>
                <a:ext cx="12744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8" name="Szabadkéz 77"/>
              <p14:cNvContentPartPr/>
              <p14:nvPr/>
            </p14:nvContentPartPr>
            <p14:xfrm>
              <a:off x="2248250" y="4706118"/>
              <a:ext cx="101160" cy="176760"/>
            </p14:xfrm>
          </p:contentPart>
        </mc:Choice>
        <mc:Fallback xmlns="">
          <p:pic>
            <p:nvPicPr>
              <p:cNvPr id="78" name="Szabadkéz 7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239250" y="4697118"/>
                <a:ext cx="11916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9" name="Szabadkéz 78"/>
              <p14:cNvContentPartPr/>
              <p14:nvPr/>
            </p14:nvContentPartPr>
            <p14:xfrm>
              <a:off x="2256530" y="4714758"/>
              <a:ext cx="135000" cy="159480"/>
            </p14:xfrm>
          </p:contentPart>
        </mc:Choice>
        <mc:Fallback xmlns="">
          <p:pic>
            <p:nvPicPr>
              <p:cNvPr id="79" name="Szabadkéz 7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247530" y="4705758"/>
                <a:ext cx="15300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83" name="Szabadkéz 82"/>
              <p14:cNvContentPartPr/>
              <p14:nvPr/>
            </p14:nvContentPartPr>
            <p14:xfrm>
              <a:off x="1879250" y="4989078"/>
              <a:ext cx="277200" cy="170640"/>
            </p14:xfrm>
          </p:contentPart>
        </mc:Choice>
        <mc:Fallback xmlns="">
          <p:pic>
            <p:nvPicPr>
              <p:cNvPr id="83" name="Szabadkéz 8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70250" y="4980078"/>
                <a:ext cx="29520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7" name="Szabadkéz 86"/>
              <p14:cNvContentPartPr/>
              <p14:nvPr/>
            </p14:nvContentPartPr>
            <p14:xfrm>
              <a:off x="1879250" y="5595318"/>
              <a:ext cx="293760" cy="126360"/>
            </p14:xfrm>
          </p:contentPart>
        </mc:Choice>
        <mc:Fallback xmlns="">
          <p:pic>
            <p:nvPicPr>
              <p:cNvPr id="87" name="Szabadkéz 8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870250" y="5586318"/>
                <a:ext cx="31176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93" name="Szabadkéz 92"/>
              <p14:cNvContentPartPr/>
              <p14:nvPr/>
            </p14:nvContentPartPr>
            <p14:xfrm>
              <a:off x="6056330" y="3422718"/>
              <a:ext cx="235800" cy="235080"/>
            </p14:xfrm>
          </p:contentPart>
        </mc:Choice>
        <mc:Fallback xmlns="">
          <p:pic>
            <p:nvPicPr>
              <p:cNvPr id="93" name="Szabadkéz 92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047330" y="3413718"/>
                <a:ext cx="25380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8" name="Szabadkéz 97"/>
              <p14:cNvContentPartPr/>
              <p14:nvPr/>
            </p14:nvContentPartPr>
            <p14:xfrm>
              <a:off x="6064970" y="4941198"/>
              <a:ext cx="268920" cy="178560"/>
            </p14:xfrm>
          </p:contentPart>
        </mc:Choice>
        <mc:Fallback xmlns="">
          <p:pic>
            <p:nvPicPr>
              <p:cNvPr id="98" name="Szabadkéz 9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055970" y="4932198"/>
                <a:ext cx="28692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99" name="Szabadkéz 98"/>
              <p14:cNvContentPartPr/>
              <p14:nvPr/>
            </p14:nvContentPartPr>
            <p14:xfrm>
              <a:off x="6123650" y="5516838"/>
              <a:ext cx="185400" cy="113400"/>
            </p14:xfrm>
          </p:contentPart>
        </mc:Choice>
        <mc:Fallback xmlns="">
          <p:pic>
            <p:nvPicPr>
              <p:cNvPr id="99" name="Szabadkéz 98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114650" y="5507838"/>
                <a:ext cx="20340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02" name="Szabadkéz 101"/>
              <p14:cNvContentPartPr/>
              <p14:nvPr/>
            </p14:nvContentPartPr>
            <p14:xfrm>
              <a:off x="4102250" y="822078"/>
              <a:ext cx="260280" cy="193320"/>
            </p14:xfrm>
          </p:contentPart>
        </mc:Choice>
        <mc:Fallback xmlns="">
          <p:pic>
            <p:nvPicPr>
              <p:cNvPr id="102" name="Szabadkéz 101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093250" y="813078"/>
                <a:ext cx="27828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04" name="Szabadkéz 103"/>
              <p14:cNvContentPartPr/>
              <p14:nvPr/>
            </p14:nvContentPartPr>
            <p14:xfrm>
              <a:off x="7382210" y="922878"/>
              <a:ext cx="226800" cy="235080"/>
            </p14:xfrm>
          </p:contentPart>
        </mc:Choice>
        <mc:Fallback xmlns="">
          <p:pic>
            <p:nvPicPr>
              <p:cNvPr id="104" name="Szabadkéz 103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373210" y="913878"/>
                <a:ext cx="24480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29" name="Szabadkéz 128"/>
              <p14:cNvContentPartPr/>
              <p14:nvPr/>
            </p14:nvContentPartPr>
            <p14:xfrm>
              <a:off x="7382210" y="1048518"/>
              <a:ext cx="352800" cy="285840"/>
            </p14:xfrm>
          </p:contentPart>
        </mc:Choice>
        <mc:Fallback xmlns="">
          <p:pic>
            <p:nvPicPr>
              <p:cNvPr id="129" name="Szabadkéz 12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373210" y="1039518"/>
                <a:ext cx="37080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30" name="Szabadkéz 129"/>
              <p14:cNvContentPartPr/>
              <p14:nvPr/>
            </p14:nvContentPartPr>
            <p14:xfrm>
              <a:off x="7390850" y="1241478"/>
              <a:ext cx="16920" cy="92880"/>
            </p14:xfrm>
          </p:contentPart>
        </mc:Choice>
        <mc:Fallback xmlns="">
          <p:pic>
            <p:nvPicPr>
              <p:cNvPr id="130" name="Szabadkéz 12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381850" y="1232478"/>
                <a:ext cx="3492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31" name="Szabadkéz 130"/>
              <p14:cNvContentPartPr/>
              <p14:nvPr/>
            </p14:nvContentPartPr>
            <p14:xfrm>
              <a:off x="7398770" y="1224918"/>
              <a:ext cx="76320" cy="100800"/>
            </p14:xfrm>
          </p:contentPart>
        </mc:Choice>
        <mc:Fallback xmlns="">
          <p:pic>
            <p:nvPicPr>
              <p:cNvPr id="131" name="Szabadkéz 13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389770" y="1215918"/>
                <a:ext cx="9432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32" name="Szabadkéz 131"/>
              <p14:cNvContentPartPr/>
              <p14:nvPr/>
            </p14:nvContentPartPr>
            <p14:xfrm>
              <a:off x="7399130" y="1207998"/>
              <a:ext cx="335880" cy="252720"/>
            </p14:xfrm>
          </p:contentPart>
        </mc:Choice>
        <mc:Fallback xmlns="">
          <p:pic>
            <p:nvPicPr>
              <p:cNvPr id="132" name="Szabadkéz 131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390130" y="1198998"/>
                <a:ext cx="353880" cy="2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33" name="Szabadkéz 132"/>
              <p14:cNvContentPartPr/>
              <p14:nvPr/>
            </p14:nvContentPartPr>
            <p14:xfrm>
              <a:off x="7407050" y="1342278"/>
              <a:ext cx="34200" cy="134640"/>
            </p14:xfrm>
          </p:contentPart>
        </mc:Choice>
        <mc:Fallback xmlns="">
          <p:pic>
            <p:nvPicPr>
              <p:cNvPr id="133" name="Szabadkéz 132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398050" y="1333278"/>
                <a:ext cx="5220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34" name="Szabadkéz 133"/>
              <p14:cNvContentPartPr/>
              <p14:nvPr/>
            </p14:nvContentPartPr>
            <p14:xfrm>
              <a:off x="7407410" y="1476558"/>
              <a:ext cx="159840" cy="26640"/>
            </p14:xfrm>
          </p:contentPart>
        </mc:Choice>
        <mc:Fallback xmlns="">
          <p:pic>
            <p:nvPicPr>
              <p:cNvPr id="134" name="Szabadkéz 133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398410" y="1467558"/>
                <a:ext cx="17784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38" name="Szabadkéz 137"/>
              <p14:cNvContentPartPr/>
              <p14:nvPr/>
            </p14:nvContentPartPr>
            <p14:xfrm>
              <a:off x="1753250" y="4219758"/>
              <a:ext cx="302400" cy="50760"/>
            </p14:xfrm>
          </p:contentPart>
        </mc:Choice>
        <mc:Fallback xmlns="">
          <p:pic>
            <p:nvPicPr>
              <p:cNvPr id="138" name="Szabadkéz 137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744250" y="4210758"/>
                <a:ext cx="320400" cy="6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40" name="Szabadkéz 139"/>
              <p14:cNvContentPartPr/>
              <p14:nvPr/>
            </p14:nvContentPartPr>
            <p14:xfrm>
              <a:off x="1963130" y="4202838"/>
              <a:ext cx="101520" cy="142920"/>
            </p14:xfrm>
          </p:contentPart>
        </mc:Choice>
        <mc:Fallback xmlns="">
          <p:pic>
            <p:nvPicPr>
              <p:cNvPr id="140" name="Szabadkéz 139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954130" y="4193838"/>
                <a:ext cx="119520" cy="160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972" y="394283"/>
            <a:ext cx="6308522" cy="589746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Szabadkéz 4"/>
              <p14:cNvContentPartPr/>
              <p14:nvPr/>
            </p14:nvContentPartPr>
            <p14:xfrm>
              <a:off x="6322730" y="5189958"/>
              <a:ext cx="288000" cy="250200"/>
            </p14:xfrm>
          </p:contentPart>
        </mc:Choice>
        <mc:Fallback xmlns="">
          <p:pic>
            <p:nvPicPr>
              <p:cNvPr id="5" name="Szabadkéz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3730" y="5180958"/>
                <a:ext cx="306000" cy="2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720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1295400" y="260351"/>
            <a:ext cx="9984317" cy="7921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Szakképzési hozzájárulási kötelezettség teljesítése</a:t>
            </a:r>
          </a:p>
        </p:txBody>
      </p:sp>
      <p:sp>
        <p:nvSpPr>
          <p:cNvPr id="22531" name="Tartalom helye 2"/>
          <p:cNvSpPr>
            <a:spLocks noGrp="1"/>
          </p:cNvSpPr>
          <p:nvPr>
            <p:ph idx="1"/>
          </p:nvPr>
        </p:nvSpPr>
        <p:spPr>
          <a:xfrm>
            <a:off x="1694576" y="1778466"/>
            <a:ext cx="9585141" cy="484044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hu-HU" sz="2100" cap="none" dirty="0">
                <a:latin typeface="Cambria" pitchFamily="18" charset="0"/>
                <a:cs typeface="Times New Roman" pitchFamily="18" charset="0"/>
              </a:rPr>
              <a:t>hozzájárulási kötelezettség teljesíthető: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u-HU" sz="2100" cap="none" dirty="0">
                <a:latin typeface="Cambria" pitchFamily="18" charset="0"/>
                <a:cs typeface="Times New Roman" pitchFamily="18" charset="0"/>
              </a:rPr>
              <a:t>a) befizetéssel, 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u-HU" sz="2100" cap="none" dirty="0">
                <a:latin typeface="Cambria" pitchFamily="18" charset="0"/>
                <a:cs typeface="Times New Roman" pitchFamily="18" charset="0"/>
              </a:rPr>
              <a:t>b) gyakorlati képzéssel</a:t>
            </a:r>
          </a:p>
          <a:p>
            <a:pPr lvl="1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u-HU" sz="2100" cap="none" dirty="0">
                <a:latin typeface="Cambria" pitchFamily="18" charset="0"/>
                <a:cs typeface="Times New Roman" pitchFamily="18" charset="0"/>
              </a:rPr>
              <a:t>c) saját munkavállalók képzéssel(</a:t>
            </a:r>
            <a:r>
              <a:rPr lang="hu-HU" sz="2100" cap="none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új</a:t>
            </a:r>
            <a:r>
              <a:rPr lang="hu-HU" sz="2100" cap="none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hu-HU" sz="2100" cap="none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feltételek!)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hu-HU" sz="2100" dirty="0">
              <a:latin typeface="Cambria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100" cap="none" dirty="0">
                <a:latin typeface="Cambria" pitchFamily="18" charset="0"/>
              </a:rPr>
              <a:t>A gyakorlati képzéssel történő teljesítésénél</a:t>
            </a:r>
          </a:p>
          <a:p>
            <a:pPr lvl="0"/>
            <a:r>
              <a:rPr lang="hu-HU" sz="2100" cap="none" dirty="0">
                <a:latin typeface="Cambria" pitchFamily="18" charset="0"/>
              </a:rPr>
              <a:t>az Szt. hatálya alá tartozó iskolai rendszerű képzések, </a:t>
            </a:r>
          </a:p>
          <a:p>
            <a:pPr lvl="1"/>
            <a:r>
              <a:rPr lang="hu-HU" sz="2100" b="1" cap="none" dirty="0">
                <a:latin typeface="Cambria" pitchFamily="18" charset="0"/>
              </a:rPr>
              <a:t>együttműködési megállapodás, </a:t>
            </a:r>
            <a:r>
              <a:rPr lang="hu-HU" sz="2100" b="1" u="sng" cap="none" dirty="0">
                <a:latin typeface="Cambria" pitchFamily="18" charset="0"/>
              </a:rPr>
              <a:t>vagy</a:t>
            </a:r>
            <a:r>
              <a:rPr lang="hu-HU" sz="2100" b="1" cap="none" dirty="0">
                <a:latin typeface="Cambria" pitchFamily="18" charset="0"/>
              </a:rPr>
              <a:t> </a:t>
            </a:r>
          </a:p>
          <a:p>
            <a:pPr lvl="1"/>
            <a:r>
              <a:rPr lang="hu-HU" sz="2100" b="1" cap="none" dirty="0">
                <a:latin typeface="Cambria" pitchFamily="18" charset="0"/>
              </a:rPr>
              <a:t>tanulószerződés </a:t>
            </a:r>
          </a:p>
          <a:p>
            <a:pPr lvl="0"/>
            <a:r>
              <a:rPr lang="hu-HU" sz="2100" cap="none" dirty="0">
                <a:latin typeface="Cambria" pitchFamily="18" charset="0"/>
              </a:rPr>
              <a:t>a </a:t>
            </a:r>
            <a:r>
              <a:rPr lang="hu-HU" sz="2100" cap="none" dirty="0" err="1">
                <a:latin typeface="Cambria" pitchFamily="18" charset="0"/>
              </a:rPr>
              <a:t>Nft</a:t>
            </a:r>
            <a:r>
              <a:rPr lang="hu-HU" sz="2100" cap="none" dirty="0">
                <a:latin typeface="Cambria" pitchFamily="18" charset="0"/>
              </a:rPr>
              <a:t>.-ben meghatározott, az</a:t>
            </a:r>
            <a:r>
              <a:rPr lang="hu-HU" sz="2100" i="1" cap="none" dirty="0">
                <a:latin typeface="Cambria" pitchFamily="18" charset="0"/>
              </a:rPr>
              <a:t> államilag támogatott létszám, a gyakorlatigényes alapképzési szak, duális képzés </a:t>
            </a:r>
          </a:p>
          <a:p>
            <a:pPr lvl="1"/>
            <a:r>
              <a:rPr lang="hu-HU" sz="2100" b="1" i="1" cap="none" dirty="0">
                <a:latin typeface="Cambria" pitchFamily="18" charset="0"/>
              </a:rPr>
              <a:t>hallgatói munkaszerződés, </a:t>
            </a:r>
            <a:r>
              <a:rPr lang="hu-HU" sz="2100" b="1" i="1" u="sng" cap="none" dirty="0">
                <a:latin typeface="Cambria" pitchFamily="18" charset="0"/>
              </a:rPr>
              <a:t>és</a:t>
            </a:r>
          </a:p>
          <a:p>
            <a:pPr lvl="1"/>
            <a:r>
              <a:rPr lang="hu-HU" sz="2100" b="1" i="1" dirty="0">
                <a:latin typeface="Cambria" pitchFamily="18" charset="0"/>
              </a:rPr>
              <a:t>együttműködési megállapodás</a:t>
            </a:r>
            <a:endParaRPr lang="hu-HU" sz="2100" dirty="0">
              <a:latin typeface="Cambria" pitchFamily="18" charset="0"/>
            </a:endParaRPr>
          </a:p>
          <a:p>
            <a:pPr lvl="1"/>
            <a:endParaRPr lang="hu-HU" sz="2100" cap="none" dirty="0">
              <a:latin typeface="Cambria" pitchFamily="18" charset="0"/>
            </a:endParaRPr>
          </a:p>
          <a:p>
            <a:pPr algn="just">
              <a:buNone/>
            </a:pPr>
            <a:r>
              <a:rPr lang="hu-HU" sz="2100" dirty="0">
                <a:latin typeface="Cambria" pitchFamily="18" charset="0"/>
              </a:rPr>
              <a:t>A tanulószerződés kötésére jogosult egyéb szerv, szervezet</a:t>
            </a:r>
          </a:p>
          <a:p>
            <a:pPr lvl="1"/>
            <a:r>
              <a:rPr lang="hu-HU" sz="2100" b="1" i="1" dirty="0">
                <a:latin typeface="Cambria" pitchFamily="18" charset="0"/>
              </a:rPr>
              <a:t>Szakképesítések korlátozott köre,</a:t>
            </a:r>
          </a:p>
          <a:p>
            <a:pPr lvl="1"/>
            <a:r>
              <a:rPr lang="hu-HU" sz="2100" b="1" i="1" dirty="0">
                <a:latin typeface="Cambria" pitchFamily="18" charset="0"/>
              </a:rPr>
              <a:t>Létszám korlát,</a:t>
            </a:r>
          </a:p>
          <a:p>
            <a:pPr lvl="1"/>
            <a:r>
              <a:rPr lang="hu-HU" sz="2100" b="1" i="1" dirty="0">
                <a:latin typeface="Cambria" pitchFamily="18" charset="0"/>
              </a:rPr>
              <a:t>Finanszírozási korlát.</a:t>
            </a:r>
          </a:p>
          <a:p>
            <a:pPr lvl="1"/>
            <a:endParaRPr lang="hu-HU" sz="1200" cap="none" dirty="0"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18304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Új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91530" y="1803633"/>
            <a:ext cx="8786070" cy="4370664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hu-HU" sz="1600" i="1" cap="none" dirty="0">
                <a:latin typeface="Cambria" pitchFamily="18" charset="0"/>
              </a:rPr>
              <a:t>A nem főtevékenységként gyakorlati képzést folytató hozzájárulásra kötelezett fogalma</a:t>
            </a:r>
            <a:endParaRPr lang="hu-HU" sz="1600" dirty="0">
              <a:latin typeface="Cambria" pitchFamily="18" charset="0"/>
            </a:endParaRPr>
          </a:p>
          <a:p>
            <a:pPr lvl="4" algn="just">
              <a:buNone/>
            </a:pPr>
            <a:r>
              <a:rPr lang="hu-HU" sz="1600" cap="none" dirty="0">
                <a:latin typeface="Cambria" pitchFamily="18" charset="0"/>
              </a:rPr>
              <a:t>Meghatározásának intervalluma, módszerei</a:t>
            </a:r>
          </a:p>
          <a:p>
            <a:pPr lvl="4" algn="just">
              <a:buNone/>
            </a:pPr>
            <a:r>
              <a:rPr lang="hu-HU" sz="1600" dirty="0">
                <a:latin typeface="Cambria" pitchFamily="18" charset="0"/>
              </a:rPr>
              <a:t>Gazdasági társaságok</a:t>
            </a:r>
          </a:p>
          <a:p>
            <a:pPr lvl="4" algn="just">
              <a:buNone/>
            </a:pPr>
            <a:r>
              <a:rPr lang="hu-HU" sz="1600" cap="none" dirty="0">
                <a:latin typeface="Cambria" pitchFamily="18" charset="0"/>
              </a:rPr>
              <a:t>Egyéni vállalkozók</a:t>
            </a:r>
            <a:endParaRPr lang="hu-HU" sz="1600" dirty="0">
              <a:latin typeface="Cambria" pitchFamily="18" charset="0"/>
            </a:endParaRPr>
          </a:p>
          <a:p>
            <a:pPr lvl="4" algn="just">
              <a:buNone/>
            </a:pPr>
            <a:r>
              <a:rPr lang="hu-HU" sz="1600" cap="none" dirty="0">
                <a:latin typeface="Cambria" pitchFamily="18" charset="0"/>
              </a:rPr>
              <a:t>Árbevétel, bevétel</a:t>
            </a:r>
            <a:endParaRPr lang="hu-HU" sz="1600" dirty="0">
              <a:latin typeface="Cambria" pitchFamily="18" charset="0"/>
            </a:endParaRPr>
          </a:p>
          <a:p>
            <a:pPr lvl="4" algn="just">
              <a:buNone/>
            </a:pPr>
            <a:r>
              <a:rPr lang="hu-HU" sz="1600" cap="none" dirty="0">
                <a:latin typeface="Cambria" pitchFamily="18" charset="0"/>
              </a:rPr>
              <a:t>Évek:</a:t>
            </a:r>
          </a:p>
          <a:p>
            <a:pPr lvl="4" algn="just">
              <a:buNone/>
            </a:pPr>
            <a:r>
              <a:rPr lang="hu-HU" sz="1600" dirty="0">
                <a:latin typeface="Cambria" pitchFamily="18" charset="0"/>
              </a:rPr>
              <a:t>Előleg – éves elszámolás</a:t>
            </a:r>
            <a:endParaRPr lang="hu-HU" sz="1600" i="1" dirty="0">
              <a:latin typeface="Cambria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i="1" dirty="0">
                <a:latin typeface="Cambria" pitchFamily="18" charset="0"/>
              </a:rPr>
              <a:t>A kis- és középvállalkozás  (KKV) fogalma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1200" dirty="0">
                <a:latin typeface="Cambria" pitchFamily="18" charset="0"/>
              </a:rPr>
              <a:t>Micro, kis, közép gazdasági társaság,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1200" dirty="0">
                <a:latin typeface="Cambria" pitchFamily="18" charset="0"/>
              </a:rPr>
              <a:t>EV, EC,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1200" dirty="0">
                <a:latin typeface="Cambria" pitchFamily="18" charset="0"/>
              </a:rPr>
              <a:t>ÜVI, VHI, SZÜI, KJI.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hu-HU" sz="1200" dirty="0">
              <a:latin typeface="Cambria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</a:rPr>
              <a:t>A elszámolható csökkentőtételek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sz="1600" dirty="0">
                <a:latin typeface="Cambria" pitchFamily="18" charset="0"/>
              </a:rPr>
              <a:t>alapcsökkentő tétel,</a:t>
            </a:r>
          </a:p>
          <a:p>
            <a:pPr lvl="1" algn="just"/>
            <a:r>
              <a:rPr lang="hu-HU" sz="1600" dirty="0">
                <a:latin typeface="Cambria" pitchFamily="18" charset="0"/>
              </a:rPr>
              <a:t>kiegészítő csökkentő tételek.</a:t>
            </a:r>
          </a:p>
          <a:p>
            <a:pPr lvl="0" algn="just">
              <a:buNone/>
            </a:pPr>
            <a:endParaRPr lang="hu-HU" sz="1600" cap="none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395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sz="2800" dirty="0">
                <a:solidFill>
                  <a:schemeClr val="tx2">
                    <a:satMod val="130000"/>
                  </a:schemeClr>
                </a:solidFill>
                <a:latin typeface="Cambria" pitchFamily="18" charset="0"/>
                <a:cs typeface="Times New Roman" pitchFamily="18" charset="0"/>
              </a:rPr>
              <a:t>Alap csökkentő tétel</a:t>
            </a:r>
          </a:p>
        </p:txBody>
      </p:sp>
      <p:sp>
        <p:nvSpPr>
          <p:cNvPr id="39939" name="Tartalom helye 2"/>
          <p:cNvSpPr>
            <a:spLocks noGrp="1"/>
          </p:cNvSpPr>
          <p:nvPr>
            <p:ph idx="1"/>
          </p:nvPr>
        </p:nvSpPr>
        <p:spPr>
          <a:xfrm>
            <a:off x="2734811" y="1795849"/>
            <a:ext cx="8019875" cy="49824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buFont typeface="Wingdings 2" pitchFamily="18" charset="2"/>
              <a:buNone/>
            </a:pPr>
            <a:r>
              <a:rPr lang="hu-HU" sz="1600" b="1" cap="none" dirty="0">
                <a:latin typeface="Cambria" panose="02040503050406030204" pitchFamily="18" charset="0"/>
                <a:cs typeface="Times New Roman" pitchFamily="18" charset="0"/>
              </a:rPr>
              <a:t>Tanulószerződés esetén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É</a:t>
            </a:r>
            <a:r>
              <a:rPr lang="hu-HU" sz="1600" cap="none" dirty="0">
                <a:latin typeface="Cambria" pitchFamily="18" charset="0"/>
                <a:cs typeface="Times New Roman" pitchFamily="18" charset="0"/>
              </a:rPr>
              <a:t>ves összege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Havi összege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cap="none" dirty="0">
                <a:latin typeface="Cambria" pitchFamily="18" charset="0"/>
                <a:cs typeface="Times New Roman" pitchFamily="18" charset="0"/>
              </a:rPr>
              <a:t>Tanulószerződés kötésekor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Tanulószerződés megszűnésekor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Mértéke az oktatás rendje alapján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Előleg bevallásnál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u-HU" sz="1600" dirty="0">
                <a:latin typeface="Cambria" pitchFamily="18" charset="0"/>
                <a:cs typeface="Times New Roman" pitchFamily="18" charset="0"/>
              </a:rPr>
              <a:t>Éves elszámolásnál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  <a:defRPr/>
            </a:pPr>
            <a:endParaRPr lang="hu-HU" sz="1600" b="1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  <a:defRPr/>
            </a:pPr>
            <a:r>
              <a:rPr lang="hu-HU" sz="1600" b="1" dirty="0">
                <a:latin typeface="Cambria" panose="02040503050406030204" pitchFamily="18" charset="0"/>
                <a:cs typeface="Times New Roman" pitchFamily="18" charset="0"/>
              </a:rPr>
              <a:t>Az együttműködési megállapodásnál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Napi normatíva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Feltétele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Előleg bevallásnál,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Éves elszámolásnál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  <a:defRPr/>
            </a:pPr>
            <a:endParaRPr lang="hu-HU" sz="1600" b="1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None/>
              <a:defRPr/>
            </a:pPr>
            <a:r>
              <a:rPr lang="hu-HU" sz="1600" b="1" dirty="0">
                <a:latin typeface="Cambria" panose="02040503050406030204" pitchFamily="18" charset="0"/>
                <a:cs typeface="Times New Roman" pitchFamily="18" charset="0"/>
              </a:rPr>
              <a:t>Hallgatók esetében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Napi normatíva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Feltétele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Előleg bevallásnál,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latin typeface="Cambria" panose="02040503050406030204" pitchFamily="18" charset="0"/>
                <a:cs typeface="Times New Roman" pitchFamily="18" charset="0"/>
              </a:rPr>
              <a:t>Éves elszámolásnál</a:t>
            </a:r>
          </a:p>
        </p:txBody>
      </p:sp>
    </p:spTree>
    <p:extLst>
      <p:ext uri="{BB962C8B-B14F-4D97-AF65-F5344CB8AC3E}">
        <p14:creationId xmlns:p14="http://schemas.microsoft.com/office/powerpoint/2010/main" val="28631984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1581</TotalTime>
  <Words>938</Words>
  <Application>Microsoft Office PowerPoint</Application>
  <PresentationFormat>Szélesvásznú</PresentationFormat>
  <Paragraphs>261</Paragraphs>
  <Slides>24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</vt:lpstr>
      <vt:lpstr>Times New Roman</vt:lpstr>
      <vt:lpstr>Tw Cen MT</vt:lpstr>
      <vt:lpstr>Tw Cen MT Condensed</vt:lpstr>
      <vt:lpstr>Wingdings</vt:lpstr>
      <vt:lpstr>Wingdings 2</vt:lpstr>
      <vt:lpstr>Wingdings 3</vt:lpstr>
      <vt:lpstr>Integrál</vt:lpstr>
      <vt:lpstr>A szakképzési hozzájárulás  teljesítése </vt:lpstr>
      <vt:lpstr>Kapcsolódó törvények, rendeletek</vt:lpstr>
      <vt:lpstr>Előleg fizetés és az éves elszámolás</vt:lpstr>
      <vt:lpstr>Szakképzési hozzájárulási kötelezettség</vt:lpstr>
      <vt:lpstr>PowerPoint-bemutató</vt:lpstr>
      <vt:lpstr>PowerPoint-bemutató</vt:lpstr>
      <vt:lpstr>Szakképzési hozzájárulási kötelezettség teljesítése</vt:lpstr>
      <vt:lpstr>Új fogalmak </vt:lpstr>
      <vt:lpstr>Alap csökkentő tétel</vt:lpstr>
      <vt:lpstr>Kiegészítő csökkentő tételek</vt:lpstr>
      <vt:lpstr>Visszaigénylés</vt:lpstr>
      <vt:lpstr>Nyilvántartás</vt:lpstr>
      <vt:lpstr>Gyakorlati képzés dokumentálása</vt:lpstr>
      <vt:lpstr>Gyakorlati képzés kerete</vt:lpstr>
      <vt:lpstr>Hallgató képzése  </vt:lpstr>
      <vt:lpstr>Saját dolgozók képzése</vt:lpstr>
      <vt:lpstr>Tanulói juttatások</vt:lpstr>
      <vt:lpstr>Gyakorlati példák</vt:lpstr>
      <vt:lpstr>ALAP CSÖKKENTŐ TÉTEL</vt:lpstr>
      <vt:lpstr>Beruházási kiegészítő csökkentő tétel</vt:lpstr>
      <vt:lpstr>Oktatói kiegészítő csökkentő tétel</vt:lpstr>
      <vt:lpstr>Tanműhely fenntartási kiegészítő csökkentő tétel</vt:lpstr>
      <vt:lpstr>PowerPoint-bemutató</vt:lpstr>
      <vt:lpstr>Köszönöm a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Petr Barborik</dc:creator>
  <cp:lastModifiedBy>Szép Györgyi</cp:lastModifiedBy>
  <cp:revision>228</cp:revision>
  <cp:lastPrinted>2016-09-28T15:38:07Z</cp:lastPrinted>
  <dcterms:created xsi:type="dcterms:W3CDTF">2013-08-01T09:39:09Z</dcterms:created>
  <dcterms:modified xsi:type="dcterms:W3CDTF">2016-12-06T08:08:00Z</dcterms:modified>
</cp:coreProperties>
</file>