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095" r:id="rId2"/>
  </p:sldMasterIdLst>
  <p:notesMasterIdLst>
    <p:notesMasterId r:id="rId48"/>
  </p:notesMasterIdLst>
  <p:handoutMasterIdLst>
    <p:handoutMasterId r:id="rId49"/>
  </p:handoutMasterIdLst>
  <p:sldIdLst>
    <p:sldId id="272" r:id="rId3"/>
    <p:sldId id="445" r:id="rId4"/>
    <p:sldId id="488" r:id="rId5"/>
    <p:sldId id="449" r:id="rId6"/>
    <p:sldId id="489" r:id="rId7"/>
    <p:sldId id="452" r:id="rId8"/>
    <p:sldId id="451" r:id="rId9"/>
    <p:sldId id="491" r:id="rId10"/>
    <p:sldId id="492" r:id="rId11"/>
    <p:sldId id="538" r:id="rId12"/>
    <p:sldId id="493" r:id="rId13"/>
    <p:sldId id="553" r:id="rId14"/>
    <p:sldId id="494" r:id="rId15"/>
    <p:sldId id="560" r:id="rId16"/>
    <p:sldId id="562" r:id="rId17"/>
    <p:sldId id="563" r:id="rId18"/>
    <p:sldId id="496" r:id="rId19"/>
    <p:sldId id="499" r:id="rId20"/>
    <p:sldId id="498" r:id="rId21"/>
    <p:sldId id="579" r:id="rId22"/>
    <p:sldId id="556" r:id="rId23"/>
    <p:sldId id="557" r:id="rId24"/>
    <p:sldId id="573" r:id="rId25"/>
    <p:sldId id="574" r:id="rId26"/>
    <p:sldId id="501" r:id="rId27"/>
    <p:sldId id="537" r:id="rId28"/>
    <p:sldId id="483" r:id="rId29"/>
    <p:sldId id="458" r:id="rId30"/>
    <p:sldId id="580" r:id="rId31"/>
    <p:sldId id="510" r:id="rId32"/>
    <p:sldId id="447" r:id="rId33"/>
    <p:sldId id="515" r:id="rId34"/>
    <p:sldId id="523" r:id="rId35"/>
    <p:sldId id="524" r:id="rId36"/>
    <p:sldId id="577" r:id="rId37"/>
    <p:sldId id="521" r:id="rId38"/>
    <p:sldId id="480" r:id="rId39"/>
    <p:sldId id="576" r:id="rId40"/>
    <p:sldId id="564" r:id="rId41"/>
    <p:sldId id="565" r:id="rId42"/>
    <p:sldId id="527" r:id="rId43"/>
    <p:sldId id="528" r:id="rId44"/>
    <p:sldId id="566" r:id="rId45"/>
    <p:sldId id="567" r:id="rId46"/>
    <p:sldId id="530" r:id="rId47"/>
  </p:sldIdLst>
  <p:sldSz cx="9144000" cy="6858000" type="screen4x3"/>
  <p:notesSz cx="6808788" cy="9940925"/>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9FF78"/>
    <a:srgbClr val="B381D9"/>
    <a:srgbClr val="FFD85B"/>
    <a:srgbClr val="B686DA"/>
    <a:srgbClr val="FFFFCD"/>
    <a:srgbClr val="D8C684"/>
    <a:srgbClr val="ECE0A6"/>
    <a:srgbClr val="FFE593"/>
    <a:srgbClr val="79DCFF"/>
    <a:srgbClr val="FFD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318" autoAdjust="0"/>
    <p:restoredTop sz="75498" autoAdjust="0"/>
  </p:normalViewPr>
  <p:slideViewPr>
    <p:cSldViewPr>
      <p:cViewPr varScale="1">
        <p:scale>
          <a:sx n="116" d="100"/>
          <a:sy n="116" d="100"/>
        </p:scale>
        <p:origin x="21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7" d="100"/>
          <a:sy n="77" d="100"/>
        </p:scale>
        <p:origin x="-533"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hu-HU"/>
          </a:p>
        </p:txBody>
      </p:sp>
      <p:sp>
        <p:nvSpPr>
          <p:cNvPr id="46083" name="Rectangle 3"/>
          <p:cNvSpPr>
            <a:spLocks noGrp="1" noChangeArrowheads="1"/>
          </p:cNvSpPr>
          <p:nvPr>
            <p:ph type="dt" sz="quarter" idx="1"/>
          </p:nvPr>
        </p:nvSpPr>
        <p:spPr bwMode="auto">
          <a:xfrm>
            <a:off x="3856737"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7934A364-051F-4E50-A65C-9A0F70BAC7A2}" type="datetimeFigureOut">
              <a:rPr lang="hu-HU"/>
              <a:pPr>
                <a:defRPr/>
              </a:pPr>
              <a:t>2017.02.07.</a:t>
            </a:fld>
            <a:endParaRPr lang="hu-HU"/>
          </a:p>
        </p:txBody>
      </p:sp>
      <p:sp>
        <p:nvSpPr>
          <p:cNvPr id="46084" name="Rectangle 4"/>
          <p:cNvSpPr>
            <a:spLocks noGrp="1" noChangeArrowheads="1"/>
          </p:cNvSpPr>
          <p:nvPr>
            <p:ph type="ftr" sz="quarter" idx="2"/>
          </p:nvPr>
        </p:nvSpPr>
        <p:spPr bwMode="auto">
          <a:xfrm>
            <a:off x="0" y="9442154"/>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hu-HU"/>
          </a:p>
        </p:txBody>
      </p:sp>
      <p:sp>
        <p:nvSpPr>
          <p:cNvPr id="46085" name="Rectangle 5"/>
          <p:cNvSpPr>
            <a:spLocks noGrp="1" noChangeArrowheads="1"/>
          </p:cNvSpPr>
          <p:nvPr>
            <p:ph type="sldNum" sz="quarter" idx="3"/>
          </p:nvPr>
        </p:nvSpPr>
        <p:spPr bwMode="auto">
          <a:xfrm>
            <a:off x="3856737" y="9442154"/>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D199169D-6BA9-42C8-8EAD-5657A93EF954}" type="slidenum">
              <a:rPr lang="hu-HU"/>
              <a:pPr>
                <a:defRPr/>
              </a:pPr>
              <a:t>‹#›</a:t>
            </a:fld>
            <a:endParaRPr lang="hu-HU"/>
          </a:p>
        </p:txBody>
      </p:sp>
    </p:spTree>
    <p:extLst>
      <p:ext uri="{BB962C8B-B14F-4D97-AF65-F5344CB8AC3E}">
        <p14:creationId xmlns:p14="http://schemas.microsoft.com/office/powerpoint/2010/main" val="1737366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8FE3CF-4516-4201-A478-D54D42CD3773}" type="datetimeFigureOut">
              <a:rPr lang="hu-HU"/>
              <a:pPr>
                <a:defRPr/>
              </a:pPr>
              <a:t>2017.02.07.</a:t>
            </a:fld>
            <a:endParaRPr lang="hu-HU"/>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hu-HU" noProof="0" smtClean="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u-HU" noProof="0" smtClean="0"/>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DB70FD8-AA70-4D24-8910-EDFD0CD3440A}" type="slidenum">
              <a:rPr lang="hu-HU"/>
              <a:pPr>
                <a:defRPr/>
              </a:pPr>
              <a:t>‹#›</a:t>
            </a:fld>
            <a:endParaRPr lang="hu-HU"/>
          </a:p>
        </p:txBody>
      </p:sp>
    </p:spTree>
    <p:extLst>
      <p:ext uri="{BB962C8B-B14F-4D97-AF65-F5344CB8AC3E}">
        <p14:creationId xmlns:p14="http://schemas.microsoft.com/office/powerpoint/2010/main" val="2023936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hu-HU" altLang="hu-HU" dirty="0" smtClean="0"/>
              <a:t>ISMERETFELÚJÍTÓ, EMLÉKEZTETŐ, FIGYELEMFELHÍVÓ, TÁJÉKOZTATÓ ELŐADÁS LEENDŐ ÉS GYAKORLÓ VIZSGABIZOTTSÁGI ELNÖKÖK (ÉS TAGOK) RÉSZÉRE</a:t>
            </a:r>
          </a:p>
        </p:txBody>
      </p:sp>
      <p:sp>
        <p:nvSpPr>
          <p:cNvPr id="4" name="Dia számának helye 3"/>
          <p:cNvSpPr>
            <a:spLocks noGrp="1"/>
          </p:cNvSpPr>
          <p:nvPr>
            <p:ph type="sldNum" sz="quarter" idx="5"/>
          </p:nvPr>
        </p:nvSpPr>
        <p:spPr/>
        <p:txBody>
          <a:bodyPr/>
          <a:lstStyle/>
          <a:p>
            <a:pPr>
              <a:defRPr/>
            </a:pPr>
            <a:fld id="{D41C5997-B907-43B0-B063-CA93C89B599C}" type="slidenum">
              <a:rPr lang="hu-HU" smtClean="0">
                <a:solidFill>
                  <a:prstClr val="black"/>
                </a:solidFill>
              </a:rPr>
              <a:pPr>
                <a:defRPr/>
              </a:pPr>
              <a:t>1</a:t>
            </a:fld>
            <a:endParaRPr lang="hu-HU">
              <a:solidFill>
                <a:prstClr val="black"/>
              </a:solidFill>
            </a:endParaRPr>
          </a:p>
        </p:txBody>
      </p:sp>
    </p:spTree>
    <p:extLst>
      <p:ext uri="{BB962C8B-B14F-4D97-AF65-F5344CB8AC3E}">
        <p14:creationId xmlns:p14="http://schemas.microsoft.com/office/powerpoint/2010/main" val="2751776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0D6386-A575-47F3-8AAB-F777CFFC12B0}" type="slidenum">
              <a:rPr lang="en-US" smtClean="0"/>
              <a:pPr fontAlgn="base">
                <a:spcBef>
                  <a:spcPct val="0"/>
                </a:spcBef>
                <a:spcAft>
                  <a:spcPct val="0"/>
                </a:spcAft>
                <a:defRPr/>
              </a:pPr>
              <a:t>10</a:t>
            </a:fld>
            <a:endParaRPr lang="en-US" smtClean="0"/>
          </a:p>
        </p:txBody>
      </p:sp>
      <p:sp>
        <p:nvSpPr>
          <p:cNvPr id="593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6"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85000" lnSpcReduction="20000"/>
          </a:bodyPr>
          <a:lstStyle/>
          <a:p>
            <a:pPr eaLnBrk="1" hangingPunct="1">
              <a:spcBef>
                <a:spcPct val="0"/>
              </a:spcBef>
            </a:pPr>
            <a:r>
              <a:rPr lang="hu-HU" dirty="0" smtClean="0"/>
              <a:t>A tanév rendjéről szóló rendelet: 12/2016. (VI. 27.) EMMI rendelet konkrét írásbeli napok meghatározása  (minden év első felében kerül  kiadásra az aktuális rendelet)</a:t>
            </a:r>
          </a:p>
          <a:p>
            <a:pPr eaLnBrk="1" hangingPunct="1">
              <a:spcBef>
                <a:spcPct val="0"/>
              </a:spcBef>
            </a:pPr>
            <a:endParaRPr lang="hu-HU" dirty="0" smtClean="0"/>
          </a:p>
          <a:p>
            <a:r>
              <a:rPr lang="hu-HU" i="1" dirty="0" smtClean="0">
                <a:effectLst/>
              </a:rPr>
              <a:t>c) írásbeli vizsgarész, írásbeli és interaktív vizsgatevékenység:</a:t>
            </a:r>
          </a:p>
          <a:p>
            <a:r>
              <a:rPr lang="hu-HU" dirty="0" smtClean="0">
                <a:effectLst/>
              </a:rPr>
              <a:t>2017. május 15-16., május 18-19., május 22. 8.00-tól</a:t>
            </a:r>
          </a:p>
          <a:p>
            <a:r>
              <a:rPr lang="hu-HU" dirty="0" smtClean="0">
                <a:effectLst/>
              </a:rPr>
              <a:t>szóbeli és gyakorlati vizsgarész: 2017. május-június</a:t>
            </a:r>
          </a:p>
          <a:p>
            <a:r>
              <a:rPr lang="hu-HU" dirty="0" smtClean="0">
                <a:effectLst/>
              </a:rPr>
              <a:t>szóbeli és gyakorlati vizsgatevékenység: 2017. május-június</a:t>
            </a:r>
          </a:p>
          <a:p>
            <a:endParaRPr lang="hu-HU" dirty="0" smtClean="0"/>
          </a:p>
          <a:p>
            <a:pPr eaLnBrk="1" hangingPunct="1">
              <a:spcBef>
                <a:spcPct val="0"/>
              </a:spcBef>
            </a:pPr>
            <a:r>
              <a:rPr lang="hu-HU" dirty="0" smtClean="0"/>
              <a:t>Az őszi vizsgaidőszakot majd a 2017. tavaszán kiadásra kerülő rendelet szabályozza</a:t>
            </a:r>
          </a:p>
          <a:p>
            <a:pPr eaLnBrk="1" hangingPunct="1">
              <a:spcBef>
                <a:spcPct val="0"/>
              </a:spcBef>
            </a:pPr>
            <a:endParaRPr lang="hu-HU" dirty="0" smtClean="0"/>
          </a:p>
          <a:p>
            <a:pPr eaLnBrk="1" hangingPunct="1">
              <a:spcBef>
                <a:spcPct val="0"/>
              </a:spcBef>
            </a:pPr>
            <a:r>
              <a:rPr lang="hu-HU" dirty="0" smtClean="0"/>
              <a:t>Az iskolarendszeren kívüli képzésben (felnőttképzés) a vizsgaidőszakoktól eltérő időpontokban is szervezhető vizsga.</a:t>
            </a:r>
          </a:p>
          <a:p>
            <a:pPr eaLnBrk="1" hangingPunct="1">
              <a:spcBef>
                <a:spcPct val="0"/>
              </a:spcBef>
            </a:pPr>
            <a:endParaRPr lang="hu-HU" dirty="0" smtClean="0"/>
          </a:p>
          <a:p>
            <a:pPr eaLnBrk="1" hangingPunct="1">
              <a:spcBef>
                <a:spcPct val="0"/>
              </a:spcBef>
            </a:pPr>
            <a:r>
              <a:rPr lang="hu-HU" dirty="0" smtClean="0"/>
              <a:t>Ez indokolt, mert a felnőttképzés többszínűsége és gyorsabb reakciója miatt, itt több lehetőséget kell biztosítani a vizsgák lebonyolítására.</a:t>
            </a:r>
          </a:p>
          <a:p>
            <a:pPr eaLnBrk="1" hangingPunct="1">
              <a:spcBef>
                <a:spcPct val="0"/>
              </a:spcBef>
            </a:pPr>
            <a:endParaRPr lang="hu-HU" dirty="0" smtClean="0"/>
          </a:p>
          <a:p>
            <a:pPr eaLnBrk="1" hangingPunct="1">
              <a:spcBef>
                <a:spcPct val="0"/>
              </a:spcBef>
            </a:pPr>
            <a:r>
              <a:rPr lang="hu-HU" dirty="0" smtClean="0"/>
              <a:t>Ugyanakkor a vizsgatételek árának kordában tartása, illetve a tételkészítői kapacitás korlátozott volta miatt egy ésszerű optimumra kell törekedni.</a:t>
            </a:r>
          </a:p>
          <a:p>
            <a:pPr eaLnBrk="1" hangingPunct="1">
              <a:spcBef>
                <a:spcPct val="0"/>
              </a:spcBef>
            </a:pPr>
            <a:r>
              <a:rPr lang="hu-HU" dirty="0" smtClean="0"/>
              <a:t> </a:t>
            </a:r>
          </a:p>
          <a:p>
            <a:pPr eaLnBrk="1" hangingPunct="1">
              <a:spcBef>
                <a:spcPct val="0"/>
              </a:spcBef>
            </a:pPr>
            <a:r>
              <a:rPr lang="hu-HU" dirty="0" smtClean="0"/>
              <a:t>Az érintett kamarai szakképesítések esetén az NSZFH</a:t>
            </a:r>
            <a:r>
              <a:rPr lang="hu-HU" baseline="0" dirty="0" smtClean="0"/>
              <a:t> </a:t>
            </a:r>
            <a:r>
              <a:rPr lang="hu-HU" dirty="0" smtClean="0"/>
              <a:t>a korábbi évek vizsgaadataira támaszkodva állítja össze a következő évi központi (írásbeli, interaktív) vizsgaidőpont javaslatot, amelyet a szaktárca (NGM) október utolsó munkanapjáig hagy jóvá. Ezt követően a „vizsganaptár” az NSZFH honlapján elérhető (baloldalt a vizsgák, majd iskolai rendszerű vagy iskolarendszeren kívüli vizsgák menüpontok</a:t>
            </a:r>
            <a:r>
              <a:rPr lang="hu-HU" baseline="0" dirty="0" smtClean="0"/>
              <a:t> alatt</a:t>
            </a:r>
            <a:r>
              <a:rPr lang="hu-HU" dirty="0" smtClean="0"/>
              <a:t>).</a:t>
            </a:r>
          </a:p>
          <a:p>
            <a:pPr marL="0" marR="0" indent="0" algn="l" defTabSz="914400" rtl="0" eaLnBrk="1" fontAlgn="base" latinLnBrk="0" hangingPunct="1">
              <a:lnSpc>
                <a:spcPct val="100000"/>
              </a:lnSpc>
              <a:spcBef>
                <a:spcPct val="0"/>
              </a:spcBef>
              <a:spcAft>
                <a:spcPct val="0"/>
              </a:spcAft>
              <a:buClrTx/>
              <a:buSzTx/>
              <a:buFontTx/>
              <a:buNone/>
              <a:tabLst/>
              <a:defRPr/>
            </a:pPr>
            <a:endParaRPr lang="hu-H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dirty="0" smtClean="0"/>
              <a:t>A korábban</a:t>
            </a:r>
            <a:r>
              <a:rPr lang="hu-HU" baseline="0" dirty="0" smtClean="0"/>
              <a:t> kialakult</a:t>
            </a:r>
            <a:r>
              <a:rPr lang="hu-HU" dirty="0" smtClean="0"/>
              <a:t> gyakorlat alapján havi legalább egy (írásbeli, interaktív) alkalmat mindig biztosít</a:t>
            </a:r>
            <a:r>
              <a:rPr lang="hu-HU" baseline="0" dirty="0" smtClean="0"/>
              <a:t> a vizsganaptár</a:t>
            </a:r>
            <a:r>
              <a:rPr lang="hu-HU" dirty="0" smtClean="0"/>
              <a:t>.</a:t>
            </a:r>
          </a:p>
          <a:p>
            <a:pPr eaLnBrk="1" hangingPunct="1">
              <a:spcBef>
                <a:spcPct val="0"/>
              </a:spcBef>
            </a:pPr>
            <a:endParaRPr lang="hu-HU" dirty="0" smtClean="0"/>
          </a:p>
          <a:p>
            <a:pPr eaLnBrk="1" hangingPunct="1">
              <a:spcBef>
                <a:spcPct val="0"/>
              </a:spcBef>
            </a:pPr>
            <a:r>
              <a:rPr lang="hu-HU" dirty="0" smtClean="0"/>
              <a:t>(A vizsganaptártól eltérő esetekben „</a:t>
            </a:r>
            <a:r>
              <a:rPr lang="hu-HU" dirty="0" err="1" smtClean="0"/>
              <a:t>különeljárási</a:t>
            </a:r>
            <a:r>
              <a:rPr lang="hu-HU" dirty="0" smtClean="0"/>
              <a:t> díj” fejében lehet vizsgát szervezni, amely az előre nem tervezett többletköltségek fedezetét szolgálja.)</a:t>
            </a:r>
          </a:p>
          <a:p>
            <a:pPr eaLnBrk="1" hangingPunct="1">
              <a:spcBef>
                <a:spcPct val="0"/>
              </a:spcBef>
            </a:pPr>
            <a:endParaRPr lang="hu-HU" dirty="0" smtClean="0"/>
          </a:p>
          <a:p>
            <a:pPr eaLnBrk="1" hangingPunct="1">
              <a:spcBef>
                <a:spcPct val="0"/>
              </a:spcBef>
            </a:pPr>
            <a:r>
              <a:rPr lang="hu-HU" dirty="0" smtClean="0"/>
              <a:t>A megbízólevélen feltüntetett vizsgaidőpontoktól a vizsgabizottság önhatalmúlag nem térhet el (az esetlegesen szükséges, jegyzőkönyvben rögzített + 1 nap kivételével), a megbízása csak a megadott napokon „él”.</a:t>
            </a:r>
          </a:p>
        </p:txBody>
      </p:sp>
    </p:spTree>
    <p:extLst>
      <p:ext uri="{BB962C8B-B14F-4D97-AF65-F5344CB8AC3E}">
        <p14:creationId xmlns:p14="http://schemas.microsoft.com/office/powerpoint/2010/main" val="133435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10000"/>
          </a:bodyPr>
          <a:lstStyle/>
          <a:p>
            <a:r>
              <a:rPr lang="hu-HU" b="1" dirty="0" smtClean="0">
                <a:effectLst/>
              </a:rPr>
              <a:t>Szt. 13. § </a:t>
            </a:r>
            <a:r>
              <a:rPr lang="hu-HU" dirty="0" smtClean="0"/>
              <a:t>(1) A komplex szakmai vizsga helyét és időpontját - az iskolai rendszerű szakképzésben a tanév rendjében meghatározott keretek között - a komplex szakmai vizsgát szervező intézmény jelöli ki, egyúttal gondoskodik a szükséges feltételek biztosításáról, és vezeti a komplex szakmai vizsgákkal kapcsolatos nyilvántartásokat.</a:t>
            </a:r>
            <a:endParaRPr lang="hu-HU" dirty="0" smtClean="0">
              <a:effectLst/>
            </a:endParaRPr>
          </a:p>
          <a:p>
            <a:r>
              <a:rPr lang="hu-HU" dirty="0" smtClean="0">
                <a:effectLst/>
              </a:rPr>
              <a:t>…</a:t>
            </a:r>
          </a:p>
          <a:p>
            <a:endParaRPr lang="hu-HU" dirty="0" smtClean="0">
              <a:effectLst/>
            </a:endParaRPr>
          </a:p>
          <a:p>
            <a:r>
              <a:rPr lang="hu-HU" b="1" dirty="0" smtClean="0">
                <a:effectLst/>
              </a:rPr>
              <a:t>Vizsgaszabályzat:</a:t>
            </a:r>
          </a:p>
          <a:p>
            <a:r>
              <a:rPr lang="hu-HU" dirty="0" smtClean="0">
                <a:effectLst/>
              </a:rPr>
              <a:t>ÖSSZEVONT VIZSGA</a:t>
            </a:r>
          </a:p>
          <a:p>
            <a:r>
              <a:rPr lang="hu-HU" dirty="0" smtClean="0">
                <a:effectLst/>
              </a:rPr>
              <a:t>8. § (2) Ha a vizsgaszervező a szakmai és vizsgakövetelményben meghatározottak szerinti kapcsolódó szakképesítések vagy az OKJ szerint azonos szakgimnáziumi ágazatba sorolt szakképesítések tekintetében alakít ki vizsgacsoportokat, amelyek esetén teljesülnek a (3) bekezdésben foglalt további feltételek, </a:t>
            </a:r>
            <a:r>
              <a:rPr lang="hu-HU" b="1" dirty="0" smtClean="0">
                <a:effectLst/>
              </a:rPr>
              <a:t>úgy dönthet arról, hogy e vizsgacsoportok azonos vizsgaidőpontokban, egyetlen vizsgabizottság előtt tegyenek vizsgát (a továbbiakban: összevont vizsga)</a:t>
            </a:r>
            <a:r>
              <a:rPr lang="hu-HU" dirty="0" smtClean="0">
                <a:effectLst/>
              </a:rPr>
              <a:t>.</a:t>
            </a:r>
          </a:p>
          <a:p>
            <a:r>
              <a:rPr lang="hu-HU" dirty="0" smtClean="0">
                <a:effectLst/>
              </a:rPr>
              <a:t>(3) Összevont vizsga esetén</a:t>
            </a:r>
          </a:p>
          <a:p>
            <a:r>
              <a:rPr lang="hu-HU" i="1" dirty="0" smtClean="0">
                <a:effectLst/>
              </a:rPr>
              <a:t>a) </a:t>
            </a:r>
            <a:r>
              <a:rPr lang="hu-HU" dirty="0" err="1" smtClean="0">
                <a:effectLst/>
              </a:rPr>
              <a:t>a</a:t>
            </a:r>
            <a:r>
              <a:rPr lang="hu-HU" dirty="0" smtClean="0">
                <a:effectLst/>
              </a:rPr>
              <a:t> vizsgázók együttes létszáma nem haladhatja meg a huszonöt főt,</a:t>
            </a:r>
          </a:p>
          <a:p>
            <a:r>
              <a:rPr lang="hu-HU" i="1" dirty="0" smtClean="0">
                <a:effectLst/>
              </a:rPr>
              <a:t>b) </a:t>
            </a:r>
            <a:r>
              <a:rPr lang="hu-HU" dirty="0" smtClean="0">
                <a:effectLst/>
              </a:rPr>
              <a:t>maximálisan három vizsgacsoport kerülhet összevonásra és</a:t>
            </a:r>
          </a:p>
          <a:p>
            <a:r>
              <a:rPr lang="hu-HU" i="1" dirty="0" smtClean="0">
                <a:effectLst/>
              </a:rPr>
              <a:t>c) </a:t>
            </a:r>
            <a:r>
              <a:rPr lang="hu-HU" dirty="0" smtClean="0">
                <a:effectLst/>
              </a:rPr>
              <a:t>az összevonásban érintett szakképesítések nem szerepelhetnek a szakképesítésért felelős miniszter által közleményben és a honlapján is közzétett, nem összevonható szakképesítés párok között.</a:t>
            </a:r>
          </a:p>
          <a:p>
            <a:r>
              <a:rPr lang="hu-HU" dirty="0" smtClean="0">
                <a:effectLst/>
              </a:rPr>
              <a:t>(4) Az összevont vizsga szervezésének igényét a vizsgabejelentésben külön fel kell tüntetni.</a:t>
            </a:r>
          </a:p>
          <a:p>
            <a:r>
              <a:rPr lang="hu-HU" dirty="0" smtClean="0">
                <a:effectLst/>
              </a:rPr>
              <a:t>(5) Az összevont vizsgának csak az időpontja és helyszíne lehet azonos, a vizsgatevékenységek végrehajtását, a vizsgadokumentumok vezetését az összevont vizsga esetén is elkülönülten, vizsgacsoportonként kell végezni.</a:t>
            </a:r>
          </a:p>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11</a:t>
            </a:fld>
            <a:endParaRPr lang="hu-HU"/>
          </a:p>
        </p:txBody>
      </p:sp>
    </p:spTree>
    <p:extLst>
      <p:ext uri="{BB962C8B-B14F-4D97-AF65-F5344CB8AC3E}">
        <p14:creationId xmlns:p14="http://schemas.microsoft.com/office/powerpoint/2010/main" val="4263588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77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hu-HU" b="1" dirty="0" smtClean="0">
                <a:effectLst/>
              </a:rPr>
              <a:t>A szakképzési feladatot ellátó hatóság kijelöléséről és a szakképzési hatósági feladatok ellátásáról szóló 483/2016. (XII. 28.) Korm. Rendelet alapján 2017. január elsejétől szakképzési feladatot ellátó hatóságként a Pest Megyei Kormányhivatal látja el a komplex szakmai vizsgáztatással összefüggő következő feladatokat:</a:t>
            </a:r>
          </a:p>
          <a:p>
            <a:pPr marL="0" marR="0" indent="0" algn="l" defTabSz="914400" rtl="0" eaLnBrk="0" fontAlgn="base" latinLnBrk="0" hangingPunct="0">
              <a:lnSpc>
                <a:spcPct val="100000"/>
              </a:lnSpc>
              <a:spcBef>
                <a:spcPct val="30000"/>
              </a:spcBef>
              <a:spcAft>
                <a:spcPct val="0"/>
              </a:spcAft>
              <a:buClrTx/>
              <a:buSzTx/>
              <a:buFontTx/>
              <a:buNone/>
              <a:tabLst/>
              <a:defRPr/>
            </a:pPr>
            <a:endParaRPr lang="hu-HU" b="1" dirty="0" smtClean="0">
              <a:effectLst/>
            </a:endParaRPr>
          </a:p>
          <a:p>
            <a:r>
              <a:rPr lang="hu-HU" b="1" dirty="0" smtClean="0">
                <a:effectLst/>
              </a:rPr>
              <a:t>2. § </a:t>
            </a:r>
            <a:r>
              <a:rPr lang="hu-HU" dirty="0" smtClean="0">
                <a:effectLst/>
              </a:rPr>
              <a:t>A PMKH</a:t>
            </a:r>
          </a:p>
          <a:p>
            <a:r>
              <a:rPr lang="hu-HU" i="1" dirty="0" smtClean="0">
                <a:effectLst/>
              </a:rPr>
              <a:t>a) </a:t>
            </a:r>
            <a:r>
              <a:rPr lang="hu-HU" b="1" dirty="0" smtClean="0">
                <a:effectLst/>
              </a:rPr>
              <a:t>összeállítja az országos szakmai vizsgaelnöki, szakmai vizsgabizottsági tagi, szakképzési szakértői névjegyzéket </a:t>
            </a:r>
            <a:r>
              <a:rPr lang="hu-HU" dirty="0" smtClean="0">
                <a:effectLst/>
              </a:rPr>
              <a:t>(a továbbiakban együtt: szakképzési névjegyzék) a szakképesítésért felelős miniszter javaslata alapján;</a:t>
            </a:r>
          </a:p>
          <a:p>
            <a:r>
              <a:rPr lang="hu-HU" i="1" dirty="0" smtClean="0">
                <a:effectLst/>
              </a:rPr>
              <a:t>b) </a:t>
            </a:r>
            <a:r>
              <a:rPr lang="hu-HU" dirty="0" smtClean="0">
                <a:effectLst/>
              </a:rPr>
              <a:t>kialakítja és gondozza a szakképzési névjegyzék adatbázisát, és gondoskodik annak nyilvánosságra hozataláról;</a:t>
            </a:r>
          </a:p>
          <a:p>
            <a:r>
              <a:rPr lang="hu-HU" b="1" dirty="0" smtClean="0">
                <a:effectLst/>
              </a:rPr>
              <a:t>…</a:t>
            </a:r>
          </a:p>
          <a:p>
            <a:r>
              <a:rPr lang="hu-HU" b="1" dirty="0" smtClean="0">
                <a:effectLst/>
              </a:rPr>
              <a:t>3. § </a:t>
            </a:r>
            <a:r>
              <a:rPr lang="hu-HU" dirty="0" smtClean="0">
                <a:effectLst/>
              </a:rPr>
              <a:t>A PMKH a komplex szakmai vizsgákkal összefüggő feladatai keretében</a:t>
            </a:r>
          </a:p>
          <a:p>
            <a:r>
              <a:rPr lang="hu-HU" i="1" dirty="0" smtClean="0">
                <a:effectLst/>
              </a:rPr>
              <a:t>a) </a:t>
            </a:r>
            <a:r>
              <a:rPr lang="hu-HU" dirty="0" smtClean="0">
                <a:effectLst/>
              </a:rPr>
              <a:t>kialakítja és gondozza a fővárosi és megyei kormányhivatalok által megküldött vizsgaszervezési engedélyek összesített országos jegyzékének adatbázisát;</a:t>
            </a:r>
          </a:p>
          <a:p>
            <a:r>
              <a:rPr lang="hu-HU" i="1" dirty="0" smtClean="0">
                <a:effectLst/>
              </a:rPr>
              <a:t>b) </a:t>
            </a:r>
            <a:r>
              <a:rPr lang="hu-HU" dirty="0" smtClean="0">
                <a:effectLst/>
              </a:rPr>
              <a:t>a 4. §</a:t>
            </a:r>
            <a:r>
              <a:rPr lang="hu-HU" dirty="0" err="1" smtClean="0">
                <a:effectLst/>
              </a:rPr>
              <a:t>-ban</a:t>
            </a:r>
            <a:r>
              <a:rPr lang="hu-HU" dirty="0" smtClean="0">
                <a:effectLst/>
              </a:rPr>
              <a:t> foglaltak szerint valamennyi vizsgaidőszakra biztosítja a komplex szakmai vizsgák NSZFH által elkészített és sokszorosított központi feladatlapjait a vizsgaszervezők számára;</a:t>
            </a:r>
          </a:p>
          <a:p>
            <a:r>
              <a:rPr lang="hu-HU" b="1" i="1" dirty="0" smtClean="0">
                <a:solidFill>
                  <a:srgbClr val="FF0000"/>
                </a:solidFill>
                <a:effectLst/>
              </a:rPr>
              <a:t>c) </a:t>
            </a:r>
            <a:r>
              <a:rPr lang="hu-HU" b="1" dirty="0" smtClean="0">
                <a:solidFill>
                  <a:srgbClr val="FF0000"/>
                </a:solidFill>
                <a:effectLst/>
              </a:rPr>
              <a:t>jogszabályban meghatározott hatáskörében a szakképesítés tekintetében - a szakképesítésért felelős miniszterrel egyeztetett eljárásrend szerint - megbízza a komplex és modulos szakmai vizsga elnökét és a vizsgabizottság tagjait;</a:t>
            </a:r>
          </a:p>
          <a:p>
            <a:r>
              <a:rPr lang="hu-HU" i="1" dirty="0" smtClean="0">
                <a:effectLst/>
              </a:rPr>
              <a:t>d) </a:t>
            </a:r>
            <a:r>
              <a:rPr lang="hu-HU" dirty="0" smtClean="0">
                <a:effectLst/>
              </a:rPr>
              <a:t>feldolgozás céljából </a:t>
            </a:r>
            <a:r>
              <a:rPr lang="hu-HU" b="1" dirty="0" smtClean="0">
                <a:effectLst/>
              </a:rPr>
              <a:t>negyedévente megküldi a vizsgaelnöki jelentéseket az NSZFH részére</a:t>
            </a:r>
            <a:r>
              <a:rPr lang="hu-HU" dirty="0" smtClean="0">
                <a:effectLst/>
              </a:rPr>
              <a:t>, amely - a feldolgozást követően - az összefoglalást megküldi a szakképesítésért felelős miniszter számára;</a:t>
            </a:r>
          </a:p>
          <a:p>
            <a:r>
              <a:rPr lang="hu-HU" i="1" dirty="0" smtClean="0">
                <a:effectLst/>
              </a:rPr>
              <a:t>e) </a:t>
            </a:r>
            <a:r>
              <a:rPr lang="hu-HU" dirty="0" smtClean="0">
                <a:effectLst/>
              </a:rPr>
              <a:t>kezeli a komplex szakmai vizsgák adatait és a törzslapokat magába foglaló központi nyilvántartást;</a:t>
            </a:r>
          </a:p>
          <a:p>
            <a:r>
              <a:rPr lang="hu-HU" i="1" dirty="0" smtClean="0">
                <a:effectLst/>
              </a:rPr>
              <a:t>f) </a:t>
            </a:r>
            <a:r>
              <a:rPr lang="hu-HU" b="1" dirty="0" smtClean="0">
                <a:effectLst/>
              </a:rPr>
              <a:t>ellátja a törzslapnyilvántartással kapcsolatos feladatokat</a:t>
            </a:r>
            <a:r>
              <a:rPr lang="hu-HU" dirty="0" smtClean="0">
                <a:effectLst/>
              </a:rPr>
              <a:t>, továbbá a minősített adatokra vonatkozó szabályok szerint őrzi a központi nyilvántartás papíralapú és elektronikus adatait.</a:t>
            </a:r>
          </a:p>
          <a:p>
            <a:r>
              <a:rPr lang="hu-HU" b="1" dirty="0" smtClean="0">
                <a:effectLst/>
              </a:rPr>
              <a:t>4. § </a:t>
            </a:r>
            <a:r>
              <a:rPr lang="hu-HU" dirty="0" smtClean="0">
                <a:effectLst/>
              </a:rPr>
              <a:t>A PMKH gondoskodik a központi feladatlapoknak</a:t>
            </a:r>
          </a:p>
          <a:p>
            <a:r>
              <a:rPr lang="hu-HU" i="1" dirty="0" smtClean="0">
                <a:effectLst/>
              </a:rPr>
              <a:t>a) </a:t>
            </a:r>
            <a:r>
              <a:rPr lang="hu-HU" dirty="0" smtClean="0">
                <a:effectLst/>
              </a:rPr>
              <a:t>az iskolai rendszerű képzést követő komplex szakmai vizsgák esetén a szakképző iskolákba történő eljuttatásáról, valamint</a:t>
            </a:r>
          </a:p>
          <a:p>
            <a:r>
              <a:rPr lang="hu-HU" i="1" dirty="0" smtClean="0">
                <a:effectLst/>
              </a:rPr>
              <a:t>b) </a:t>
            </a:r>
            <a:r>
              <a:rPr lang="hu-HU" dirty="0" smtClean="0">
                <a:effectLst/>
              </a:rPr>
              <a:t>az iskolarendszeren kívüli képzést követő komplex szakmai vizsgák esetén a vizsgaszervezőknek történő átadásáról.</a:t>
            </a:r>
          </a:p>
          <a:p>
            <a:pPr marL="0" marR="0" indent="0" algn="l" defTabSz="914400" rtl="0" eaLnBrk="0" fontAlgn="base" latinLnBrk="0" hangingPunct="0">
              <a:lnSpc>
                <a:spcPct val="100000"/>
              </a:lnSpc>
              <a:spcBef>
                <a:spcPct val="30000"/>
              </a:spcBef>
              <a:spcAft>
                <a:spcPct val="0"/>
              </a:spcAft>
              <a:buClrTx/>
              <a:buSzTx/>
              <a:buFontTx/>
              <a:buNone/>
              <a:tabLst/>
              <a:defRPr/>
            </a:pPr>
            <a:r>
              <a:rPr lang="hu-HU" b="1" dirty="0" smtClean="0">
                <a:effectLst/>
              </a:rPr>
              <a:t> </a:t>
            </a:r>
          </a:p>
          <a:p>
            <a:r>
              <a:rPr lang="hu-HU" b="1" dirty="0" smtClean="0"/>
              <a:t>Lásd még </a:t>
            </a:r>
            <a:r>
              <a:rPr lang="hu-HU" b="0" dirty="0" smtClean="0"/>
              <a:t>a 315/2013. (VIII. 28.) Korm. rendelet megváltozott rendelkezései: pl. 9-12. §, 17. § (szakképzési feladatot ellátó hatóság megjelenése) </a:t>
            </a:r>
            <a:endParaRPr lang="hu-HU" b="0"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12</a:t>
            </a:fld>
            <a:endParaRPr lang="hu-HU"/>
          </a:p>
        </p:txBody>
      </p:sp>
    </p:spTree>
    <p:extLst>
      <p:ext uri="{BB962C8B-B14F-4D97-AF65-F5344CB8AC3E}">
        <p14:creationId xmlns:p14="http://schemas.microsoft.com/office/powerpoint/2010/main" val="101187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rtl="0" eaLnBrk="1" fontAlgn="t" latinLnBrk="0" hangingPunct="1"/>
            <a:r>
              <a:rPr lang="hu-HU" sz="1200" b="1" i="0" u="none" strike="noStrike" kern="1200" dirty="0" smtClean="0">
                <a:solidFill>
                  <a:schemeClr val="tx1"/>
                </a:solidFill>
                <a:effectLst/>
                <a:latin typeface="+mn-lt"/>
                <a:ea typeface="+mn-ea"/>
                <a:cs typeface="+mn-cs"/>
              </a:rPr>
              <a:t>Vizsgabizottság		</a:t>
            </a:r>
            <a:r>
              <a:rPr lang="hu-HU" sz="1200" b="0" i="0" u="none" strike="noStrike" kern="1200" baseline="0" dirty="0" smtClean="0">
                <a:solidFill>
                  <a:schemeClr val="tx1"/>
                </a:solidFill>
                <a:effectLst/>
                <a:latin typeface="+mn-lt"/>
                <a:ea typeface="+mn-ea"/>
                <a:cs typeface="+mn-cs"/>
              </a:rPr>
              <a:t>    	     </a:t>
            </a:r>
            <a:r>
              <a:rPr lang="hu-HU" sz="1200" b="1" i="0" u="none" strike="noStrike" kern="1200" dirty="0" smtClean="0">
                <a:solidFill>
                  <a:schemeClr val="tx1"/>
                </a:solidFill>
                <a:effectLst/>
                <a:latin typeface="+mn-lt"/>
                <a:ea typeface="+mn-ea"/>
                <a:cs typeface="+mn-cs"/>
              </a:rPr>
              <a:t>Feltétel</a:t>
            </a:r>
            <a:r>
              <a:rPr lang="hu-HU" sz="1200" b="0" i="0" u="none" strike="noStrike" kern="1200" baseline="0" dirty="0" smtClean="0">
                <a:solidFill>
                  <a:schemeClr val="tx1"/>
                </a:solidFill>
                <a:effectLst/>
                <a:latin typeface="+mn-lt"/>
                <a:ea typeface="+mn-ea"/>
                <a:cs typeface="+mn-cs"/>
              </a:rPr>
              <a:t>  		   	           </a:t>
            </a:r>
            <a:r>
              <a:rPr lang="hu-HU" sz="1200" b="1" i="0" u="none" strike="noStrike" kern="1200" dirty="0" smtClean="0">
                <a:solidFill>
                  <a:schemeClr val="tx1"/>
                </a:solidFill>
                <a:effectLst/>
                <a:latin typeface="+mn-lt"/>
                <a:ea typeface="+mn-ea"/>
                <a:cs typeface="+mn-cs"/>
              </a:rPr>
              <a:t>Javasol</a:t>
            </a:r>
            <a:endParaRPr lang="hu-HU" sz="1200" b="0" i="0" u="none" strike="noStrike" kern="1200" dirty="0" smtClean="0">
              <a:solidFill>
                <a:schemeClr val="tx1"/>
              </a:solidFill>
              <a:effectLst/>
              <a:latin typeface="+mn-lt"/>
              <a:ea typeface="+mn-ea"/>
              <a:cs typeface="+mn-cs"/>
            </a:endParaRPr>
          </a:p>
          <a:p>
            <a:pPr rtl="0" eaLnBrk="1" fontAlgn="t" latinLnBrk="0" hangingPunct="1"/>
            <a:endParaRPr lang="hu-HU" sz="1200" b="1" i="0" u="none" strike="noStrike" kern="1200" dirty="0" smtClean="0">
              <a:solidFill>
                <a:schemeClr val="tx1"/>
              </a:solidFill>
              <a:effectLst/>
              <a:latin typeface="+mn-lt"/>
              <a:ea typeface="+mn-ea"/>
              <a:cs typeface="+mn-cs"/>
            </a:endParaRPr>
          </a:p>
          <a:p>
            <a:pPr rtl="0" eaLnBrk="1" fontAlgn="t" latinLnBrk="0" hangingPunct="1"/>
            <a:r>
              <a:rPr lang="hu-HU" sz="1200" b="1" i="0" u="none" strike="noStrike" kern="1200" dirty="0" smtClean="0">
                <a:solidFill>
                  <a:schemeClr val="tx1"/>
                </a:solidFill>
                <a:effectLst/>
                <a:latin typeface="+mn-lt"/>
                <a:ea typeface="+mn-ea"/>
                <a:cs typeface="+mn-cs"/>
              </a:rPr>
              <a:t>Elnök</a:t>
            </a:r>
            <a:r>
              <a:rPr lang="hu-HU" sz="1200" b="0" i="0" u="none" strike="noStrike" kern="1200" baseline="0" dirty="0" smtClean="0">
                <a:solidFill>
                  <a:schemeClr val="tx1"/>
                </a:solidFill>
                <a:effectLst/>
                <a:latin typeface="+mn-lt"/>
                <a:ea typeface="+mn-ea"/>
                <a:cs typeface="+mn-cs"/>
              </a:rPr>
              <a:t>                			</a:t>
            </a:r>
            <a:r>
              <a:rPr lang="hu-HU" sz="1200" b="0" i="0" u="none" strike="noStrike" kern="1200" dirty="0" smtClean="0">
                <a:solidFill>
                  <a:schemeClr val="tx1"/>
                </a:solidFill>
                <a:effectLst/>
                <a:latin typeface="+mn-lt"/>
                <a:ea typeface="+mn-ea"/>
                <a:cs typeface="+mn-cs"/>
              </a:rPr>
              <a:t>elnöki névjegyzék		     Szaktárca, kamara</a:t>
            </a:r>
          </a:p>
          <a:p>
            <a:pPr rtl="0" eaLnBrk="1" fontAlgn="t" latinLnBrk="0" hangingPunct="1"/>
            <a:endParaRPr lang="hu-HU" sz="1200" b="1" i="0" u="none" strike="noStrike" kern="1200" dirty="0" smtClean="0">
              <a:solidFill>
                <a:schemeClr val="tx1"/>
              </a:solidFill>
              <a:effectLst/>
              <a:latin typeface="+mn-lt"/>
              <a:ea typeface="+mn-ea"/>
              <a:cs typeface="+mn-cs"/>
            </a:endParaRPr>
          </a:p>
          <a:p>
            <a:pPr rtl="0" eaLnBrk="1" fontAlgn="t" latinLnBrk="0" hangingPunct="1"/>
            <a:r>
              <a:rPr lang="hu-HU" sz="1200" b="1" i="0" u="none" strike="noStrike" kern="1200" dirty="0" smtClean="0">
                <a:solidFill>
                  <a:schemeClr val="tx1"/>
                </a:solidFill>
                <a:effectLst/>
                <a:latin typeface="+mn-lt"/>
                <a:ea typeface="+mn-ea"/>
                <a:cs typeface="+mn-cs"/>
              </a:rPr>
              <a:t>tag 1</a:t>
            </a:r>
            <a:r>
              <a:rPr lang="hu-HU" sz="1200" b="0" i="0" u="none" strike="noStrike" kern="1200" dirty="0" smtClean="0">
                <a:solidFill>
                  <a:schemeClr val="tx1"/>
                </a:solidFill>
                <a:effectLst/>
                <a:latin typeface="+mn-lt"/>
                <a:ea typeface="+mn-ea"/>
                <a:cs typeface="+mn-cs"/>
              </a:rPr>
              <a:t>	</a:t>
            </a:r>
            <a:r>
              <a:rPr lang="hu-HU" sz="1200" b="0" i="0" u="none" strike="noStrike" kern="1200" baseline="0" dirty="0" smtClean="0">
                <a:solidFill>
                  <a:schemeClr val="tx1"/>
                </a:solidFill>
                <a:effectLst/>
                <a:latin typeface="+mn-lt"/>
                <a:ea typeface="+mn-ea"/>
                <a:cs typeface="+mn-cs"/>
              </a:rPr>
              <a:t>     		   </a:t>
            </a:r>
            <a:r>
              <a:rPr lang="hu-HU" sz="1200" b="0" i="0" u="none" strike="noStrike" kern="1200" dirty="0" smtClean="0">
                <a:solidFill>
                  <a:schemeClr val="tx1"/>
                </a:solidFill>
                <a:effectLst/>
                <a:latin typeface="+mn-lt"/>
                <a:ea typeface="+mn-ea"/>
                <a:cs typeface="+mn-cs"/>
              </a:rPr>
              <a:t>tagi névjegyzék (felsőfokú végzettség)		  Kamara, szakmai szervezet</a:t>
            </a:r>
          </a:p>
          <a:p>
            <a:pPr rtl="0" eaLnBrk="1" fontAlgn="t" latinLnBrk="0" hangingPunct="1"/>
            <a:endParaRPr lang="hu-HU" sz="1200" b="1" i="0" u="none" strike="noStrike" kern="1200" dirty="0" smtClean="0">
              <a:solidFill>
                <a:schemeClr val="tx1"/>
              </a:solidFill>
              <a:effectLst/>
              <a:latin typeface="+mn-lt"/>
              <a:ea typeface="+mn-ea"/>
              <a:cs typeface="+mn-cs"/>
            </a:endParaRPr>
          </a:p>
          <a:p>
            <a:pPr rtl="0" eaLnBrk="1" fontAlgn="t" latinLnBrk="0" hangingPunct="1"/>
            <a:r>
              <a:rPr lang="hu-HU" sz="1200" b="1" i="0" u="none" strike="noStrike" kern="1200" dirty="0" smtClean="0">
                <a:solidFill>
                  <a:schemeClr val="tx1"/>
                </a:solidFill>
                <a:effectLst/>
                <a:latin typeface="+mn-lt"/>
                <a:ea typeface="+mn-ea"/>
                <a:cs typeface="+mn-cs"/>
              </a:rPr>
              <a:t>tag 2</a:t>
            </a:r>
            <a:r>
              <a:rPr lang="hu-HU" sz="1200" b="0" i="0" u="none" strike="noStrike" kern="1200" dirty="0" smtClean="0">
                <a:solidFill>
                  <a:schemeClr val="tx1"/>
                </a:solidFill>
                <a:effectLst/>
                <a:latin typeface="+mn-lt"/>
                <a:ea typeface="+mn-ea"/>
                <a:cs typeface="+mn-cs"/>
              </a:rPr>
              <a:t>				tagi névjegyzék		  Kamara, szakmai szervezet</a:t>
            </a:r>
          </a:p>
          <a:p>
            <a:pPr rtl="0" eaLnBrk="1" fontAlgn="t" latinLnBrk="0" hangingPunct="1"/>
            <a:endParaRPr lang="hu-HU" sz="1200" b="1" i="0" u="none" strike="noStrike" kern="1200" dirty="0" smtClean="0">
              <a:solidFill>
                <a:schemeClr val="tx1"/>
              </a:solidFill>
              <a:effectLst/>
              <a:latin typeface="+mn-lt"/>
              <a:ea typeface="+mn-ea"/>
              <a:cs typeface="+mn-cs"/>
            </a:endParaRPr>
          </a:p>
          <a:p>
            <a:pPr rtl="0" eaLnBrk="1" fontAlgn="t" latinLnBrk="0" hangingPunct="1"/>
            <a:r>
              <a:rPr lang="hu-HU" sz="1200" b="1" i="0" u="none" strike="noStrike" kern="1200" dirty="0" smtClean="0">
                <a:solidFill>
                  <a:schemeClr val="tx1"/>
                </a:solidFill>
                <a:effectLst/>
                <a:latin typeface="+mn-lt"/>
                <a:ea typeface="+mn-ea"/>
                <a:cs typeface="+mn-cs"/>
              </a:rPr>
              <a:t>tag képző			</a:t>
            </a:r>
            <a:r>
              <a:rPr lang="hu-HU" sz="1200" b="1" i="0" u="none" strike="noStrike" kern="1200" baseline="0" dirty="0" smtClean="0">
                <a:solidFill>
                  <a:schemeClr val="tx1"/>
                </a:solidFill>
                <a:effectLst/>
                <a:latin typeface="+mn-lt"/>
                <a:ea typeface="+mn-ea"/>
                <a:cs typeface="+mn-cs"/>
              </a:rPr>
              <a:t>        </a:t>
            </a:r>
            <a:r>
              <a:rPr lang="hu-HU" sz="1200" b="0" i="0" u="none" strike="noStrike" kern="1200" dirty="0" smtClean="0">
                <a:solidFill>
                  <a:schemeClr val="tx1"/>
                </a:solidFill>
                <a:effectLst/>
                <a:latin typeface="+mn-lt"/>
                <a:ea typeface="+mn-ea"/>
                <a:cs typeface="+mn-cs"/>
              </a:rPr>
              <a:t>megfelelő végzettség(névjegyzék)		Vizsgaszervező (képzővel egyeztetve)</a:t>
            </a:r>
          </a:p>
          <a:p>
            <a:endParaRPr lang="hu-HU"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hu-HU" altLang="hu-HU" sz="1200" b="1" dirty="0" smtClean="0">
                <a:solidFill>
                  <a:srgbClr val="C00000"/>
                </a:solidFill>
                <a:latin typeface="Times New Roman" pitchFamily="18" charset="0"/>
                <a:cs typeface="Times New Roman" pitchFamily="18" charset="0"/>
              </a:rPr>
              <a:t>A megbízást minden esetben, minden bizottsági elnöknek, tagnak a </a:t>
            </a:r>
            <a:r>
              <a:rPr lang="hu-HU" sz="1200" b="1" dirty="0" smtClean="0">
                <a:solidFill>
                  <a:srgbClr val="FF0000"/>
                </a:solidFill>
                <a:latin typeface="Times New Roman" panose="02020503050405090304" pitchFamily="18" charset="0"/>
                <a:cs typeface="Times New Roman" panose="02020503050405090304" pitchFamily="18" charset="0"/>
              </a:rPr>
              <a:t>PMKH</a:t>
            </a:r>
            <a:r>
              <a:rPr lang="hu-HU" altLang="hu-HU" sz="1200" b="1" dirty="0" smtClean="0">
                <a:solidFill>
                  <a:srgbClr val="C00000"/>
                </a:solidFill>
                <a:latin typeface="Times New Roman" pitchFamily="18" charset="0"/>
                <a:cs typeface="Times New Roman" pitchFamily="18" charset="0"/>
              </a:rPr>
              <a:t> adja ki!</a:t>
            </a:r>
          </a:p>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13</a:t>
            </a:fld>
            <a:endParaRPr lang="hu-HU"/>
          </a:p>
        </p:txBody>
      </p:sp>
    </p:spTree>
    <p:extLst>
      <p:ext uri="{BB962C8B-B14F-4D97-AF65-F5344CB8AC3E}">
        <p14:creationId xmlns:p14="http://schemas.microsoft.com/office/powerpoint/2010/main" val="2084111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56737" y="9442154"/>
            <a:ext cx="2950475" cy="497046"/>
          </a:xfrm>
          <a:prstGeom prst="rect">
            <a:avLst/>
          </a:prstGeom>
          <a:noFill/>
          <a:ln w="9525">
            <a:noFill/>
            <a:miter lim="800000"/>
            <a:headEnd/>
            <a:tailEnd/>
          </a:ln>
        </p:spPr>
        <p:txBody>
          <a:bodyPr anchor="b"/>
          <a:lstStyle/>
          <a:p>
            <a:pPr algn="r"/>
            <a:fld id="{6E2F5A46-8531-4E6B-997A-AE6B7A8BCAA3}" type="slidenum">
              <a:rPr lang="en-US" sz="1200">
                <a:latin typeface="Calibri" pitchFamily="34" charset="0"/>
              </a:rPr>
              <a:pPr algn="r"/>
              <a:t>14</a:t>
            </a:fld>
            <a:endParaRPr lang="en-US" sz="1200">
              <a:latin typeface="Calibri" pitchFamily="34" charset="0"/>
            </a:endParaRPr>
          </a:p>
        </p:txBody>
      </p:sp>
      <p:sp>
        <p:nvSpPr>
          <p:cNvPr id="5529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530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normAutofit fontScale="85000" lnSpcReduction="10000"/>
          </a:bodyPr>
          <a:lstStyle/>
          <a:p>
            <a:pPr eaLnBrk="1" hangingPunct="1">
              <a:spcBef>
                <a:spcPct val="0"/>
              </a:spcBef>
            </a:pPr>
            <a:r>
              <a:rPr lang="hu-HU" dirty="0" smtClean="0"/>
              <a:t>A vizsgaelnök felelőssége tudatában vállalja a döntéseit. Nem a vizsgán eltöltött időért, hanem az ott végzett tevékenységért, a kiadott bizonyítványok tartalmáért vállalt felelősségért jár a díjazás.</a:t>
            </a:r>
          </a:p>
          <a:p>
            <a:pPr eaLnBrk="1" hangingPunct="1">
              <a:spcBef>
                <a:spcPct val="0"/>
              </a:spcBef>
            </a:pPr>
            <a:endParaRPr lang="hu-HU" dirty="0" smtClean="0"/>
          </a:p>
          <a:p>
            <a:pPr eaLnBrk="1" hangingPunct="1">
              <a:spcBef>
                <a:spcPct val="0"/>
              </a:spcBef>
            </a:pPr>
            <a:r>
              <a:rPr lang="hu-HU" dirty="0" smtClean="0"/>
              <a:t>A szakképzés minőségének (szakmai tartalom, képzés minősége, vizsgázó felkészültsége) egyetlen (belső)mérőpontja a szakmai vizsga. A vizsgán az előírt feltételek (azaz a vizsgakövetelmények) teljesülését a vizsgabizottság ellenőrzi és a bizonyítvány kiadásával elismeri. Ugyanakkor a rendszer működését „kívülről” is többen „értékelik”.</a:t>
            </a:r>
          </a:p>
          <a:p>
            <a:pPr eaLnBrk="1" hangingPunct="1">
              <a:spcBef>
                <a:spcPct val="0"/>
              </a:spcBef>
            </a:pPr>
            <a:endParaRPr lang="hu-HU" dirty="0" smtClean="0"/>
          </a:p>
          <a:p>
            <a:pPr eaLnBrk="1" hangingPunct="1">
              <a:spcBef>
                <a:spcPct val="0"/>
              </a:spcBef>
            </a:pPr>
            <a:r>
              <a:rPr lang="hu-HU" dirty="0" smtClean="0"/>
              <a:t>Ennek megfelelően, ha a szakmai vizsga(bizottság) megfelelően tölti be a szerepét akkor a „gazdaság” is elismeri a szakképzettséget (a mögötte lévő szaktudást), keresi a szakembereket. A vizsgaszervező alaposan felkészül a vizsgára, nem kockáztatja meg az elmarasztalást,  felfüggesztést. A vizsgázók is készülnek a vizsgára, mert tudják, hogy valós számonkérésre számíthatnak.</a:t>
            </a:r>
          </a:p>
          <a:p>
            <a:pPr eaLnBrk="1" hangingPunct="1">
              <a:spcBef>
                <a:spcPct val="0"/>
              </a:spcBef>
            </a:pPr>
            <a:endParaRPr lang="hu-HU" dirty="0" smtClean="0"/>
          </a:p>
          <a:p>
            <a:pPr eaLnBrk="1" hangingPunct="1">
              <a:spcBef>
                <a:spcPct val="0"/>
              </a:spcBef>
            </a:pPr>
            <a:r>
              <a:rPr lang="hu-HU" dirty="0" smtClean="0"/>
              <a:t>Ellenkező esetben a „gazdaság” a szakképzettséggel rendelkezőkre úgy tekint, hogy csak egy fokkal jobbak, mint a képzetlenek, a szakképzettség elértéktelenedik. A vizsgaszervezők a minimum kívánalmakra törekszenek és ezen szemléletre akarják a vizsgabizottságot is rávenni. A vizsgázók körében elterjed a vizsga „komolytalansága”, „könnyű” teljesíthetősége.</a:t>
            </a:r>
          </a:p>
          <a:p>
            <a:pPr eaLnBrk="1" hangingPunct="1">
              <a:spcBef>
                <a:spcPct val="0"/>
              </a:spcBef>
            </a:pPr>
            <a:endParaRPr lang="hu-HU" dirty="0" smtClean="0"/>
          </a:p>
          <a:p>
            <a:pPr eaLnBrk="1" hangingPunct="1">
              <a:spcBef>
                <a:spcPct val="0"/>
              </a:spcBef>
            </a:pPr>
            <a:r>
              <a:rPr lang="hu-HU" dirty="0" smtClean="0"/>
              <a:t>Ez utóbbi jelenségek jelentősen rontják a szakképzés társadalmi megítélését, rossz fényt vetnek a szakképzésben dolgozókra (a vizsgáztatókra különösen), csökkentik a szakképesítések értékét és ezzel együtt az adott szakmában tevékenykedők felkészültségének általános megítélését. Sajnos ilyen jellegű jelzések már benne vannak a köztudatban („megélhetési vizsgáztatás”).</a:t>
            </a:r>
          </a:p>
          <a:p>
            <a:pPr eaLnBrk="1" hangingPunct="1">
              <a:spcBef>
                <a:spcPct val="0"/>
              </a:spcBef>
            </a:pPr>
            <a:endParaRPr lang="hu-HU" dirty="0" smtClean="0"/>
          </a:p>
          <a:p>
            <a:pPr eaLnBrk="1" hangingPunct="1">
              <a:spcBef>
                <a:spcPct val="0"/>
              </a:spcBef>
            </a:pPr>
            <a:r>
              <a:rPr lang="hu-HU" dirty="0" smtClean="0"/>
              <a:t>Ezek elég komoly lehetséges következmények ahhoz, hogy a</a:t>
            </a:r>
            <a:r>
              <a:rPr lang="hu-HU" baseline="0" dirty="0" smtClean="0"/>
              <a:t> vizsgáztatással, a vizsgaelnöki tevékenységgel</a:t>
            </a:r>
            <a:r>
              <a:rPr lang="hu-HU" dirty="0" smtClean="0"/>
              <a:t> összefüggő erkölcsi felelősségre is felhívjuk a vizsgaelnökök, a vizsgabizottság  figyelmét…</a:t>
            </a:r>
          </a:p>
          <a:p>
            <a:pPr eaLnBrk="1" hangingPunct="1">
              <a:spcBef>
                <a:spcPct val="0"/>
              </a:spcBef>
            </a:pPr>
            <a:endParaRPr lang="hu-HU" dirty="0" smtClean="0"/>
          </a:p>
          <a:p>
            <a:pPr eaLnBrk="1" hangingPunct="1">
              <a:spcBef>
                <a:spcPct val="0"/>
              </a:spcBef>
            </a:pPr>
            <a:r>
              <a:rPr lang="hu-HU" dirty="0" smtClean="0"/>
              <a:t>Arra, hogy a vizsgabizottság elnökeként egyfajta közszereplőként jelennek meg, cselekedeteik, tevékenységük, viselkedésük következményei túlmutatnak egy adott vizsgán, a vizsgán való „szereplésükkel” részesei lesznek annak a képnek, amely a társadalomban él a vizsgabizottságokkal, szakképzésben tevékenykedőkkel kapcsolatban.  </a:t>
            </a:r>
          </a:p>
          <a:p>
            <a:pPr eaLnBrk="1" hangingPunct="1">
              <a:spcBef>
                <a:spcPct val="0"/>
              </a:spcBef>
            </a:pPr>
            <a:endParaRPr lang="hu-HU" dirty="0" smtClean="0"/>
          </a:p>
        </p:txBody>
      </p:sp>
    </p:spTree>
    <p:extLst>
      <p:ext uri="{BB962C8B-B14F-4D97-AF65-F5344CB8AC3E}">
        <p14:creationId xmlns:p14="http://schemas.microsoft.com/office/powerpoint/2010/main" val="2586862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8823D9-F489-4B70-B7D3-1DAC59B24BE9}" type="slidenum">
              <a:rPr lang="en-US" smtClean="0"/>
              <a:pPr fontAlgn="base">
                <a:spcBef>
                  <a:spcPct val="0"/>
                </a:spcBef>
                <a:spcAft>
                  <a:spcPct val="0"/>
                </a:spcAft>
                <a:defRPr/>
              </a:pPr>
              <a:t>15</a:t>
            </a:fld>
            <a:endParaRPr lang="en-US" smtClean="0"/>
          </a:p>
        </p:txBody>
      </p:sp>
      <p:sp>
        <p:nvSpPr>
          <p:cNvPr id="962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6260"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77500" lnSpcReduction="20000"/>
          </a:bodyPr>
          <a:lstStyle/>
          <a:p>
            <a:pPr eaLnBrk="1" hangingPunct="1">
              <a:spcBef>
                <a:spcPct val="0"/>
              </a:spcBef>
            </a:pPr>
            <a:endParaRPr lang="hu-HU" dirty="0" smtClean="0"/>
          </a:p>
          <a:p>
            <a:pPr eaLnBrk="1" hangingPunct="1">
              <a:spcBef>
                <a:spcPct val="0"/>
              </a:spcBef>
            </a:pPr>
            <a:r>
              <a:rPr lang="hu-HU" dirty="0" smtClean="0"/>
              <a:t>Az előző képnél leírtakhoz kapcsolódóan fontos tisztázni, hogy mi a vizsgaelnök, a vizsgabizottság „valós” szerepe a szakmai vizsgán. Mely feladataira kell különösen koncentrálnia?</a:t>
            </a:r>
          </a:p>
          <a:p>
            <a:pPr eaLnBrk="1" hangingPunct="1">
              <a:spcBef>
                <a:spcPct val="0"/>
              </a:spcBef>
            </a:pPr>
            <a:endParaRPr lang="hu-HU" dirty="0" smtClean="0"/>
          </a:p>
          <a:p>
            <a:pPr eaLnBrk="1" hangingPunct="1">
              <a:spcBef>
                <a:spcPct val="0"/>
              </a:spcBef>
            </a:pPr>
            <a:r>
              <a:rPr lang="hu-HU" dirty="0" smtClean="0"/>
              <a:t>Ezt tudjuk:</a:t>
            </a:r>
          </a:p>
          <a:p>
            <a:pPr eaLnBrk="1" hangingPunct="1">
              <a:spcBef>
                <a:spcPct val="0"/>
              </a:spcBef>
            </a:pPr>
            <a:endParaRPr lang="hu-H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b="1" u="sng" dirty="0" smtClean="0"/>
              <a:t>A vizsgaszabályzatban rögzítésre került, hogy [</a:t>
            </a:r>
            <a:r>
              <a:rPr lang="hu-HU" sz="1200" b="1" dirty="0" smtClean="0">
                <a:solidFill>
                  <a:srgbClr val="0070C0"/>
                </a:solidFill>
                <a:latin typeface="Times New Roman" panose="02020503050405090304" pitchFamily="18" charset="0"/>
                <a:cs typeface="Times New Roman" panose="02020503050405090304" pitchFamily="18" charset="0"/>
              </a:rPr>
              <a:t>315/2013. (VIII. 28.) </a:t>
            </a:r>
            <a:r>
              <a:rPr lang="hu-HU" sz="1200" b="1" i="0" dirty="0" smtClean="0">
                <a:solidFill>
                  <a:srgbClr val="0070C0"/>
                </a:solidFill>
                <a:latin typeface="Times New Roman" panose="02020503050405090304" pitchFamily="18" charset="0"/>
                <a:cs typeface="Times New Roman" panose="02020503050405090304" pitchFamily="18" charset="0"/>
              </a:rPr>
              <a:t>Korm. rendelet</a:t>
            </a:r>
            <a:r>
              <a:rPr lang="hu-HU" sz="1200" b="1" i="0" baseline="0" dirty="0" smtClean="0">
                <a:solidFill>
                  <a:srgbClr val="0070C0"/>
                </a:solidFill>
                <a:latin typeface="Times New Roman" panose="02020503050405090304" pitchFamily="18" charset="0"/>
                <a:cs typeface="Times New Roman" panose="02020503050405090304" pitchFamily="18" charset="0"/>
              </a:rPr>
              <a:t> </a:t>
            </a:r>
            <a:r>
              <a:rPr lang="hu-HU" b="1" dirty="0" smtClean="0">
                <a:effectLst/>
              </a:rPr>
              <a:t>16. § </a:t>
            </a:r>
            <a:r>
              <a:rPr lang="hu-HU" b="1" dirty="0" smtClean="0"/>
              <a:t>(1) </a:t>
            </a:r>
            <a:r>
              <a:rPr lang="hu-HU" b="1" dirty="0" err="1" smtClean="0"/>
              <a:t>bek</a:t>
            </a:r>
            <a:r>
              <a:rPr lang="hu-HU" b="1" dirty="0" smtClean="0"/>
              <a:t>.] A vizsgabizottság munkáját a vizsgaelnök irányítja. A vizsgaelnök elsődleges feladata és felelőssége a vizsga jogszerű és szakszerű megtartásának, zavartalan lebonyolításának biztosítása.</a:t>
            </a:r>
            <a:endParaRPr lang="hu-HU" b="1" u="sng" dirty="0" smtClean="0"/>
          </a:p>
          <a:p>
            <a:pPr eaLnBrk="1" hangingPunct="1">
              <a:spcBef>
                <a:spcPct val="0"/>
              </a:spcBef>
            </a:pPr>
            <a:endParaRPr lang="hu-HU" dirty="0" smtClean="0"/>
          </a:p>
          <a:p>
            <a:pPr eaLnBrk="1" hangingPunct="1">
              <a:spcBef>
                <a:spcPct val="0"/>
              </a:spcBef>
            </a:pPr>
            <a:r>
              <a:rPr lang="hu-HU" dirty="0" smtClean="0"/>
              <a:t>DE</a:t>
            </a:r>
          </a:p>
          <a:p>
            <a:pPr eaLnBrk="1" hangingPunct="1">
              <a:spcBef>
                <a:spcPct val="0"/>
              </a:spcBef>
            </a:pPr>
            <a:endParaRPr lang="hu-HU" dirty="0" smtClean="0"/>
          </a:p>
          <a:p>
            <a:pPr eaLnBrk="1" hangingPunct="1">
              <a:spcBef>
                <a:spcPct val="0"/>
              </a:spcBef>
            </a:pPr>
            <a:r>
              <a:rPr lang="hu-HU" dirty="0" smtClean="0"/>
              <a:t>A képen látható érdekeltségi viszonyokból kitűnik, hogy a gyors és zavartalan lebonyolítás mind a (felkészült)vizsgázó, mind a tudatos vizsgaszervező érdeke is, így e téren biztos, hogy ők is mindent meg fognak tenni. Ugyanakkor nekik nem érdekük </a:t>
            </a:r>
            <a:r>
              <a:rPr lang="hu-HU" i="1" u="sng" dirty="0" smtClean="0"/>
              <a:t>elsősorban</a:t>
            </a:r>
            <a:r>
              <a:rPr lang="hu-HU" u="sng" dirty="0" smtClean="0"/>
              <a:t> </a:t>
            </a:r>
            <a:r>
              <a:rPr lang="hu-HU" dirty="0" smtClean="0"/>
              <a:t>a jogszerűség és szakszerűség. Ez nem jelenti azt, hogy direkt jogellenesen és szakszerűtlenül</a:t>
            </a:r>
            <a:r>
              <a:rPr lang="hu-HU" baseline="0" dirty="0" smtClean="0"/>
              <a:t> végzik a feladataikat ill. vizsgáznak</a:t>
            </a:r>
            <a:r>
              <a:rPr lang="hu-HU" dirty="0" smtClean="0"/>
              <a:t>, csak </a:t>
            </a:r>
            <a:r>
              <a:rPr lang="hu-HU" u="sng" dirty="0" smtClean="0"/>
              <a:t>náluk nem ezek az elsődleges szempontok, mert tudják, hogy ez elsősorban a vizsgabizottság felelőssége.</a:t>
            </a:r>
            <a:r>
              <a:rPr lang="hu-HU" dirty="0" smtClean="0"/>
              <a:t> Ha a bizottság engedi akkor lehetőség szerint „lazábban” (pl. egyszerűbb gyakorlati feladatok) csinálják!</a:t>
            </a:r>
            <a:r>
              <a:rPr lang="hu-HU" u="sng" dirty="0" smtClean="0"/>
              <a:t> </a:t>
            </a:r>
            <a:r>
              <a:rPr lang="hu-HU" dirty="0" smtClean="0"/>
              <a:t> </a:t>
            </a:r>
          </a:p>
          <a:p>
            <a:pPr eaLnBrk="1" hangingPunct="1">
              <a:spcBef>
                <a:spcPct val="0"/>
              </a:spcBef>
            </a:pPr>
            <a:endParaRPr lang="hu-HU" dirty="0" smtClean="0"/>
          </a:p>
          <a:p>
            <a:pPr eaLnBrk="1" hangingPunct="1">
              <a:spcBef>
                <a:spcPct val="0"/>
              </a:spcBef>
            </a:pPr>
            <a:endParaRPr lang="hu-HU" dirty="0" smtClean="0"/>
          </a:p>
          <a:p>
            <a:pPr eaLnBrk="1" hangingPunct="1">
              <a:spcBef>
                <a:spcPct val="0"/>
              </a:spcBef>
            </a:pPr>
            <a:r>
              <a:rPr lang="hu-HU" dirty="0" smtClean="0"/>
              <a:t>Ha az emberek a vizsgaelnökre mint „fogalomra” gondolnak, akkor a fejükben társul hozzá egy cselekvéssorozat és egy kép (egy szigorú tekintetű, zord, tekintélyes külsejű emberről </a:t>
            </a:r>
            <a:r>
              <a:rPr lang="hu-HU" dirty="0" smtClean="0">
                <a:sym typeface="Wingdings" pitchFamily="2" charset="2"/>
              </a:rPr>
              <a:t></a:t>
            </a:r>
            <a:r>
              <a:rPr lang="hu-HU" dirty="0" smtClean="0"/>
              <a:t>). Ezt az összképet az</a:t>
            </a:r>
            <a:r>
              <a:rPr lang="hu-HU" baseline="0" dirty="0" smtClean="0"/>
              <a:t> </a:t>
            </a:r>
            <a:r>
              <a:rPr lang="hu-HU" dirty="0" smtClean="0"/>
              <a:t>egyetlen szakmai vizsgán vizsgaelnöki szerepkört ellátó személy saját maga is befolyásolhatja/befolyásolja. (Természetesen egy személyben csekély mértékben, de több vizsgaelnök hasonló viselkedése képes a közösségben megformálódó általános kép alakítására.) </a:t>
            </a:r>
          </a:p>
          <a:p>
            <a:pPr eaLnBrk="1" hangingPunct="1">
              <a:spcBef>
                <a:spcPct val="0"/>
              </a:spcBef>
            </a:pPr>
            <a:endParaRPr lang="hu-HU" dirty="0" smtClean="0"/>
          </a:p>
          <a:p>
            <a:pPr eaLnBrk="1" hangingPunct="1">
              <a:spcBef>
                <a:spcPct val="0"/>
              </a:spcBef>
            </a:pPr>
            <a:r>
              <a:rPr lang="hu-HU" dirty="0" smtClean="0"/>
              <a:t>Az általános pozitív (elvárt) kép formálásában tehát hatványozott szerepe van az elnök szakmai felkészültségének és a vizsgáztatás</a:t>
            </a:r>
            <a:r>
              <a:rPr lang="hu-HU" baseline="0" dirty="0" smtClean="0"/>
              <a:t> jogszabályi háttere alapos ismeretének. Ezen tudás mellett képesnek kell lenni arra, hogy a megfelelő helyen és időben érvényt tudjon szerezni az előírásoknak, akár konfliktus vállalás mellett is.</a:t>
            </a:r>
          </a:p>
          <a:p>
            <a:pPr eaLnBrk="1" hangingPunct="1">
              <a:spcBef>
                <a:spcPct val="0"/>
              </a:spcBef>
            </a:pPr>
            <a:endParaRPr lang="hu-HU" baseline="0" dirty="0" smtClean="0"/>
          </a:p>
          <a:p>
            <a:pPr eaLnBrk="1" hangingPunct="1">
              <a:spcBef>
                <a:spcPct val="0"/>
              </a:spcBef>
            </a:pPr>
            <a:r>
              <a:rPr lang="hu-HU" b="1" u="sng" baseline="0" dirty="0" smtClean="0"/>
              <a:t>A TÖRVÉNYES KERETEK BETARTTATÁSÁBÓL SZÁRMAZÓ KONFLIKTUSOK ESETÉN A MEGBÍZÓ MINDIG KIÁLL/KIÁLLT A VIZSGAELNÖK MELLETT !</a:t>
            </a:r>
            <a:endParaRPr lang="hu-HU" b="1" u="sng" dirty="0" smtClean="0"/>
          </a:p>
          <a:p>
            <a:pPr eaLnBrk="1" hangingPunct="1">
              <a:spcBef>
                <a:spcPct val="0"/>
              </a:spcBef>
            </a:pPr>
            <a:endParaRPr lang="hu-HU" b="1" u="sng" dirty="0" smtClean="0"/>
          </a:p>
        </p:txBody>
      </p:sp>
    </p:spTree>
    <p:extLst>
      <p:ext uri="{BB962C8B-B14F-4D97-AF65-F5344CB8AC3E}">
        <p14:creationId xmlns:p14="http://schemas.microsoft.com/office/powerpoint/2010/main" val="291406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8823D9-F489-4B70-B7D3-1DAC59B24BE9}" type="slidenum">
              <a:rPr lang="en-US" smtClean="0"/>
              <a:pPr fontAlgn="base">
                <a:spcBef>
                  <a:spcPct val="0"/>
                </a:spcBef>
                <a:spcAft>
                  <a:spcPct val="0"/>
                </a:spcAft>
                <a:defRPr/>
              </a:pPr>
              <a:t>16</a:t>
            </a:fld>
            <a:endParaRPr lang="en-US" smtClean="0"/>
          </a:p>
        </p:txBody>
      </p:sp>
      <p:sp>
        <p:nvSpPr>
          <p:cNvPr id="962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6260"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92500" lnSpcReduction="10000"/>
          </a:bodyPr>
          <a:lstStyle/>
          <a:p>
            <a:pPr eaLnBrk="1" hangingPunct="1">
              <a:spcBef>
                <a:spcPct val="0"/>
              </a:spcBef>
            </a:pPr>
            <a:endParaRPr lang="hu-H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dirty="0" smtClean="0"/>
              <a:t>A</a:t>
            </a:r>
            <a:r>
              <a:rPr lang="hu-HU" baseline="0" dirty="0" smtClean="0"/>
              <a:t>z ábrán </a:t>
            </a:r>
            <a:r>
              <a:rPr lang="hu-HU" dirty="0" smtClean="0"/>
              <a:t>néhány olyan tulajdonság szerepel, amely azon túl, hogy szükséges a vizsgaszabályzatban</a:t>
            </a:r>
            <a:r>
              <a:rPr lang="hu-HU" baseline="0" dirty="0" smtClean="0"/>
              <a:t> rögzített vizsgaelnöki feladatok maradéktalan és színvonalas ellátásához, hozzájárul a vizsgaelnök „fogalom” pozitív tartalmú „feltöltéséhez” is.</a:t>
            </a:r>
            <a:r>
              <a:rPr lang="hu-HU" dirty="0" smtClean="0"/>
              <a:t> </a:t>
            </a:r>
          </a:p>
          <a:p>
            <a:pPr marL="0" marR="0" indent="0" algn="l" defTabSz="914400" rtl="0" eaLnBrk="1" fontAlgn="base" latinLnBrk="0" hangingPunct="1">
              <a:lnSpc>
                <a:spcPct val="100000"/>
              </a:lnSpc>
              <a:spcBef>
                <a:spcPct val="0"/>
              </a:spcBef>
              <a:spcAft>
                <a:spcPct val="0"/>
              </a:spcAft>
              <a:buClrTx/>
              <a:buSzTx/>
              <a:buFontTx/>
              <a:buNone/>
              <a:tabLst/>
              <a:defRPr/>
            </a:pPr>
            <a:endParaRPr lang="hu-H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dirty="0" smtClean="0"/>
              <a:t>1.Tisztában</a:t>
            </a:r>
            <a:r>
              <a:rPr lang="hu-HU" baseline="0" dirty="0" smtClean="0"/>
              <a:t> van a megbízótól ráruházott hatalmával, ezzel megfelelően él és semmilyen esetben nem él vissza vele. Tudatában van annak, hogy nem ő a főszereplő, neki nem kell </a:t>
            </a:r>
            <a:r>
              <a:rPr lang="hu-HU" i="1" u="sng" baseline="0" dirty="0" smtClean="0"/>
              <a:t>bizonyítania</a:t>
            </a:r>
            <a:r>
              <a:rPr lang="hu-HU" baseline="0" dirty="0" smtClean="0"/>
              <a:t> a tudását a vizsgán, csak tenni a dolgát.</a:t>
            </a:r>
          </a:p>
          <a:p>
            <a:pPr marL="0" marR="0" indent="0" algn="l" defTabSz="914400" rtl="0" eaLnBrk="1" fontAlgn="base" latinLnBrk="0" hangingPunct="1">
              <a:lnSpc>
                <a:spcPct val="100000"/>
              </a:lnSpc>
              <a:spcBef>
                <a:spcPct val="0"/>
              </a:spcBef>
              <a:spcAft>
                <a:spcPct val="0"/>
              </a:spcAft>
              <a:buClrTx/>
              <a:buSzTx/>
              <a:buFontTx/>
              <a:buNone/>
              <a:tabLst/>
              <a:defRPr/>
            </a:pPr>
            <a:endParaRPr lang="hu-HU"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baseline="0" dirty="0" smtClean="0"/>
              <a:t>2. Nem vár arra, hogy történjenek a dolgok (de indokolatlanul nem is kezdeményez). A vizsgát megelőző határidők elmúltával pl. ha nem történik semmi, akkor kezdeményez kapcsolatfelvételt a vizsgaszervezővel, vb. taggal figyelemfelhívás, illetve a feladatok elmulasztásának elkerülése céljából. A kért/kapott tájékoztatásokon túl hagyja a vizsgaszervezőt (jogszerűen) dolgozni: valószínűleg nagyobb rutinja van, továbbá a vizsgaszervezőnek is érdeke a zavartalan lebonyolítás.</a:t>
            </a:r>
          </a:p>
          <a:p>
            <a:pPr marL="0" marR="0" indent="0" algn="l" defTabSz="914400" rtl="0" eaLnBrk="1" fontAlgn="base" latinLnBrk="0" hangingPunct="1">
              <a:lnSpc>
                <a:spcPct val="100000"/>
              </a:lnSpc>
              <a:spcBef>
                <a:spcPct val="0"/>
              </a:spcBef>
              <a:spcAft>
                <a:spcPct val="0"/>
              </a:spcAft>
              <a:buClrTx/>
              <a:buSzTx/>
              <a:buFontTx/>
              <a:buNone/>
              <a:tabLst/>
              <a:defRPr/>
            </a:pPr>
            <a:endParaRPr lang="hu-HU"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hu-HU" baseline="0" dirty="0" smtClean="0"/>
              <a:t>3. A vizsgáztatás során ügyel arra, hogy a laza felületes számonkérés, illetve a lágyszívűség komolytalanná teszi a vizsgázók számára is a vizsgát, amely visszahat a vizsgabizottság megítélésére is. Nem megfelelően előkészített vizsga esetén határozottan dönt a felfüggesztésről. </a:t>
            </a:r>
            <a:r>
              <a:rPr lang="hu-HU" dirty="0" smtClean="0"/>
              <a:t>Helytelen gyakorlat a vizsgáztatók „szereplése” szóbeli vizsgatevékenységek során. Gyakori, hogy a vizsgabizottság elnöke illetve a tagok - a jogszabályban leírtakkal ellentétben - kérdésekkel árasztják el a vizsgázót, nem hagynak teret az önálló feleletnek. </a:t>
            </a:r>
          </a:p>
          <a:p>
            <a:pPr eaLnBrk="1" hangingPunct="1">
              <a:spcBef>
                <a:spcPct val="0"/>
              </a:spcBef>
            </a:pPr>
            <a:endParaRPr lang="hu-HU" b="1" u="sng" dirty="0" smtClean="0"/>
          </a:p>
          <a:p>
            <a:pPr eaLnBrk="1" hangingPunct="1">
              <a:spcBef>
                <a:spcPct val="0"/>
              </a:spcBef>
            </a:pPr>
            <a:r>
              <a:rPr lang="hu-HU" b="0" u="none" dirty="0" smtClean="0"/>
              <a:t>4.</a:t>
            </a:r>
            <a:r>
              <a:rPr lang="hu-HU" b="0" u="none" baseline="0" dirty="0" smtClean="0"/>
              <a:t> Tudomásul kell venni, hogy a munka „mindkét” végét (sok vizsgázó, kevés vizsgázó) meg kell időnként fogni. Ezt a kijelölőknek is figyelembe kell venniük, és egyenletesen elosztani a különböző létszámú vizsgacsoportokat.</a:t>
            </a:r>
            <a:endParaRPr lang="hu-HU" b="0" u="none" dirty="0" smtClean="0"/>
          </a:p>
        </p:txBody>
      </p:sp>
    </p:spTree>
    <p:extLst>
      <p:ext uri="{BB962C8B-B14F-4D97-AF65-F5344CB8AC3E}">
        <p14:creationId xmlns:p14="http://schemas.microsoft.com/office/powerpoint/2010/main" val="198972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Fontos kérdés az ügyelet, rendkívüli esemény esetén!</a:t>
            </a:r>
          </a:p>
          <a:p>
            <a:endParaRPr lang="hu-HU" dirty="0" smtClean="0"/>
          </a:p>
          <a:p>
            <a:r>
              <a:rPr lang="hu-HU" dirty="0" smtClean="0"/>
              <a:t>A korábbiakban vázolt feladat ellátási változások okán a vizsgabizottság kijelölése, megbízása tekintetében a PMKH lát el ügyeleti feladatokat.</a:t>
            </a:r>
          </a:p>
          <a:p>
            <a:endParaRPr lang="hu-HU" dirty="0" smtClean="0"/>
          </a:p>
          <a:p>
            <a:r>
              <a:rPr lang="hu-HU" dirty="0" smtClean="0"/>
              <a:t>Az írásbeli tételek tekintetében az NSZFH? Lát el ügyeleti feladatokat.</a:t>
            </a:r>
          </a:p>
          <a:p>
            <a:endParaRPr lang="hu-HU" dirty="0" smtClean="0"/>
          </a:p>
          <a:p>
            <a:r>
              <a:rPr lang="hu-HU" dirty="0" smtClean="0"/>
              <a:t>Ezen</a:t>
            </a:r>
            <a:r>
              <a:rPr lang="hu-HU" baseline="0" dirty="0" smtClean="0"/>
              <a:t> új</a:t>
            </a:r>
            <a:r>
              <a:rPr lang="hu-HU" dirty="0" smtClean="0"/>
              <a:t> feladatmegosztás zavartalan működése, biztosítása folyamatban van.  </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17</a:t>
            </a:fld>
            <a:endParaRPr lang="hu-HU"/>
          </a:p>
        </p:txBody>
      </p:sp>
    </p:spTree>
    <p:extLst>
      <p:ext uri="{BB962C8B-B14F-4D97-AF65-F5344CB8AC3E}">
        <p14:creationId xmlns:p14="http://schemas.microsoft.com/office/powerpoint/2010/main" val="2160869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fenti időpontok a vizsgázókra vonatkoznak, tehát maga</a:t>
            </a:r>
            <a:r>
              <a:rPr lang="hu-HU" baseline="0" dirty="0" smtClean="0"/>
              <a:t> a vizsga tarthat pl. 8-tól 18 óráig egy nap (12 óra, szegény bizottság </a:t>
            </a:r>
            <a:r>
              <a:rPr lang="hu-HU" baseline="0" dirty="0" smtClean="0">
                <a:sym typeface="Wingdings" panose="05000000000000000000" pitchFamily="2" charset="2"/>
              </a:rPr>
              <a:t></a:t>
            </a:r>
            <a:r>
              <a:rPr lang="hu-HU" baseline="0" dirty="0" smtClean="0"/>
              <a:t>)</a:t>
            </a:r>
          </a:p>
          <a:p>
            <a:endParaRPr lang="hu-HU" baseline="0" dirty="0" smtClean="0"/>
          </a:p>
          <a:p>
            <a:r>
              <a:rPr lang="hu-HU" baseline="0" dirty="0" smtClean="0"/>
              <a:t>Ugyanúgy </a:t>
            </a:r>
            <a:r>
              <a:rPr lang="hu-HU" b="1" baseline="0" dirty="0" smtClean="0"/>
              <a:t>a teljes vizsga állhat akár öt napból is </a:t>
            </a:r>
            <a:r>
              <a:rPr lang="hu-HU" baseline="0" dirty="0" smtClean="0"/>
              <a:t>(ha szükséges és csak úgy oldható meg).</a:t>
            </a:r>
          </a:p>
          <a:p>
            <a:endParaRPr lang="hu-HU" baseline="0" dirty="0" smtClean="0"/>
          </a:p>
          <a:p>
            <a:r>
              <a:rPr lang="hu-HU" baseline="0" dirty="0" smtClean="0"/>
              <a:t>Az a lényeg, hogy </a:t>
            </a:r>
            <a:r>
              <a:rPr lang="hu-HU" b="1" baseline="0" dirty="0" smtClean="0"/>
              <a:t>egyetlen vizsgázó számára sem lehet 3 napnál több megjelenési kötelezettség</a:t>
            </a:r>
            <a:r>
              <a:rPr lang="hu-HU" baseline="0" dirty="0" smtClean="0"/>
              <a:t>, illetve naponta nem tölthet 8 óránál többet vizsgázással.</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18</a:t>
            </a:fld>
            <a:endParaRPr lang="hu-HU"/>
          </a:p>
        </p:txBody>
      </p:sp>
    </p:spTree>
    <p:extLst>
      <p:ext uri="{BB962C8B-B14F-4D97-AF65-F5344CB8AC3E}">
        <p14:creationId xmlns:p14="http://schemas.microsoft.com/office/powerpoint/2010/main" val="1672966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Itt nincs konkrét paragrafusra hivatkozás lehetősége, mert a fenti összesítés több helyen</a:t>
            </a:r>
            <a:r>
              <a:rPr lang="hu-HU" baseline="0" dirty="0" smtClean="0"/>
              <a:t> jelenik meg pl.:</a:t>
            </a:r>
          </a:p>
          <a:p>
            <a:endParaRPr lang="hu-HU" baseline="0" dirty="0" smtClean="0"/>
          </a:p>
          <a:p>
            <a:r>
              <a:rPr lang="hu-HU" baseline="0" dirty="0" smtClean="0"/>
              <a:t>Döntés értekezleten: 19. §</a:t>
            </a:r>
          </a:p>
          <a:p>
            <a:endParaRPr lang="hu-HU" baseline="0" dirty="0" smtClean="0"/>
          </a:p>
          <a:p>
            <a:endParaRPr lang="hu-HU" baseline="0" dirty="0" smtClean="0"/>
          </a:p>
          <a:p>
            <a:r>
              <a:rPr lang="hu-HU" b="1" dirty="0" smtClean="0">
                <a:effectLst/>
              </a:rPr>
              <a:t>15. §</a:t>
            </a:r>
            <a:r>
              <a:rPr lang="hu-HU" dirty="0" smtClean="0">
                <a:effectLst/>
              </a:rPr>
              <a:t> (2) A vizsgaelnök és a vizsgabizottság tagjai a vizsga megkezdését megelőzően tájékozódnak a képzés speciális tartalmáról, körülményeiről.     (hogy tudjanak kérdezni)</a:t>
            </a:r>
          </a:p>
          <a:p>
            <a:endParaRPr lang="hu-HU" dirty="0" smtClean="0"/>
          </a:p>
          <a:p>
            <a:r>
              <a:rPr lang="hu-HU" dirty="0" smtClean="0"/>
              <a:t>Az elnök is, a tag is „a lebonyolítási rendben rögzítetteknek megfelelően részt vesz a vizsgáztatásban,”</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19</a:t>
            </a:fld>
            <a:endParaRPr lang="hu-HU"/>
          </a:p>
        </p:txBody>
      </p:sp>
    </p:spTree>
    <p:extLst>
      <p:ext uri="{BB962C8B-B14F-4D97-AF65-F5344CB8AC3E}">
        <p14:creationId xmlns:p14="http://schemas.microsoft.com/office/powerpoint/2010/main" val="365169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Jegyzetek helye 2"/>
          <p:cNvSpPr>
            <a:spLocks noGrp="1"/>
          </p:cNvSpPr>
          <p:nvPr>
            <p:ph type="body" idx="1"/>
          </p:nvPr>
        </p:nvSpPr>
        <p:spPr/>
        <p:txBody>
          <a:bodyPr>
            <a:normAutofit/>
          </a:bodyPr>
          <a:lstStyle/>
          <a:p>
            <a:pPr>
              <a:defRPr/>
            </a:pPr>
            <a:r>
              <a:rPr lang="hu-HU" dirty="0" smtClean="0"/>
              <a:t>Törvény: A szakmai vizsgáztatás keretszabályai</a:t>
            </a:r>
          </a:p>
          <a:p>
            <a:pPr>
              <a:defRPr/>
            </a:pPr>
            <a:endParaRPr lang="hu-HU" dirty="0"/>
          </a:p>
          <a:p>
            <a:pPr>
              <a:defRPr/>
            </a:pPr>
            <a:r>
              <a:rPr lang="hu-HU" dirty="0" smtClean="0"/>
              <a:t>Korm. Rendelet: A szakmai vizsgáztatás  megszervezésének és lebonyolításának általános  szabályai</a:t>
            </a:r>
          </a:p>
          <a:p>
            <a:pPr>
              <a:defRPr/>
            </a:pPr>
            <a:endParaRPr lang="hu-HU" dirty="0"/>
          </a:p>
          <a:p>
            <a:pPr>
              <a:defRPr/>
            </a:pPr>
            <a:r>
              <a:rPr lang="hu-HU" dirty="0" smtClean="0"/>
              <a:t>Miniszteri rendelet: Egy adott szakképesítés komplex szakmai vizsgájával összefüggő konkrét előírások, feladatok, követelmények</a:t>
            </a:r>
            <a:endParaRPr lang="hu-HU" dirty="0"/>
          </a:p>
        </p:txBody>
      </p:sp>
      <p:sp>
        <p:nvSpPr>
          <p:cNvPr id="4" name="Dia számának helye 3"/>
          <p:cNvSpPr>
            <a:spLocks noGrp="1"/>
          </p:cNvSpPr>
          <p:nvPr>
            <p:ph type="sldNum" sz="quarter" idx="5"/>
          </p:nvPr>
        </p:nvSpPr>
        <p:spPr/>
        <p:txBody>
          <a:bodyPr/>
          <a:lstStyle/>
          <a:p>
            <a:pPr>
              <a:defRPr/>
            </a:pPr>
            <a:fld id="{C2BDA347-4CB4-4599-A6CA-0BEBA178AB8D}" type="slidenum">
              <a:rPr lang="hu-HU" smtClean="0"/>
              <a:pPr>
                <a:defRPr/>
              </a:pPr>
              <a:t>2</a:t>
            </a:fld>
            <a:endParaRPr lang="hu-HU"/>
          </a:p>
        </p:txBody>
      </p:sp>
    </p:spTree>
    <p:extLst>
      <p:ext uri="{BB962C8B-B14F-4D97-AF65-F5344CB8AC3E}">
        <p14:creationId xmlns:p14="http://schemas.microsoft.com/office/powerpoint/2010/main" val="3989808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550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hu-HU" b="1" i="1" u="none" dirty="0" smtClean="0">
                <a:effectLst/>
              </a:rPr>
              <a:t>Jelenlét</a:t>
            </a:r>
          </a:p>
          <a:p>
            <a:r>
              <a:rPr lang="hu-HU" sz="1200" kern="1200" dirty="0" smtClean="0">
                <a:solidFill>
                  <a:schemeClr val="tx1"/>
                </a:solidFill>
                <a:effectLst/>
                <a:latin typeface="+mn-lt"/>
                <a:ea typeface="+mn-ea"/>
                <a:cs typeface="+mn-cs"/>
              </a:rPr>
              <a:t>15. § (4) Az írásbeli, az interaktív és a központi gyakorlati vizsgatevékenységeknél </a:t>
            </a:r>
            <a:r>
              <a:rPr lang="hu-HU" sz="1200" b="1" i="1" kern="1200" dirty="0" smtClean="0">
                <a:solidFill>
                  <a:schemeClr val="tx1"/>
                </a:solidFill>
                <a:effectLst/>
                <a:latin typeface="+mn-lt"/>
                <a:ea typeface="+mn-ea"/>
                <a:cs typeface="+mn-cs"/>
              </a:rPr>
              <a:t>a teljes vizsgabizottságnak vagy - a vizsga </a:t>
            </a:r>
            <a:r>
              <a:rPr lang="hu-HU" sz="1200" b="1" i="1" u="sng" kern="1200" dirty="0" smtClean="0">
                <a:solidFill>
                  <a:schemeClr val="tx1"/>
                </a:solidFill>
                <a:effectLst/>
                <a:latin typeface="+mn-lt"/>
                <a:ea typeface="+mn-ea"/>
                <a:cs typeface="+mn-cs"/>
              </a:rPr>
              <a:t>lebonyolítási rendjében rögzítettek szerint </a:t>
            </a:r>
            <a:r>
              <a:rPr lang="hu-HU" sz="1200" b="1" i="1" kern="1200" dirty="0" smtClean="0">
                <a:solidFill>
                  <a:schemeClr val="tx1"/>
                </a:solidFill>
                <a:effectLst/>
                <a:latin typeface="+mn-lt"/>
                <a:ea typeface="+mn-ea"/>
                <a:cs typeface="+mn-cs"/>
              </a:rPr>
              <a:t>- a vizsgabizottság legalább egy, nem a képző intézményt képviselő tagjának</a:t>
            </a:r>
            <a:r>
              <a:rPr lang="hu-HU" sz="1200" kern="1200" dirty="0" smtClean="0">
                <a:solidFill>
                  <a:schemeClr val="tx1"/>
                </a:solidFill>
                <a:effectLst/>
                <a:latin typeface="+mn-lt"/>
                <a:ea typeface="+mn-ea"/>
                <a:cs typeface="+mn-cs"/>
              </a:rPr>
              <a:t>,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a:t>
            </a:r>
            <a:r>
              <a:rPr lang="hu-HU" sz="1200" b="1" u="sng" kern="1200" dirty="0" smtClean="0">
                <a:solidFill>
                  <a:schemeClr val="tx1"/>
                </a:solidFill>
                <a:effectLst/>
                <a:latin typeface="+mn-lt"/>
                <a:ea typeface="+mn-ea"/>
                <a:cs typeface="+mn-cs"/>
              </a:rPr>
              <a:t>nem központi gyakorlati és a szóbeli vizsgatevékenységeknél</a:t>
            </a:r>
            <a:r>
              <a:rPr lang="hu-HU" sz="1200" b="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 13. § (3) és (4) bekezdése figyelembevételével </a:t>
            </a:r>
            <a:r>
              <a:rPr lang="hu-HU" sz="1200" b="1" u="sng" kern="1200" dirty="0" smtClean="0">
                <a:solidFill>
                  <a:schemeClr val="tx1"/>
                </a:solidFill>
                <a:effectLst/>
                <a:latin typeface="+mn-lt"/>
                <a:ea typeface="+mn-ea"/>
                <a:cs typeface="+mn-cs"/>
              </a:rPr>
              <a:t>a teljes vizsgabizottságnak </a:t>
            </a:r>
            <a:r>
              <a:rPr lang="hu-HU" sz="1200" kern="1200" dirty="0" smtClean="0">
                <a:solidFill>
                  <a:schemeClr val="tx1"/>
                </a:solidFill>
                <a:effectLst/>
                <a:latin typeface="+mn-lt"/>
                <a:ea typeface="+mn-ea"/>
                <a:cs typeface="+mn-cs"/>
              </a:rPr>
              <a:t>részt kell vennie a vizsgán.</a:t>
            </a:r>
            <a:endParaRPr lang="hu-HU" b="1" u="sng" dirty="0" smtClean="0">
              <a:effectLst/>
            </a:endParaRPr>
          </a:p>
          <a:p>
            <a:endParaRPr lang="hu-HU" b="1" u="sng"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hu-HU" dirty="0" smtClean="0">
                <a:solidFill>
                  <a:srgbClr val="000000"/>
                </a:solidFill>
                <a:latin typeface="Arial" charset="0"/>
              </a:rPr>
              <a:t>SZEMÉLYAZONOSSÁG ELLENŐRZÉSE VALAMENNYI</a:t>
            </a:r>
            <a:r>
              <a:rPr lang="hu-HU" baseline="0" dirty="0" smtClean="0">
                <a:solidFill>
                  <a:srgbClr val="000000"/>
                </a:solidFill>
                <a:latin typeface="Arial" charset="0"/>
              </a:rPr>
              <a:t> VIZSGATEVÉKENYSÉG MEGKEZDÉSEKOR!</a:t>
            </a:r>
            <a:endParaRPr lang="hu-HU" dirty="0" smtClean="0">
              <a:solidFill>
                <a:srgbClr val="000000"/>
              </a:solidFill>
              <a:latin typeface="Arial" charset="0"/>
            </a:endParaRPr>
          </a:p>
          <a:p>
            <a:endParaRPr lang="hu-HU" b="1" i="1" u="none"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hu-HU" b="1" u="sng" dirty="0" smtClean="0">
                <a:effectLst/>
              </a:rPr>
              <a:t>Írásbeli:</a:t>
            </a:r>
          </a:p>
          <a:p>
            <a:r>
              <a:rPr lang="hu-HU" b="1" i="1" u="none" dirty="0" smtClean="0">
                <a:effectLst/>
              </a:rPr>
              <a:t>Szabálytalanság:</a:t>
            </a:r>
          </a:p>
          <a:p>
            <a:r>
              <a:rPr lang="hu-HU" b="1" dirty="0" smtClean="0">
                <a:effectLst/>
              </a:rPr>
              <a:t>26. § </a:t>
            </a:r>
            <a:r>
              <a:rPr lang="hu-HU" dirty="0" smtClean="0">
                <a:effectLst/>
              </a:rPr>
              <a:t>(2) Ha a felügyelő az írásbeli, az interaktív vagy a központi gyakorlati vizsgatevékenység közben </a:t>
            </a:r>
            <a:r>
              <a:rPr lang="hu-HU" b="1" dirty="0" smtClean="0">
                <a:effectLst/>
              </a:rPr>
              <a:t>szabálytalanságot észlel</a:t>
            </a:r>
            <a:r>
              <a:rPr lang="hu-HU" dirty="0" smtClean="0">
                <a:effectLst/>
              </a:rPr>
              <a:t>, felfüggeszti a vizsgázó vizsgatevékenységét, és</a:t>
            </a:r>
          </a:p>
          <a:p>
            <a:r>
              <a:rPr lang="hu-HU" i="1" dirty="0" smtClean="0">
                <a:effectLst/>
              </a:rPr>
              <a:t>a) </a:t>
            </a:r>
            <a:r>
              <a:rPr lang="hu-HU" dirty="0" smtClean="0">
                <a:effectLst/>
              </a:rPr>
              <a:t>írásbeli és központi gyakorlati vizsgatevékenység esetén elveszi a vizsgázó dolgozatát vagy feladatközlő lapját, ráírja az elvétel pontos idejét, a szabálytalanság jellegét, és aláírja azt,</a:t>
            </a:r>
          </a:p>
          <a:p>
            <a:r>
              <a:rPr lang="hu-HU" i="1" dirty="0" smtClean="0">
                <a:effectLst/>
              </a:rPr>
              <a:t>b) </a:t>
            </a:r>
            <a:r>
              <a:rPr lang="hu-HU" dirty="0" smtClean="0">
                <a:effectLst/>
              </a:rPr>
              <a:t>interaktív vagy számítógépen történő központi gyakorlati vizsgatevékenység esetén rögzítteti az addig elvégzett tevékenység eredményét vagy - dokumentálhatóság hiányában - írásban rögzíti ennek tényét, továbbá a felfüggesztés pontos idejét, a szabálytalanság jellegét, és aláírja azt, majd </a:t>
            </a:r>
            <a:r>
              <a:rPr lang="hu-HU" b="1" dirty="0" smtClean="0">
                <a:effectLst/>
              </a:rPr>
              <a:t>ezt követően a vizsgabizottság jelen lévő tagjának értesítése mellett visszaadja az elvett dolgozatot vagy feladatközlő lapot, és engedélyezi a vizsgázónak a vizsgatevékenység folytatását.</a:t>
            </a:r>
          </a:p>
          <a:p>
            <a:endParaRPr lang="hu-HU" dirty="0" smtClean="0">
              <a:effectLst/>
            </a:endParaRPr>
          </a:p>
          <a:p>
            <a:r>
              <a:rPr lang="hu-HU" dirty="0" smtClean="0">
                <a:effectLst/>
              </a:rPr>
              <a:t>(3) A vizsgabizottság az írásbeli, az interaktív vagy a központi gyakorlati vizsgatevékenység befejezését követően </a:t>
            </a:r>
            <a:r>
              <a:rPr lang="hu-HU" b="1" dirty="0" smtClean="0">
                <a:effectLst/>
              </a:rPr>
              <a:t>haladéktalanul kivizsgálja a szabálytalanságot és dönt a vizsgázó esetén a vizsga további folytathatóságáról.</a:t>
            </a:r>
            <a:r>
              <a:rPr lang="hu-HU" dirty="0" smtClean="0">
                <a:effectLst/>
              </a:rPr>
              <a:t> A szabálytalansággal kapcsolatban külön jegyzőkönyvet kell felvenni, amelynek tartalmaznia kell minden olyan adatot és eseményt, amely lehetővé teszi a szabálytalanság tényének és körülményének megállapítását, az érintett vizsgázó és felügyelő nyilatkozatát, továbbá azt, hogy a vizsgázót tájékoztatták a szabálytalanság elbírálásával kapcsolatos eljárásról és a bebizonyított szabálytalanság következményeiről. …</a:t>
            </a:r>
            <a:endParaRPr lang="hu-HU" b="1" dirty="0" smtClean="0">
              <a:effectLst/>
            </a:endParaRPr>
          </a:p>
          <a:p>
            <a:endParaRPr lang="hu-HU" b="1" dirty="0" smtClean="0">
              <a:effectLst/>
            </a:endParaRPr>
          </a:p>
          <a:p>
            <a:r>
              <a:rPr lang="hu-HU" b="1" u="sng" dirty="0" smtClean="0">
                <a:effectLst/>
              </a:rPr>
              <a:t>Gyakorlati:</a:t>
            </a:r>
          </a:p>
          <a:p>
            <a:r>
              <a:rPr lang="hu-HU" dirty="0" smtClean="0"/>
              <a:t>27. § (5) A gyakorlati vizsgatevékenység esetén a vizsgaszervező a vizsgatevékenység zavartalan lebonyolítása és a baleseti kockázat minimalizálása érdekében vizsgacsoportonként legalább egy, a gyakorlati képzés folytatásához szükséges végzettséggel rendelkező szakmai felügyelő tanárt biztosít. A szakmai felügyelő tanár a vizsgáztatásban, a feladat értékelésében nem vesz részt, azonban a jelen lévő vizsgabizottsági tag egyetértésével közreműködik az esetlegesen felmerült problémák elhárításában, továbbá felügyeli a vizsgázók balesetmentes munkavégzését.</a:t>
            </a:r>
            <a:endParaRPr lang="hu-HU" b="1" dirty="0" smtClean="0">
              <a:effectLst/>
            </a:endParaRPr>
          </a:p>
          <a:p>
            <a:endParaRPr lang="hu-HU" b="1" dirty="0" smtClean="0">
              <a:effectLst/>
            </a:endParaRPr>
          </a:p>
          <a:p>
            <a:r>
              <a:rPr lang="hu-HU" b="1" u="sng" dirty="0" smtClean="0">
                <a:effectLst/>
              </a:rPr>
              <a:t>Szóbeli:</a:t>
            </a:r>
          </a:p>
          <a:p>
            <a:r>
              <a:rPr lang="hu-HU" b="1" dirty="0" smtClean="0">
                <a:effectLst/>
              </a:rPr>
              <a:t>31. § </a:t>
            </a:r>
            <a:r>
              <a:rPr lang="hu-HU" dirty="0" smtClean="0">
                <a:effectLst/>
              </a:rPr>
              <a:t>(2) A vizsga központi szóbeli tételsorait a szakképesítésért felelős miniszter biztosítja. Minden vizsgaszervezőnek rendelkeznie kell szakképesítésenként egy példány hitelesített szóbeli tételsorral, amelyeknek sokszorosított változatát biztosítja a vizsgára.</a:t>
            </a:r>
          </a:p>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20</a:t>
            </a:fld>
            <a:endParaRPr lang="hu-HU"/>
          </a:p>
        </p:txBody>
      </p:sp>
    </p:spTree>
    <p:extLst>
      <p:ext uri="{BB962C8B-B14F-4D97-AF65-F5344CB8AC3E}">
        <p14:creationId xmlns:p14="http://schemas.microsoft.com/office/powerpoint/2010/main" val="3538091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551750-04DD-4826-BB91-19B6F5978529}" type="slidenum">
              <a:rPr lang="en-US" smtClean="0"/>
              <a:pPr fontAlgn="base">
                <a:spcBef>
                  <a:spcPct val="0"/>
                </a:spcBef>
                <a:spcAft>
                  <a:spcPct val="0"/>
                </a:spcAft>
                <a:defRPr/>
              </a:pPr>
              <a:t>21</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r>
              <a:rPr lang="hu-HU" dirty="0" smtClean="0"/>
              <a:t>+ nem fért már ki, de felügyeli még a jegyző munkáját is.</a:t>
            </a:r>
          </a:p>
          <a:p>
            <a:pPr eaLnBrk="1" hangingPunct="1">
              <a:spcBef>
                <a:spcPct val="0"/>
              </a:spcBef>
            </a:pPr>
            <a:endParaRPr lang="hu-HU" dirty="0" smtClean="0"/>
          </a:p>
          <a:p>
            <a:pPr eaLnBrk="1" hangingPunct="1">
              <a:spcBef>
                <a:spcPct val="0"/>
              </a:spcBef>
            </a:pPr>
            <a:r>
              <a:rPr lang="hu-HU" dirty="0" smtClean="0"/>
              <a:t>Vizsgaszabályzat 6. alcím, 15-16. § (+ egy-két egyéb: pl. </a:t>
            </a:r>
            <a:r>
              <a:rPr lang="hu-HU" dirty="0" err="1" smtClean="0"/>
              <a:t>gyak</a:t>
            </a:r>
            <a:r>
              <a:rPr lang="hu-HU" dirty="0" smtClean="0"/>
              <a:t>. feladat 36. §</a:t>
            </a:r>
          </a:p>
          <a:p>
            <a:pPr eaLnBrk="1" hangingPunct="1">
              <a:spcBef>
                <a:spcPct val="0"/>
              </a:spcBef>
            </a:pPr>
            <a:endParaRPr lang="hu-HU" dirty="0" smtClean="0"/>
          </a:p>
          <a:p>
            <a:r>
              <a:rPr lang="hu-HU" b="1" dirty="0" smtClean="0">
                <a:effectLst/>
              </a:rPr>
              <a:t>15. § </a:t>
            </a:r>
            <a:r>
              <a:rPr lang="hu-HU" dirty="0" smtClean="0">
                <a:effectLst/>
              </a:rPr>
              <a:t>(1) </a:t>
            </a:r>
            <a:r>
              <a:rPr lang="hu-HU" b="0" dirty="0" smtClean="0">
                <a:effectLst/>
              </a:rPr>
              <a:t>A vizsgaelnök és a vizsgabizottság tagjai együttesen és az általuk külön-külön felügyelt vizsgafolyamatok tekintetében önállóan is felelősek a vizsga szabályos és zavartalan lefolytatásáért.</a:t>
            </a:r>
          </a:p>
          <a:p>
            <a:r>
              <a:rPr lang="hu-HU" dirty="0" smtClean="0">
                <a:effectLst/>
              </a:rPr>
              <a:t>(2) A vizsgaelnök és a vizsgabizottság tagjai a vizsga megkezdését megelőzően </a:t>
            </a:r>
            <a:r>
              <a:rPr lang="hu-HU" b="1" dirty="0" smtClean="0">
                <a:effectLst/>
              </a:rPr>
              <a:t>tájékozódnak a képzés speciális tartalmáról, körülményeiről</a:t>
            </a:r>
            <a:r>
              <a:rPr lang="hu-HU" dirty="0" smtClean="0">
                <a:effectLst/>
              </a:rPr>
              <a:t>.</a:t>
            </a:r>
          </a:p>
          <a:p>
            <a:r>
              <a:rPr lang="hu-HU" dirty="0" smtClean="0">
                <a:effectLst/>
              </a:rPr>
              <a:t>(3) A vizsgaelnök a vizsga megkezdését megelőzően a vizsgabizottság tagjainak egyetértésével </a:t>
            </a:r>
            <a:r>
              <a:rPr lang="hu-HU" b="1" dirty="0" smtClean="0">
                <a:effectLst/>
              </a:rPr>
              <a:t>jóváhagyja a lebonyolítási rendre vonatkozó javaslatot</a:t>
            </a:r>
            <a:r>
              <a:rPr lang="hu-HU" dirty="0" smtClean="0">
                <a:effectLst/>
              </a:rPr>
              <a:t>, amelynek tényét a vizsga jegyzőkönyvében rögzíteni kell.</a:t>
            </a:r>
          </a:p>
          <a:p>
            <a:r>
              <a:rPr lang="hu-HU" dirty="0" smtClean="0">
                <a:effectLst/>
              </a:rPr>
              <a:t>(4) ….</a:t>
            </a:r>
          </a:p>
          <a:p>
            <a:r>
              <a:rPr lang="hu-HU" dirty="0" smtClean="0">
                <a:effectLst/>
              </a:rPr>
              <a:t>(5) A vizsgaszervezőt, a vizsgaelnököt és a vizsgabizottság tagjait a gyakorlati feladatlapok tekintetében azok felhasználásáig, </a:t>
            </a:r>
            <a:r>
              <a:rPr lang="hu-HU" b="1" dirty="0" smtClean="0">
                <a:effectLst/>
              </a:rPr>
              <a:t>a vizsgaelnököt, a vizsgabizottság tagjait és a vizsga jegyzőjét a vizsgaeredmények tekintetében azok kihirdetéséig </a:t>
            </a:r>
            <a:r>
              <a:rPr lang="hu-HU" b="1" u="sng" dirty="0" smtClean="0">
                <a:effectLst/>
              </a:rPr>
              <a:t>titoktartási kötelezettség</a:t>
            </a:r>
            <a:r>
              <a:rPr lang="hu-HU" b="1" dirty="0" smtClean="0">
                <a:effectLst/>
              </a:rPr>
              <a:t> </a:t>
            </a:r>
            <a:r>
              <a:rPr lang="hu-HU" dirty="0" smtClean="0">
                <a:effectLst/>
              </a:rPr>
              <a:t>terheli.</a:t>
            </a:r>
          </a:p>
          <a:p>
            <a:r>
              <a:rPr lang="hu-HU" dirty="0" smtClean="0">
                <a:effectLst/>
              </a:rPr>
              <a:t>(6) A vizsgabizottság a vizsgázó személyazonosságát valamennyi vizsgatevékenység megkezdésekor ellenőrzi.</a:t>
            </a:r>
          </a:p>
          <a:p>
            <a:r>
              <a:rPr lang="hu-HU" b="1" dirty="0" smtClean="0">
                <a:effectLst/>
              </a:rPr>
              <a:t>16. § </a:t>
            </a:r>
            <a:r>
              <a:rPr lang="hu-HU" dirty="0" smtClean="0">
                <a:effectLst/>
              </a:rPr>
              <a:t>(1) </a:t>
            </a:r>
            <a:r>
              <a:rPr lang="hu-HU" b="1" dirty="0" smtClean="0">
                <a:effectLst/>
              </a:rPr>
              <a:t>A vizsgabizottság munkáját a vizsgaelnök irányítja. </a:t>
            </a:r>
            <a:r>
              <a:rPr lang="hu-HU" dirty="0" smtClean="0">
                <a:effectLst/>
              </a:rPr>
              <a:t>A vizsgaelnök elsődleges feladata és felelőssége a vizsga jogszerű és szakszerű megtartásának, zavartalan lebonyolításának biztosítása. Ennek keretében</a:t>
            </a:r>
          </a:p>
          <a:p>
            <a:r>
              <a:rPr lang="hu-HU" i="1" dirty="0" smtClean="0">
                <a:effectLst/>
              </a:rPr>
              <a:t>a) </a:t>
            </a:r>
            <a:r>
              <a:rPr lang="hu-HU" b="1" dirty="0" smtClean="0">
                <a:effectLst/>
              </a:rPr>
              <a:t>ellenőrzi a vizsga előkészítését</a:t>
            </a:r>
            <a:r>
              <a:rPr lang="hu-HU" dirty="0" smtClean="0">
                <a:effectLst/>
              </a:rPr>
              <a:t>, a szükséges szakmai, tárgyi és személyi feltételeket, az egészséges és biztonságos vizsgakörülmények meglétét,</a:t>
            </a:r>
          </a:p>
          <a:p>
            <a:r>
              <a:rPr lang="hu-HU" i="1" dirty="0" smtClean="0">
                <a:effectLst/>
              </a:rPr>
              <a:t>b) </a:t>
            </a:r>
            <a:r>
              <a:rPr lang="hu-HU" dirty="0" smtClean="0">
                <a:effectLst/>
              </a:rPr>
              <a:t>a vizsgabizottság tagjainak bevonásával</a:t>
            </a:r>
          </a:p>
          <a:p>
            <a:r>
              <a:rPr lang="hu-HU" i="1" dirty="0" err="1" smtClean="0">
                <a:effectLst/>
              </a:rPr>
              <a:t>ba</a:t>
            </a:r>
            <a:r>
              <a:rPr lang="hu-HU" i="1" dirty="0" smtClean="0">
                <a:effectLst/>
              </a:rPr>
              <a:t>) </a:t>
            </a:r>
            <a:r>
              <a:rPr lang="hu-HU" dirty="0" smtClean="0">
                <a:effectLst/>
              </a:rPr>
              <a:t>ellenőrzi a vizsga jogszabályban előírt dokumentumainak meglétét, azok formai és tartalmi megfelelőségét,</a:t>
            </a:r>
          </a:p>
          <a:p>
            <a:r>
              <a:rPr lang="hu-HU" i="1" dirty="0" err="1" smtClean="0">
                <a:effectLst/>
              </a:rPr>
              <a:t>bb</a:t>
            </a:r>
            <a:r>
              <a:rPr lang="hu-HU" i="1" dirty="0" smtClean="0">
                <a:effectLst/>
              </a:rPr>
              <a:t>) </a:t>
            </a:r>
            <a:r>
              <a:rPr lang="hu-HU" dirty="0" smtClean="0">
                <a:effectLst/>
              </a:rPr>
              <a:t>meggyőződik a gyakorlati feladatok ellátására kijelölt helyszín, valamint a szükséges személyi és tárgyi feltételek megfelelőségéről,</a:t>
            </a:r>
          </a:p>
          <a:p>
            <a:r>
              <a:rPr lang="hu-HU" i="1" dirty="0" err="1" smtClean="0">
                <a:effectLst/>
              </a:rPr>
              <a:t>bc</a:t>
            </a:r>
            <a:r>
              <a:rPr lang="hu-HU" i="1" dirty="0" smtClean="0">
                <a:effectLst/>
              </a:rPr>
              <a:t>) </a:t>
            </a:r>
            <a:r>
              <a:rPr lang="hu-HU" dirty="0" smtClean="0">
                <a:effectLst/>
              </a:rPr>
              <a:t>ellenőrzi - a vizsgázók jelentkezési iratai alapján - a vizsga megkezdésére való jogosultság feltételeinek meglétét,</a:t>
            </a:r>
          </a:p>
          <a:p>
            <a:r>
              <a:rPr lang="hu-HU" i="1" dirty="0" smtClean="0">
                <a:effectLst/>
              </a:rPr>
              <a:t>c) </a:t>
            </a:r>
            <a:r>
              <a:rPr lang="hu-HU" b="1" dirty="0" smtClean="0">
                <a:effectLst/>
              </a:rPr>
              <a:t>vezeti a vizsgát és a vizsgabizottság értekezleteit</a:t>
            </a:r>
            <a:r>
              <a:rPr lang="hu-HU" dirty="0" smtClean="0">
                <a:effectLst/>
              </a:rPr>
              <a:t>, jóváhagyja a vizsgajegyzőkönyvet,</a:t>
            </a:r>
          </a:p>
          <a:p>
            <a:r>
              <a:rPr lang="hu-HU" i="1" dirty="0" smtClean="0">
                <a:effectLst/>
              </a:rPr>
              <a:t>d) </a:t>
            </a:r>
            <a:r>
              <a:rPr lang="hu-HU" b="1" dirty="0" smtClean="0">
                <a:effectLst/>
              </a:rPr>
              <a:t>tájékoztatja a vizsgázókat </a:t>
            </a:r>
            <a:r>
              <a:rPr lang="hu-HU" dirty="0" smtClean="0">
                <a:effectLst/>
              </a:rPr>
              <a:t>a vizsgafeladatok előtt az őket érintő döntésekről, tudnivalókról,</a:t>
            </a:r>
          </a:p>
          <a:p>
            <a:r>
              <a:rPr lang="hu-HU" i="1" dirty="0" smtClean="0">
                <a:effectLst/>
              </a:rPr>
              <a:t>e) </a:t>
            </a:r>
            <a:r>
              <a:rPr lang="hu-HU" dirty="0" smtClean="0">
                <a:effectLst/>
              </a:rPr>
              <a:t>a lebonyolítási rendben rögzítetteknek megfelelően </a:t>
            </a:r>
            <a:r>
              <a:rPr lang="hu-HU" b="1" dirty="0" smtClean="0">
                <a:effectLst/>
              </a:rPr>
              <a:t>részt vesz a vizsgáztatásban</a:t>
            </a:r>
            <a:r>
              <a:rPr lang="hu-HU" dirty="0" smtClean="0">
                <a:effectLst/>
              </a:rPr>
              <a:t>,</a:t>
            </a:r>
          </a:p>
          <a:p>
            <a:r>
              <a:rPr lang="hu-HU" i="1" dirty="0" smtClean="0">
                <a:effectLst/>
              </a:rPr>
              <a:t>f) </a:t>
            </a:r>
            <a:r>
              <a:rPr lang="hu-HU" dirty="0" smtClean="0">
                <a:effectLst/>
              </a:rPr>
              <a:t>összehívja a vizsgabizottsági értekezleteket,</a:t>
            </a:r>
          </a:p>
          <a:p>
            <a:r>
              <a:rPr lang="hu-HU" i="1" dirty="0" smtClean="0">
                <a:effectLst/>
              </a:rPr>
              <a:t>g) </a:t>
            </a:r>
            <a:r>
              <a:rPr lang="hu-HU" dirty="0" smtClean="0">
                <a:effectLst/>
              </a:rPr>
              <a:t>gondoskodik az írásbeli, az interaktív vagy a központi gyakorlati dolgozatok és - a vizsgabizottság tagjainak bevonásával - az elkészült gyakorlati vizsgamunkák értékeléséről, az eredmények dokumentálásáról,</a:t>
            </a:r>
          </a:p>
          <a:p>
            <a:r>
              <a:rPr lang="hu-HU" i="1" dirty="0" smtClean="0">
                <a:effectLst/>
              </a:rPr>
              <a:t>h) </a:t>
            </a:r>
            <a:r>
              <a:rPr lang="hu-HU" dirty="0" smtClean="0">
                <a:effectLst/>
              </a:rPr>
              <a:t>gondoskodik a vizsga iratainak szabályszerű kiállításáról és hitelesítéséről, felügyeli a vizsga jegyzőjének munkáját,</a:t>
            </a:r>
          </a:p>
          <a:p>
            <a:r>
              <a:rPr lang="hu-HU" i="1" dirty="0" smtClean="0">
                <a:effectLst/>
              </a:rPr>
              <a:t>i) </a:t>
            </a:r>
            <a:r>
              <a:rPr lang="hu-HU" b="1" dirty="0" smtClean="0">
                <a:effectLst/>
              </a:rPr>
              <a:t>aláírja a vizsgabizonyítványokat </a:t>
            </a:r>
            <a:r>
              <a:rPr lang="hu-HU" dirty="0" smtClean="0">
                <a:effectLst/>
              </a:rPr>
              <a:t>és hitelesíti az elektronikus rendszerből kinyomtatott törzslapot, valamint</a:t>
            </a:r>
          </a:p>
          <a:p>
            <a:r>
              <a:rPr lang="hu-HU" i="1" dirty="0" smtClean="0">
                <a:effectLst/>
              </a:rPr>
              <a:t>j) </a:t>
            </a:r>
            <a:r>
              <a:rPr lang="hu-HU" dirty="0" smtClean="0">
                <a:effectLst/>
              </a:rPr>
              <a:t>a vizsga utolsó vizsgafeladatát követően a teljes vizsgabizottság, a vizsgázók, a vizsgaszervező képviselője és a vizsgát segítők jelenlétében </a:t>
            </a:r>
            <a:r>
              <a:rPr lang="hu-HU" b="1" dirty="0" smtClean="0">
                <a:effectLst/>
              </a:rPr>
              <a:t>értékeli a vizsgát </a:t>
            </a:r>
            <a:r>
              <a:rPr lang="hu-HU" dirty="0" smtClean="0">
                <a:effectLst/>
              </a:rPr>
              <a:t>és lezárja azt.</a:t>
            </a:r>
          </a:p>
          <a:p>
            <a:r>
              <a:rPr lang="hu-HU" dirty="0" smtClean="0">
                <a:effectLst/>
              </a:rPr>
              <a:t>(2) A vizsgaelnök a vizsgabizottság határozata alapján </a:t>
            </a:r>
            <a:r>
              <a:rPr lang="hu-HU" b="1" dirty="0" smtClean="0">
                <a:effectLst/>
              </a:rPr>
              <a:t>felfüggeszti a vizsga lebonyolítását</a:t>
            </a:r>
            <a:r>
              <a:rPr lang="hu-HU" dirty="0" smtClean="0">
                <a:effectLst/>
              </a:rPr>
              <a:t>, az érintett vizsgatevékenység végrehajtását, ha a vizsga lebonyolításának jogszerű feltételei nem biztosítottak. …</a:t>
            </a:r>
            <a:endParaRPr lang="hu-HU" dirty="0" smtClean="0"/>
          </a:p>
        </p:txBody>
      </p:sp>
    </p:spTree>
    <p:extLst>
      <p:ext uri="{BB962C8B-B14F-4D97-AF65-F5344CB8AC3E}">
        <p14:creationId xmlns:p14="http://schemas.microsoft.com/office/powerpoint/2010/main" val="1893546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ED92AC-46DC-47A3-84D7-B1103D0B9FD4}" type="slidenum">
              <a:rPr lang="en-US" smtClean="0"/>
              <a:pPr fontAlgn="base">
                <a:spcBef>
                  <a:spcPct val="0"/>
                </a:spcBef>
                <a:spcAft>
                  <a:spcPct val="0"/>
                </a:spcAft>
                <a:defRPr/>
              </a:pPr>
              <a:t>22</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hu-HU" dirty="0" smtClean="0">
                <a:solidFill>
                  <a:srgbClr val="000000"/>
                </a:solidFill>
                <a:latin typeface="Arial" charset="0"/>
              </a:rPr>
              <a:t>16. § (1) </a:t>
            </a:r>
            <a:r>
              <a:rPr lang="hu-HU" i="1" dirty="0" smtClean="0">
                <a:solidFill>
                  <a:srgbClr val="000000"/>
                </a:solidFill>
                <a:latin typeface="Arial" charset="0"/>
              </a:rPr>
              <a:t>b)</a:t>
            </a:r>
            <a:r>
              <a:rPr lang="hu-HU" dirty="0" smtClean="0">
                <a:solidFill>
                  <a:srgbClr val="000000"/>
                </a:solidFill>
                <a:latin typeface="Arial" charset="0"/>
              </a:rPr>
              <a:t> Az elnök a </a:t>
            </a:r>
            <a:r>
              <a:rPr lang="hu-HU" sz="1200" kern="1200" dirty="0" smtClean="0">
                <a:solidFill>
                  <a:schemeClr val="tx1"/>
                </a:solidFill>
                <a:effectLst/>
                <a:latin typeface="+mn-lt"/>
                <a:ea typeface="+mn-ea"/>
                <a:cs typeface="+mn-cs"/>
              </a:rPr>
              <a:t>vizsgabizottság tagjainak bevonásával</a:t>
            </a:r>
            <a:r>
              <a:rPr lang="hu-HU" baseline="0" dirty="0" smtClean="0">
                <a:solidFill>
                  <a:srgbClr val="000000"/>
                </a:solidFill>
                <a:latin typeface="Arial" charset="0"/>
              </a:rPr>
              <a:t> =</a:t>
            </a:r>
            <a:r>
              <a:rPr lang="hu-HU" dirty="0" smtClean="0">
                <a:solidFill>
                  <a:srgbClr val="000000"/>
                </a:solidFill>
                <a:latin typeface="Arial" charset="0"/>
              </a:rPr>
              <a:t> vagy az elnök vagy a vb. kijelölt tagja végzi.</a:t>
            </a:r>
          </a:p>
          <a:p>
            <a:pPr eaLnBrk="1" hangingPunct="1">
              <a:spcBef>
                <a:spcPct val="0"/>
              </a:spcBef>
            </a:pPr>
            <a:endParaRPr lang="hu-HU" dirty="0" smtClean="0">
              <a:solidFill>
                <a:srgbClr val="000000"/>
              </a:solidFill>
              <a:latin typeface="Arial" charset="0"/>
            </a:endParaRPr>
          </a:p>
          <a:p>
            <a:pPr eaLnBrk="1" hangingPunct="1">
              <a:spcBef>
                <a:spcPct val="0"/>
              </a:spcBef>
            </a:pPr>
            <a:r>
              <a:rPr lang="hu-HU" dirty="0" smtClean="0">
                <a:solidFill>
                  <a:srgbClr val="000000"/>
                </a:solidFill>
                <a:latin typeface="Arial" charset="0"/>
              </a:rPr>
              <a:t>SZEMÉLYAZONOSSÁG ELLENŐRZÉSE VALAMENNYI</a:t>
            </a:r>
            <a:r>
              <a:rPr lang="hu-HU" baseline="0" dirty="0" smtClean="0">
                <a:solidFill>
                  <a:srgbClr val="000000"/>
                </a:solidFill>
                <a:latin typeface="Arial" charset="0"/>
              </a:rPr>
              <a:t> VIZSGATEVÉKENYSÉG MEGKEZDÉSEKOR!</a:t>
            </a:r>
            <a:endParaRPr lang="hu-HU" dirty="0" smtClean="0">
              <a:solidFill>
                <a:srgbClr val="000000"/>
              </a:solidFill>
              <a:latin typeface="Arial" charset="0"/>
            </a:endParaRPr>
          </a:p>
          <a:p>
            <a:pPr eaLnBrk="1" hangingPunct="1">
              <a:spcBef>
                <a:spcPct val="0"/>
              </a:spcBef>
            </a:pPr>
            <a:endParaRPr lang="hu-HU" b="1" u="sng" dirty="0" smtClean="0">
              <a:solidFill>
                <a:srgbClr val="000000"/>
              </a:solidFill>
              <a:latin typeface="Arial" charset="0"/>
            </a:endParaRPr>
          </a:p>
          <a:p>
            <a:r>
              <a:rPr lang="hu-HU" dirty="0" smtClean="0">
                <a:effectLst/>
              </a:rPr>
              <a:t>16. § (3) A vizsgabizottság tagja</a:t>
            </a:r>
          </a:p>
          <a:p>
            <a:r>
              <a:rPr lang="hu-HU" i="1" dirty="0" smtClean="0">
                <a:effectLst/>
              </a:rPr>
              <a:t>a) </a:t>
            </a:r>
            <a:r>
              <a:rPr lang="hu-HU" b="1" dirty="0" smtClean="0">
                <a:effectLst/>
              </a:rPr>
              <a:t>részt vesz a vizsga szakmai tárgyi és személyi feltételeinek, az egészséges és biztonságos vizsgakörülmények meglétének ellenőrzésében</a:t>
            </a:r>
            <a:r>
              <a:rPr lang="hu-HU" dirty="0" smtClean="0">
                <a:effectLst/>
              </a:rPr>
              <a:t>,</a:t>
            </a:r>
          </a:p>
          <a:p>
            <a:r>
              <a:rPr lang="hu-HU" i="1" dirty="0" smtClean="0">
                <a:effectLst/>
              </a:rPr>
              <a:t>b) </a:t>
            </a:r>
            <a:r>
              <a:rPr lang="hu-HU" dirty="0" smtClean="0">
                <a:effectLst/>
              </a:rPr>
              <a:t>közreműködik a vizsga jogszabályban előírt </a:t>
            </a:r>
            <a:r>
              <a:rPr lang="hu-HU" b="1" dirty="0" smtClean="0">
                <a:effectLst/>
              </a:rPr>
              <a:t>dokumentumai meglétének, megfelelőségének ellenőrzésében</a:t>
            </a:r>
            <a:r>
              <a:rPr lang="hu-HU" dirty="0" smtClean="0">
                <a:effectLst/>
              </a:rPr>
              <a:t>,</a:t>
            </a:r>
          </a:p>
          <a:p>
            <a:r>
              <a:rPr lang="hu-HU" i="1" dirty="0" smtClean="0">
                <a:effectLst/>
              </a:rPr>
              <a:t>c) </a:t>
            </a:r>
            <a:r>
              <a:rPr lang="hu-HU" dirty="0" smtClean="0">
                <a:effectLst/>
              </a:rPr>
              <a:t>meggyőződik - a vizsgaelnökkel együtt - a gyakorlati feladatok ellátására kijelölt helyszín, valamint a szükséges </a:t>
            </a:r>
            <a:r>
              <a:rPr lang="hu-HU" b="1" dirty="0" smtClean="0">
                <a:effectLst/>
              </a:rPr>
              <a:t>személyi és tárgyi feltételek megfelelőségéről</a:t>
            </a:r>
            <a:r>
              <a:rPr lang="hu-HU" dirty="0" smtClean="0">
                <a:effectLst/>
              </a:rPr>
              <a:t>,</a:t>
            </a:r>
          </a:p>
          <a:p>
            <a:r>
              <a:rPr lang="hu-HU" i="1" dirty="0" smtClean="0">
                <a:effectLst/>
              </a:rPr>
              <a:t>d) </a:t>
            </a:r>
            <a:r>
              <a:rPr lang="hu-HU" dirty="0" smtClean="0">
                <a:effectLst/>
              </a:rPr>
              <a:t>közreműködik a vizsga megkezdésére való jogosultság feltételeinek - a vizsgázó jelentkezési iratai alapján - történő ellenőrzésében,</a:t>
            </a:r>
          </a:p>
          <a:p>
            <a:r>
              <a:rPr lang="hu-HU" i="1" dirty="0" smtClean="0">
                <a:effectLst/>
              </a:rPr>
              <a:t>e) </a:t>
            </a:r>
            <a:r>
              <a:rPr lang="hu-HU" b="1" dirty="0" smtClean="0">
                <a:effectLst/>
              </a:rPr>
              <a:t>a lebonyolítási rendben rögzítetteknek megfelelően részt vesz a vizsgáztatásban</a:t>
            </a:r>
            <a:r>
              <a:rPr lang="hu-HU" dirty="0" smtClean="0">
                <a:effectLst/>
              </a:rPr>
              <a:t>,</a:t>
            </a:r>
          </a:p>
          <a:p>
            <a:r>
              <a:rPr lang="hu-HU" i="1" dirty="0" smtClean="0">
                <a:effectLst/>
              </a:rPr>
              <a:t>f) </a:t>
            </a:r>
            <a:r>
              <a:rPr lang="hu-HU" dirty="0" smtClean="0">
                <a:effectLst/>
              </a:rPr>
              <a:t>részt vesz a vizsgabizottsági értekezletek döntéshozatalában,</a:t>
            </a:r>
          </a:p>
          <a:p>
            <a:r>
              <a:rPr lang="hu-HU" i="1" dirty="0" smtClean="0">
                <a:effectLst/>
              </a:rPr>
              <a:t>g) </a:t>
            </a:r>
            <a:r>
              <a:rPr lang="hu-HU" dirty="0" smtClean="0">
                <a:effectLst/>
              </a:rPr>
              <a:t>gondoskodik - a vizsgaelnökkel együttműködve - az elkészült </a:t>
            </a:r>
            <a:r>
              <a:rPr lang="hu-HU" b="1" dirty="0" smtClean="0">
                <a:effectLst/>
              </a:rPr>
              <a:t>gyakorlati vizsgamunkák értékelésérő</a:t>
            </a:r>
            <a:r>
              <a:rPr lang="hu-HU" dirty="0" smtClean="0">
                <a:effectLst/>
              </a:rPr>
              <a:t>l,</a:t>
            </a:r>
          </a:p>
          <a:p>
            <a:r>
              <a:rPr lang="hu-HU" i="1" dirty="0" smtClean="0">
                <a:effectLst/>
              </a:rPr>
              <a:t>h</a:t>
            </a:r>
            <a:r>
              <a:rPr lang="hu-HU" b="1" i="1" dirty="0" smtClean="0">
                <a:effectLst/>
              </a:rPr>
              <a:t>) </a:t>
            </a:r>
            <a:r>
              <a:rPr lang="hu-HU" b="1" dirty="0" smtClean="0">
                <a:effectLst/>
              </a:rPr>
              <a:t>részt vesz a részeredmények kialakításában </a:t>
            </a:r>
            <a:r>
              <a:rPr lang="hu-HU" dirty="0" smtClean="0">
                <a:effectLst/>
              </a:rPr>
              <a:t>és a vizsgaeredmény véglegesítésében, valamint</a:t>
            </a:r>
          </a:p>
          <a:p>
            <a:r>
              <a:rPr lang="hu-HU" i="1" dirty="0" smtClean="0">
                <a:effectLst/>
              </a:rPr>
              <a:t>i) </a:t>
            </a:r>
            <a:r>
              <a:rPr lang="hu-HU" dirty="0" smtClean="0">
                <a:effectLst/>
              </a:rPr>
              <a:t>aláírja a vizsgajegyzőkönyvet és az elektronikus rendszerből kinyomtatott törzslapot.</a:t>
            </a:r>
          </a:p>
          <a:p>
            <a:r>
              <a:rPr lang="hu-HU" dirty="0" smtClean="0">
                <a:effectLst/>
              </a:rPr>
              <a:t>(4) A vizsgabizottságnak </a:t>
            </a:r>
            <a:r>
              <a:rPr lang="hu-HU" b="1" dirty="0" smtClean="0">
                <a:effectLst/>
              </a:rPr>
              <a:t>a képző intézményt képviselő tagja </a:t>
            </a:r>
            <a:r>
              <a:rPr lang="hu-HU" dirty="0" smtClean="0">
                <a:effectLst/>
              </a:rPr>
              <a:t>- a (3) bekezdésben foglalt feladatok keretében, a vizsgabizottság egyetértésével - </a:t>
            </a:r>
            <a:r>
              <a:rPr lang="hu-HU" b="1" dirty="0" smtClean="0">
                <a:effectLst/>
              </a:rPr>
              <a:t>elsősorban a szóbeli vizsgatevékenység esetén </a:t>
            </a:r>
            <a:r>
              <a:rPr lang="hu-HU" dirty="0" smtClean="0">
                <a:effectLst/>
              </a:rPr>
              <a:t>lát el vizsgáztatási feladatokat.</a:t>
            </a:r>
          </a:p>
          <a:p>
            <a:pPr eaLnBrk="1" hangingPunct="1">
              <a:spcBef>
                <a:spcPct val="0"/>
              </a:spcBef>
            </a:pPr>
            <a:endParaRPr lang="hu-HU" dirty="0" smtClean="0"/>
          </a:p>
        </p:txBody>
      </p:sp>
    </p:spTree>
    <p:extLst>
      <p:ext uri="{BB962C8B-B14F-4D97-AF65-F5344CB8AC3E}">
        <p14:creationId xmlns:p14="http://schemas.microsoft.com/office/powerpoint/2010/main" val="3517303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09BD94-FFE7-401E-8DA2-29631260B3F6}" type="slidenum">
              <a:rPr lang="en-US" smtClean="0"/>
              <a:pPr fontAlgn="base">
                <a:spcBef>
                  <a:spcPct val="0"/>
                </a:spcBef>
                <a:spcAft>
                  <a:spcPct val="0"/>
                </a:spcAft>
                <a:defRPr/>
              </a:pPr>
              <a:t>23</a:t>
            </a:fld>
            <a:endParaRPr lang="en-US" smtClean="0"/>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77500" lnSpcReduction="20000"/>
          </a:bodyPr>
          <a:lstStyle/>
          <a:p>
            <a:pPr eaLnBrk="1" hangingPunct="1">
              <a:spcBef>
                <a:spcPct val="0"/>
              </a:spcBef>
            </a:pPr>
            <a:r>
              <a:rPr lang="hu-HU" dirty="0" smtClean="0"/>
              <a:t>Mivel a gyakorlat mind a képzés mind a vizsgáztatás során egyre hangsúlyosabb szerepet tölt be, ezért, valamint a vizsgabizottság gyakorlati vizsgatevékenységek fölötti teljes körű „rendelkezési joga” okán célszerű a gyakorlati vizsgatevékenységet kiemelten kezelni.</a:t>
            </a:r>
          </a:p>
          <a:p>
            <a:pPr eaLnBrk="1" hangingPunct="1">
              <a:spcBef>
                <a:spcPct val="0"/>
              </a:spcBef>
            </a:pPr>
            <a:r>
              <a:rPr lang="hu-HU" dirty="0" smtClean="0"/>
              <a:t>A fenti ábra a feladat jóváhagyási lépéseit, illetve szempontjait mutatja.  </a:t>
            </a:r>
          </a:p>
          <a:p>
            <a:pPr eaLnBrk="1" hangingPunct="1">
              <a:spcBef>
                <a:spcPct val="0"/>
              </a:spcBef>
            </a:pPr>
            <a:endParaRPr lang="hu-HU" dirty="0" smtClean="0"/>
          </a:p>
          <a:p>
            <a:pPr eaLnBrk="1" hangingPunct="1">
              <a:spcBef>
                <a:spcPct val="0"/>
              </a:spcBef>
            </a:pPr>
            <a:r>
              <a:rPr lang="hu-HU" dirty="0" smtClean="0"/>
              <a:t>„kamarai” tag = kamarai elnök esetén érdekképviselet delegáltja, egyéb esetben valóban kamarai tag</a:t>
            </a:r>
          </a:p>
          <a:p>
            <a:pPr eaLnBrk="1" hangingPunct="1">
              <a:spcBef>
                <a:spcPct val="0"/>
              </a:spcBef>
            </a:pPr>
            <a:endParaRPr lang="hu-HU" dirty="0" smtClean="0"/>
          </a:p>
          <a:p>
            <a:pPr eaLnBrk="1" hangingPunct="1">
              <a:spcBef>
                <a:spcPct val="0"/>
              </a:spcBef>
            </a:pPr>
            <a:r>
              <a:rPr lang="hu-HU" dirty="0" smtClean="0"/>
              <a:t>E tekintetben is kiemelt fontosságú a vizsgabizottsági tagok és a vizsgaszervező közti, szakmai vizsgát megelőző kommunikáció. Erre a mai technika megfelelően gyors lehetőséget nyújt (telefon, internet, e-mail). Élni kell vele. Ha a vizsgaszervező nem jelentkezik az elnöknek kell lépnie. Udvariasan, határozottan. Ez is a feladatkörébe tartozik, erre kapott felhatalmazást. A gyakorlati feladatok esetén különösen fontos, mert ezek a legmeghatározóbb és általában a legnagyobb idő- és eszközigényű elemek a vizsgán. Másrészt a megfelelő előzetes kommunikációval elkerülhetők azon kínos helyzetek, amikor a tisztázatlan feltételek miatt a vizsga felfüggesztésére kerül sor, vagy netán a szakképesítéshez mérten „komolytalan”, nem fajsúlyos részterületi feladatok kerülnek kijelölésre, végrehajtásra </a:t>
            </a:r>
          </a:p>
          <a:p>
            <a:pPr eaLnBrk="1" hangingPunct="1">
              <a:spcBef>
                <a:spcPct val="0"/>
              </a:spcBef>
            </a:pPr>
            <a:endParaRPr lang="hu-HU" b="1" dirty="0" smtClean="0"/>
          </a:p>
          <a:p>
            <a:pPr eaLnBrk="1" hangingPunct="1">
              <a:spcBef>
                <a:spcPct val="0"/>
              </a:spcBef>
            </a:pPr>
            <a:r>
              <a:rPr lang="hu-HU" b="1" dirty="0" smtClean="0"/>
              <a:t>Előrehozott gyakorlati vizsgatevékenység </a:t>
            </a:r>
            <a:r>
              <a:rPr lang="hu-HU" dirty="0" smtClean="0"/>
              <a:t>(esetleg ezen témakörben megemlíthető, hogy van ilyen lehetőség, de a jelen előadás által érintett vizsgáztatói körben ilyen jellemzően nem jelenik meg. A szakképzési változások következtében az új szakgimnáziumi képzési struktúrában lehetséges, hogy az érettségihez kapcsolódó gyakorlati vizsgaelem ezen módon kerül majd lebonyolításra az érettségi vizsgaidőszakot megelőzően.)</a:t>
            </a:r>
          </a:p>
          <a:p>
            <a:pPr eaLnBrk="1" hangingPunct="1">
              <a:spcBef>
                <a:spcPct val="0"/>
              </a:spcBef>
            </a:pPr>
            <a:r>
              <a:rPr lang="hu-HU" b="1" dirty="0" smtClean="0"/>
              <a:t>Szabályozása</a:t>
            </a:r>
            <a:r>
              <a:rPr lang="hu-HU" b="1" baseline="0" dirty="0" smtClean="0"/>
              <a:t> a vizsgaszabályzat 30. §</a:t>
            </a:r>
            <a:r>
              <a:rPr lang="hu-HU" b="1" baseline="0" dirty="0" err="1" smtClean="0"/>
              <a:t>-ában</a:t>
            </a:r>
            <a:r>
              <a:rPr lang="hu-HU" b="1" baseline="0" dirty="0" smtClean="0"/>
              <a:t>:</a:t>
            </a:r>
            <a:endParaRPr lang="hu-HU" b="1" dirty="0" smtClean="0"/>
          </a:p>
          <a:p>
            <a:r>
              <a:rPr lang="hu-HU" b="1" dirty="0" smtClean="0">
                <a:effectLst/>
              </a:rPr>
              <a:t>30. § </a:t>
            </a:r>
            <a:r>
              <a:rPr lang="hu-HU" dirty="0" smtClean="0">
                <a:effectLst/>
              </a:rPr>
              <a:t>(1) Ha a vizsga keretében azért nincs lehetőség a szakképesítésre jellemző gyakorlati vizsgafeladat megoldására, mert olyan kompetenciákat tartalmaz, amelyek mérése, értékelése nem lehetséges a vizsgaidőszakban, akkor a gyakorlati vizsgafeladatot a képzés során, a kompetenciák elsajátítását követően, előrehozott gyakorlati vizsgatevékenységgel kell teljesíteni, amennyiben annak lehetősége, teljesítésének, értékelésének és a vizsga eredményébe történő beszámításának módja a szakmai és vizsgakövetelményben meghatározásra került. A vizsgázó részére az előrehozott gyakorlati vizsgatevékenység teljesítéséről és eredményéről igazolást kell kiadni, amelyet csatolni kell a vizsga irataihoz.</a:t>
            </a:r>
          </a:p>
          <a:p>
            <a:r>
              <a:rPr lang="hu-HU" dirty="0" smtClean="0">
                <a:effectLst/>
              </a:rPr>
              <a:t>(2) Az előrehozott gyakorlati vizsgatevékenység megszervezését és lebonyolítását a képző intézmény végzi.</a:t>
            </a:r>
          </a:p>
          <a:p>
            <a:r>
              <a:rPr lang="hu-HU" dirty="0" smtClean="0">
                <a:effectLst/>
              </a:rPr>
              <a:t>(3) Az előrehozott gyakorlati vizsgatevékenység a képző intézmény által írásban kijelölt, az oktatásban részt vett oktató és a szakképzési feladatot ellátó hatóság által delegált képviselő jelenlétében történik.</a:t>
            </a:r>
          </a:p>
          <a:p>
            <a:pPr eaLnBrk="1" hangingPunct="1">
              <a:spcBef>
                <a:spcPct val="0"/>
              </a:spcBef>
            </a:pPr>
            <a:r>
              <a:rPr lang="hu-HU" dirty="0" smtClean="0"/>
              <a:t>…</a:t>
            </a:r>
          </a:p>
          <a:p>
            <a:pPr eaLnBrk="1" hangingPunct="1">
              <a:spcBef>
                <a:spcPct val="0"/>
              </a:spcBef>
            </a:pPr>
            <a:endParaRPr lang="hu-HU" dirty="0" smtClean="0"/>
          </a:p>
        </p:txBody>
      </p:sp>
    </p:spTree>
    <p:extLst>
      <p:ext uri="{BB962C8B-B14F-4D97-AF65-F5344CB8AC3E}">
        <p14:creationId xmlns:p14="http://schemas.microsoft.com/office/powerpoint/2010/main" val="1702065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548105-AF87-4B8D-861D-17EEEFF01093}" type="slidenum">
              <a:rPr lang="en-US" smtClean="0"/>
              <a:pPr fontAlgn="base">
                <a:spcBef>
                  <a:spcPct val="0"/>
                </a:spcBef>
                <a:spcAft>
                  <a:spcPct val="0"/>
                </a:spcAft>
                <a:defRPr/>
              </a:pPr>
              <a:t>24</a:t>
            </a:fld>
            <a:endParaRPr lang="en-US" smtClean="0"/>
          </a:p>
        </p:txBody>
      </p:sp>
      <p:sp>
        <p:nvSpPr>
          <p:cNvPr id="7782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7828"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hu-HU" dirty="0" smtClean="0"/>
              <a:t>Pl. a rendelkezésre álló gépek közül egy meghibásodik, így nem lehet tartani az eredeti lebonyolítási rendet, ezért pótnapot kell beiktatni. Erről a bizottságnak döntést kell hoznia, amelyet az indokok</a:t>
            </a:r>
            <a:r>
              <a:rPr lang="hu-HU" baseline="0" dirty="0" smtClean="0"/>
              <a:t> feltüntetésével be kell jegyezniük a vizsgajegyzőkönyvbe.</a:t>
            </a:r>
            <a:endParaRPr lang="hu-HU" dirty="0" smtClean="0"/>
          </a:p>
        </p:txBody>
      </p:sp>
    </p:spTree>
    <p:extLst>
      <p:ext uri="{BB962C8B-B14F-4D97-AF65-F5344CB8AC3E}">
        <p14:creationId xmlns:p14="http://schemas.microsoft.com/office/powerpoint/2010/main" val="25270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25</a:t>
            </a:fld>
            <a:endParaRPr lang="hu-HU"/>
          </a:p>
        </p:txBody>
      </p:sp>
    </p:spTree>
    <p:extLst>
      <p:ext uri="{BB962C8B-B14F-4D97-AF65-F5344CB8AC3E}">
        <p14:creationId xmlns:p14="http://schemas.microsoft.com/office/powerpoint/2010/main" val="3294379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06E699-144B-41BC-A6DC-AA9CDDD28ADD}" type="slidenum">
              <a:rPr lang="en-US" smtClean="0"/>
              <a:pPr fontAlgn="base">
                <a:spcBef>
                  <a:spcPct val="0"/>
                </a:spcBef>
                <a:spcAft>
                  <a:spcPct val="0"/>
                </a:spcAft>
                <a:defRPr/>
              </a:pPr>
              <a:t>26</a:t>
            </a:fld>
            <a:endParaRPr lang="en-US" smtClean="0"/>
          </a:p>
        </p:txBody>
      </p:sp>
      <p:sp>
        <p:nvSpPr>
          <p:cNvPr id="563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6324"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92500" lnSpcReduction="20000"/>
          </a:bodyPr>
          <a:lstStyle/>
          <a:p>
            <a:pPr eaLnBrk="1" hangingPunct="1">
              <a:spcBef>
                <a:spcPct val="0"/>
              </a:spcBef>
            </a:pPr>
            <a:r>
              <a:rPr lang="hu-HU" sz="1200" dirty="0" smtClean="0">
                <a:latin typeface="+mn-lt"/>
              </a:rPr>
              <a:t>A</a:t>
            </a:r>
            <a:r>
              <a:rPr lang="hu-HU" sz="1200" baseline="0" dirty="0" smtClean="0">
                <a:latin typeface="+mn-lt"/>
              </a:rPr>
              <a:t> tényleges változás ennél nagyobb volt</a:t>
            </a:r>
            <a:endParaRPr lang="hu-HU" sz="1200" dirty="0" smtClean="0">
              <a:latin typeface="+mn-lt"/>
            </a:endParaRPr>
          </a:p>
          <a:p>
            <a:pPr eaLnBrk="1" hangingPunct="1">
              <a:spcBef>
                <a:spcPct val="0"/>
              </a:spcBef>
            </a:pPr>
            <a:endParaRPr lang="hu-HU" sz="1200" dirty="0" smtClean="0">
              <a:latin typeface="+mn-lt"/>
            </a:endParaRPr>
          </a:p>
          <a:p>
            <a:pPr eaLnBrk="1" hangingPunct="1">
              <a:spcBef>
                <a:spcPct val="0"/>
              </a:spcBef>
            </a:pPr>
            <a:r>
              <a:rPr lang="hu-HU" sz="1200" dirty="0" smtClean="0">
                <a:latin typeface="+mn-lt"/>
              </a:rPr>
              <a:t>Bár az OKJ tartalma, változásai közvetlenül</a:t>
            </a:r>
            <a:r>
              <a:rPr lang="hu-HU" sz="1200" baseline="0" dirty="0" smtClean="0">
                <a:latin typeface="+mn-lt"/>
              </a:rPr>
              <a:t> nem befolyásolja a szakmai vizsgát, továbbá a vizsgaelnöki megbízás kiadásakor a megbízó vizsgálja, hogy a vizsgabejelentés összhangban van-e a jogszabályokkal (szerepel-e még a szakképesítés az </a:t>
            </a:r>
            <a:r>
              <a:rPr lang="hu-HU" sz="1200" baseline="0" dirty="0" err="1" smtClean="0">
                <a:latin typeface="+mn-lt"/>
              </a:rPr>
              <a:t>OKJ-ben</a:t>
            </a:r>
            <a:r>
              <a:rPr lang="hu-HU" sz="1200" baseline="0" dirty="0" smtClean="0">
                <a:latin typeface="+mn-lt"/>
              </a:rPr>
              <a:t>, van-e és melyik az érvényes szakmai és vizsgakövetelmény, kifutó rendszer esetén van-e még lehetőség a megjelölt vizsga szervezésére, felmenő rendszer esetén lehetséges-e már az új szakképesítés tekintetében vizsgát szervezni) általános tájékozottság szinten a vizsgaelnököknek is ismerniük kell a rendszert.</a:t>
            </a:r>
          </a:p>
          <a:p>
            <a:pPr eaLnBrk="1" hangingPunct="1">
              <a:spcBef>
                <a:spcPct val="0"/>
              </a:spcBef>
            </a:pPr>
            <a:endParaRPr lang="hu-HU" sz="1200" baseline="0" dirty="0" smtClean="0">
              <a:latin typeface="+mn-lt"/>
            </a:endParaRPr>
          </a:p>
          <a:p>
            <a:pPr eaLnBrk="1" hangingPunct="1">
              <a:spcBef>
                <a:spcPct val="0"/>
              </a:spcBef>
            </a:pPr>
            <a:r>
              <a:rPr lang="hu-HU" sz="1200" baseline="0" dirty="0" smtClean="0">
                <a:latin typeface="+mn-lt"/>
              </a:rPr>
              <a:t>A 2016. évi változások következtében:</a:t>
            </a:r>
          </a:p>
          <a:p>
            <a:pPr marL="617538" lvl="1" indent="-342900">
              <a:buFont typeface="Arial" panose="020B0604020202020204" pitchFamily="34" charset="0"/>
              <a:buChar char="•"/>
            </a:pPr>
            <a:r>
              <a:rPr lang="hu-HU" sz="1200" dirty="0" smtClean="0">
                <a:latin typeface="+mn-lt"/>
                <a:cs typeface="Times New Roman" panose="02020603050405020304" pitchFamily="18" charset="0"/>
              </a:rPr>
              <a:t>Új, speciális tudást biztosító szakképesítések, szakképesítés-ráépülések jelentek meg a gépészet, az informatika, a vegyipar, a </a:t>
            </a:r>
            <a:r>
              <a:rPr lang="hu-HU" sz="1200" dirty="0" err="1" smtClean="0">
                <a:latin typeface="+mn-lt"/>
                <a:cs typeface="Times New Roman" panose="02020603050405020304" pitchFamily="18" charset="0"/>
              </a:rPr>
              <a:t>villamosipar</a:t>
            </a:r>
            <a:r>
              <a:rPr lang="hu-HU" sz="1200" dirty="0" smtClean="0">
                <a:latin typeface="+mn-lt"/>
                <a:cs typeface="Times New Roman" panose="02020603050405020304" pitchFamily="18" charset="0"/>
              </a:rPr>
              <a:t> területén </a:t>
            </a:r>
          </a:p>
          <a:p>
            <a:pPr marL="617538" lvl="1" indent="-342900">
              <a:buFont typeface="Arial" panose="020B0604020202020204" pitchFamily="34" charset="0"/>
              <a:buChar char="•"/>
            </a:pPr>
            <a:r>
              <a:rPr lang="hu-HU" sz="1200" dirty="0" smtClean="0">
                <a:latin typeface="+mn-lt"/>
                <a:cs typeface="Times New Roman" panose="02020603050405020304" pitchFamily="18" charset="0"/>
              </a:rPr>
              <a:t>Átalakult a nyomdaipari szakképesítés struktúra </a:t>
            </a:r>
          </a:p>
          <a:p>
            <a:pPr marL="617538" lvl="1" indent="-342900">
              <a:buFont typeface="Arial" panose="020B0604020202020204" pitchFamily="34" charset="0"/>
              <a:buChar char="•"/>
            </a:pPr>
            <a:r>
              <a:rPr lang="hu-HU" sz="1200" dirty="0" smtClean="0">
                <a:latin typeface="+mn-lt"/>
                <a:cs typeface="Times New Roman" panose="02020603050405020304" pitchFamily="18" charset="0"/>
              </a:rPr>
              <a:t>A vasúti és más közlekedési, logisztikai szakképesítések korszerűsítése történt (továbbá logisztikai és szállítmányozási ügyintéző összevonás)</a:t>
            </a:r>
          </a:p>
          <a:p>
            <a:pPr marL="617538" lvl="1" indent="-342900">
              <a:buFont typeface="Arial" panose="020B0604020202020204" pitchFamily="34" charset="0"/>
              <a:buChar char="•"/>
            </a:pPr>
            <a:r>
              <a:rPr lang="hu-HU" sz="1200" dirty="0" smtClean="0">
                <a:latin typeface="+mn-lt"/>
                <a:cs typeface="Times New Roman" panose="02020603050405020304" pitchFamily="18" charset="0"/>
              </a:rPr>
              <a:t>Ágazatok száma, ágazatok, szakmacsoportok megnevezése változott</a:t>
            </a:r>
          </a:p>
          <a:p>
            <a:pPr eaLnBrk="1" hangingPunct="1">
              <a:spcBef>
                <a:spcPct val="0"/>
              </a:spcBef>
            </a:pPr>
            <a:endParaRPr lang="hu-HU" sz="1200" dirty="0" smtClean="0">
              <a:latin typeface="+mn-lt"/>
            </a:endParaRPr>
          </a:p>
          <a:p>
            <a:pPr eaLnBrk="1" hangingPunct="1">
              <a:spcBef>
                <a:spcPct val="0"/>
              </a:spcBef>
            </a:pPr>
            <a:r>
              <a:rPr lang="hu-HU" sz="1200" kern="1200" dirty="0" smtClean="0">
                <a:solidFill>
                  <a:schemeClr val="tx1"/>
                </a:solidFill>
                <a:effectLst/>
                <a:latin typeface="+mn-lt"/>
                <a:ea typeface="+mn-ea"/>
                <a:cs typeface="+mn-cs"/>
              </a:rPr>
              <a:t>Az OKJ felülvizsgálat eredményeképpen 30 db </a:t>
            </a:r>
            <a:r>
              <a:rPr lang="hu-HU" sz="1200" kern="1200" dirty="0" err="1" smtClean="0">
                <a:solidFill>
                  <a:schemeClr val="tx1"/>
                </a:solidFill>
                <a:effectLst/>
                <a:latin typeface="+mn-lt"/>
                <a:ea typeface="+mn-ea"/>
                <a:cs typeface="+mn-cs"/>
              </a:rPr>
              <a:t>részszakképesítés</a:t>
            </a:r>
            <a:r>
              <a:rPr lang="hu-HU" sz="1200" kern="1200" dirty="0" smtClean="0">
                <a:solidFill>
                  <a:schemeClr val="tx1"/>
                </a:solidFill>
                <a:effectLst/>
                <a:latin typeface="+mn-lt"/>
                <a:ea typeface="+mn-ea"/>
                <a:cs typeface="+mn-cs"/>
              </a:rPr>
              <a:t> és 135 db szakképesítés, illetve szakképesítés-ráépülés esetén került sor a felnőttképzési óraszámok különböző, jellemzően 10-30% közötti csökkentésére. </a:t>
            </a:r>
          </a:p>
          <a:p>
            <a:pPr eaLnBrk="1" hangingPunct="1">
              <a:spcBef>
                <a:spcPct val="0"/>
              </a:spcBef>
            </a:pPr>
            <a:endParaRPr lang="hu-HU" sz="1200" kern="1200" dirty="0" smtClean="0">
              <a:solidFill>
                <a:schemeClr val="tx1"/>
              </a:solidFill>
              <a:effectLst/>
              <a:latin typeface="+mn-lt"/>
              <a:ea typeface="+mn-ea"/>
              <a:cs typeface="+mn-cs"/>
            </a:endParaRPr>
          </a:p>
          <a:p>
            <a:pPr eaLnBrk="1" hangingPunct="1">
              <a:spcBef>
                <a:spcPct val="0"/>
              </a:spcBef>
            </a:pPr>
            <a:r>
              <a:rPr lang="hu-HU" sz="1200" kern="1200" dirty="0" smtClean="0">
                <a:solidFill>
                  <a:schemeClr val="tx1"/>
                </a:solidFill>
                <a:effectLst/>
                <a:latin typeface="+mn-lt"/>
                <a:ea typeface="+mn-ea"/>
                <a:cs typeface="+mn-cs"/>
              </a:rPr>
              <a:t>62 db új </a:t>
            </a:r>
            <a:r>
              <a:rPr lang="hu-HU" sz="1200" kern="1200" dirty="0" err="1" smtClean="0">
                <a:solidFill>
                  <a:schemeClr val="tx1"/>
                </a:solidFill>
                <a:effectLst/>
                <a:latin typeface="+mn-lt"/>
                <a:ea typeface="+mn-ea"/>
                <a:cs typeface="+mn-cs"/>
              </a:rPr>
              <a:t>részszakképesítés</a:t>
            </a:r>
            <a:r>
              <a:rPr lang="hu-HU" sz="1200" kern="1200" dirty="0" smtClean="0">
                <a:solidFill>
                  <a:schemeClr val="tx1"/>
                </a:solidFill>
                <a:effectLst/>
                <a:latin typeface="+mn-lt"/>
                <a:ea typeface="+mn-ea"/>
                <a:cs typeface="+mn-cs"/>
              </a:rPr>
              <a:t> és 88 db új szakképesítés,</a:t>
            </a:r>
            <a:r>
              <a:rPr lang="hu-HU" sz="1200" kern="1200" baseline="0" dirty="0" smtClean="0">
                <a:solidFill>
                  <a:schemeClr val="tx1"/>
                </a:solidFill>
                <a:effectLst/>
                <a:latin typeface="+mn-lt"/>
                <a:ea typeface="+mn-ea"/>
                <a:cs typeface="+mn-cs"/>
              </a:rPr>
              <a:t> illetve szakképesítés ráépülés született, viszont jó néhány meg kivételre, törlésre került.</a:t>
            </a:r>
          </a:p>
          <a:p>
            <a:pPr eaLnBrk="1" hangingPunct="1">
              <a:spcBef>
                <a:spcPct val="0"/>
              </a:spcBef>
            </a:pPr>
            <a:endParaRPr lang="hu-HU" sz="1200" kern="1200" baseline="0" dirty="0" smtClean="0">
              <a:solidFill>
                <a:schemeClr val="tx1"/>
              </a:solidFill>
              <a:effectLst/>
              <a:latin typeface="+mn-lt"/>
              <a:ea typeface="+mn-ea"/>
              <a:cs typeface="+mn-cs"/>
            </a:endParaRPr>
          </a:p>
          <a:p>
            <a:pPr eaLnBrk="1" hangingPunct="1">
              <a:spcBef>
                <a:spcPct val="0"/>
              </a:spcBef>
            </a:pPr>
            <a:r>
              <a:rPr lang="hu-HU" sz="1200" kern="1200" dirty="0" smtClean="0">
                <a:solidFill>
                  <a:schemeClr val="tx1"/>
                </a:solidFill>
                <a:effectLst/>
                <a:latin typeface="+mn-lt"/>
                <a:ea typeface="+mn-ea"/>
                <a:cs typeface="+mn-cs"/>
              </a:rPr>
              <a:t>Az új OKJ táblázatban feltüntetésre kerültek a Magyar Képesítési Keretrendszer (MKKR)  szerinti szintek, amelyek bizonyítványokban történő feltüntetése is előírásra kerülhet a közeljövőben.</a:t>
            </a:r>
            <a:endParaRPr lang="hu-HU" sz="1200" dirty="0" smtClean="0">
              <a:latin typeface="+mn-lt"/>
            </a:endParaRPr>
          </a:p>
        </p:txBody>
      </p:sp>
    </p:spTree>
    <p:extLst>
      <p:ext uri="{BB962C8B-B14F-4D97-AF65-F5344CB8AC3E}">
        <p14:creationId xmlns:p14="http://schemas.microsoft.com/office/powerpoint/2010/main" val="3758370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20000"/>
          </a:bodyPr>
          <a:lstStyle/>
          <a:p>
            <a:r>
              <a:rPr lang="hu-HU" dirty="0" smtClean="0"/>
              <a:t>3. pont kapcsolódások – Összevont vizsga esetén az összevonás jogszerűségének</a:t>
            </a:r>
            <a:r>
              <a:rPr lang="hu-HU" baseline="0" dirty="0" smtClean="0"/>
              <a:t> kontrollálása, illetve javító vizsga esetén az eredményes „részteljesítmény” értékeléseként kiadható </a:t>
            </a:r>
            <a:r>
              <a:rPr lang="hu-HU" baseline="0" dirty="0" err="1" smtClean="0"/>
              <a:t>részszakképesítés</a:t>
            </a:r>
            <a:r>
              <a:rPr lang="hu-HU" baseline="0" dirty="0" smtClean="0"/>
              <a:t> azonosítása (mely </a:t>
            </a:r>
            <a:r>
              <a:rPr lang="hu-HU" baseline="0" dirty="0" err="1" smtClean="0"/>
              <a:t>részszakképesítés</a:t>
            </a:r>
            <a:r>
              <a:rPr lang="hu-HU" baseline="0" dirty="0" smtClean="0"/>
              <a:t> szóbeli kérdéseit kell alkalmazni, melyek a </a:t>
            </a:r>
            <a:r>
              <a:rPr lang="hu-HU" baseline="0" dirty="0" err="1" smtClean="0"/>
              <a:t>részszakképesítés</a:t>
            </a:r>
            <a:r>
              <a:rPr lang="hu-HU" baseline="0" dirty="0" smtClean="0"/>
              <a:t> kiadásának gyakorlati és elméleti minimumkövetelményei)</a:t>
            </a:r>
          </a:p>
          <a:p>
            <a:r>
              <a:rPr lang="hu-HU"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hu-HU" baseline="0" dirty="0" smtClean="0"/>
              <a:t>4. pont – </a:t>
            </a:r>
            <a:r>
              <a:rPr lang="hu-HU" sz="1200" b="0" dirty="0" smtClean="0"/>
              <a:t>Az itt szereplő táblázatban megjelölt szakmai követelménymodulok részletes tartalma (feladatprofil, tulajdonságprofil, szakmai és személyes kompetenciák) </a:t>
            </a:r>
            <a:r>
              <a:rPr lang="hu-HU" sz="1200" b="1" i="1" dirty="0" smtClean="0"/>
              <a:t>az állam által elismert szakképesítések szakmai követelménymoduljairól szóló 217/2012. (VIII. 2.) Korm. rendeletben</a:t>
            </a:r>
            <a:r>
              <a:rPr lang="hu-HU" sz="1200" b="0" dirty="0" smtClean="0"/>
              <a:t> szerepel. </a:t>
            </a:r>
          </a:p>
          <a:p>
            <a:endParaRPr lang="hu-HU"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hu-HU" dirty="0" smtClean="0"/>
              <a:t>5. pont – külön dián</a:t>
            </a:r>
            <a:r>
              <a:rPr lang="hu-HU" baseline="0" dirty="0" smtClean="0"/>
              <a:t> részletezve</a:t>
            </a:r>
          </a:p>
          <a:p>
            <a:pPr marL="0" marR="0" indent="0" algn="l" defTabSz="914400" rtl="0" eaLnBrk="0" fontAlgn="base" latinLnBrk="0" hangingPunct="0">
              <a:lnSpc>
                <a:spcPct val="100000"/>
              </a:lnSpc>
              <a:spcBef>
                <a:spcPct val="30000"/>
              </a:spcBef>
              <a:spcAft>
                <a:spcPct val="0"/>
              </a:spcAft>
              <a:buClrTx/>
              <a:buSzTx/>
              <a:buFontTx/>
              <a:buNone/>
              <a:tabLst/>
              <a:defRPr/>
            </a:pPr>
            <a:endParaRPr lang="hu-HU" sz="1200" baseline="0" dirty="0" smtClean="0">
              <a:solidFill>
                <a:srgbClr val="00B050"/>
              </a:solidFill>
              <a:latin typeface="Times New Roman" pitchFamily="18" charset="0"/>
              <a:cs typeface="Times New Roman"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hu-HU" sz="1200" baseline="0" dirty="0" smtClean="0">
                <a:solidFill>
                  <a:srgbClr val="00B050"/>
                </a:solidFill>
                <a:latin typeface="Times New Roman" pitchFamily="18" charset="0"/>
                <a:cs typeface="Times New Roman" pitchFamily="18" charset="0"/>
              </a:rPr>
              <a:t>6. pont – A gyakorlati feladatok lehetséges eszközkészletének azonosítása, a javasolt gyakorlati feladat eszközkészletének vizsgálata (ha indokolt, akkor ad-e lehetőséget az eszközkészlet más eszközzel végrehajtott, a tudást jobban felmérő gyakorlati feladat végrehajtására – ez alapot ad a vizsgaszervező által felajánlott feladat módosítására).</a:t>
            </a:r>
          </a:p>
          <a:p>
            <a:pPr marL="0" marR="0" indent="0" algn="l" defTabSz="914400" rtl="0" eaLnBrk="0" fontAlgn="base" latinLnBrk="0" hangingPunct="0">
              <a:lnSpc>
                <a:spcPct val="100000"/>
              </a:lnSpc>
              <a:spcBef>
                <a:spcPct val="30000"/>
              </a:spcBef>
              <a:spcAft>
                <a:spcPct val="0"/>
              </a:spcAft>
              <a:buClrTx/>
              <a:buSzTx/>
              <a:buFontTx/>
              <a:buNone/>
              <a:tabLst/>
              <a:defRPr/>
            </a:pPr>
            <a:r>
              <a:rPr lang="hu-HU" sz="1200" baseline="0" dirty="0" smtClean="0">
                <a:solidFill>
                  <a:srgbClr val="00B050"/>
                </a:solidFill>
                <a:latin typeface="Times New Roman" pitchFamily="18" charset="0"/>
                <a:cs typeface="Times New Roman" pitchFamily="18" charset="0"/>
              </a:rPr>
              <a:t>Ezen túlmenően a jegyzék alapot nyújt a vizsgát megelőzően a gyakorlati feltételek meglétének ellenőrzéséhez. </a:t>
            </a:r>
            <a:endParaRPr lang="hu-HU" sz="1200" dirty="0" smtClean="0">
              <a:solidFill>
                <a:srgbClr val="00B050"/>
              </a:solidFill>
              <a:latin typeface="Times New Roman" pitchFamily="18" charset="0"/>
              <a:cs typeface="Times New Roman" pitchFamily="18" charset="0"/>
            </a:endParaRPr>
          </a:p>
          <a:p>
            <a:endParaRPr lang="hu-HU" dirty="0" smtClean="0"/>
          </a:p>
          <a:p>
            <a:r>
              <a:rPr lang="hu-HU" dirty="0" smtClean="0"/>
              <a:t>7. pont – Ha</a:t>
            </a:r>
            <a:r>
              <a:rPr lang="hu-HU" baseline="0" dirty="0" smtClean="0"/>
              <a:t> a vb. tagjait nem a „kamara” delegálta, akkor innen azonosítható a delegálás jogszerűsége. </a:t>
            </a:r>
          </a:p>
          <a:p>
            <a:r>
              <a:rPr lang="hu-HU" baseline="0" dirty="0" smtClean="0"/>
              <a:t>Itt jelenik meg, ha korábbi vizsgaeredmény alapot ad valamely vizsgarész, vizsgafeladat, vizsgatevékenység alóli felmentésre vagy valamilyen mértékű beszámításra vagy modulzáró vizsga kiváltására.</a:t>
            </a:r>
          </a:p>
          <a:p>
            <a:r>
              <a:rPr lang="hu-HU" baseline="0" dirty="0" smtClean="0"/>
              <a:t>Itt kerülhetnek rögzítésre egyéb speciális feltételek, információk is. </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27</a:t>
            </a:fld>
            <a:endParaRPr lang="hu-HU"/>
          </a:p>
        </p:txBody>
      </p:sp>
    </p:spTree>
    <p:extLst>
      <p:ext uri="{BB962C8B-B14F-4D97-AF65-F5344CB8AC3E}">
        <p14:creationId xmlns:p14="http://schemas.microsoft.com/office/powerpoint/2010/main" val="2747403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hu-HU" sz="1200" b="1" u="sng" dirty="0" smtClean="0">
                <a:latin typeface="+mn-lt"/>
                <a:cs typeface="Times New Roman" pitchFamily="18" charset="0"/>
              </a:rPr>
              <a:t>A vizsgára bocsátás (a vizsga megkezdésének) feltételei</a:t>
            </a:r>
          </a:p>
          <a:p>
            <a:r>
              <a:rPr lang="hu-HU" sz="1200" dirty="0" smtClean="0">
                <a:latin typeface="+mn-lt"/>
              </a:rPr>
              <a:t>Általánosan</a:t>
            </a:r>
            <a:r>
              <a:rPr lang="hu-HU" sz="1200" baseline="0" dirty="0" smtClean="0">
                <a:latin typeface="+mn-lt"/>
              </a:rPr>
              <a:t> (szinte minden </a:t>
            </a:r>
            <a:r>
              <a:rPr lang="hu-HU" sz="1200" baseline="0" dirty="0" err="1" smtClean="0">
                <a:latin typeface="+mn-lt"/>
              </a:rPr>
              <a:t>szvk-ban</a:t>
            </a:r>
            <a:r>
              <a:rPr lang="hu-HU" sz="1200" baseline="0" dirty="0" smtClean="0">
                <a:latin typeface="+mn-lt"/>
              </a:rPr>
              <a:t> szereplő) </a:t>
            </a:r>
            <a:r>
              <a:rPr lang="hu-HU" sz="1200" baseline="0" dirty="0" err="1" smtClean="0">
                <a:latin typeface="+mn-lt"/>
              </a:rPr>
              <a:t>szereplő</a:t>
            </a:r>
            <a:r>
              <a:rPr lang="hu-HU" sz="1200" baseline="0" dirty="0" smtClean="0">
                <a:latin typeface="+mn-lt"/>
              </a:rPr>
              <a:t> előírás a vizsgára bocsátáshoz: </a:t>
            </a:r>
            <a:endParaRPr lang="hu-HU" sz="1200" dirty="0" smtClean="0">
              <a:latin typeface="+mn-lt"/>
            </a:endParaRPr>
          </a:p>
          <a:p>
            <a:r>
              <a:rPr lang="hu-HU" sz="1200" b="0" i="0" u="none" strike="noStrike" kern="1200" baseline="0" dirty="0" smtClean="0">
                <a:solidFill>
                  <a:schemeClr val="tx1"/>
                </a:solidFill>
                <a:latin typeface="+mn-lt"/>
                <a:ea typeface="+mn-ea"/>
                <a:cs typeface="+mn-cs"/>
              </a:rPr>
              <a:t>„Az iskolarendszeren kívüli szakképzésben az 5.2. pontban előírt valamennyi modulzáró vizsga eredményes letétele. </a:t>
            </a:r>
          </a:p>
          <a:p>
            <a:r>
              <a:rPr lang="hu-HU" sz="1200" b="0" i="0" u="none" strike="noStrike" kern="1200" baseline="0" dirty="0" smtClean="0">
                <a:solidFill>
                  <a:schemeClr val="tx1"/>
                </a:solidFill>
                <a:latin typeface="+mn-lt"/>
                <a:ea typeface="+mn-ea"/>
                <a:cs typeface="+mn-cs"/>
              </a:rPr>
              <a:t>Az iskolai rendszerű szakképzésben az évfolyam teljesítését igazoló bizonyítványban foglaltak szerint teljesített tantárgyak – a szakképzési kerettantervben meghatározottak szerint – egyenértékűek az adott követelménymodulhoz tartozó modulzáró vizsga teljesítésével.” </a:t>
            </a:r>
          </a:p>
          <a:p>
            <a:endParaRPr lang="hu-HU" sz="1200" b="0" i="0" u="none" strike="noStrike" kern="1200" baseline="0" dirty="0" smtClean="0">
              <a:solidFill>
                <a:schemeClr val="tx1"/>
              </a:solidFill>
              <a:latin typeface="+mn-lt"/>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hu-HU" sz="1200" dirty="0" smtClean="0">
                <a:latin typeface="+mn-lt"/>
                <a:cs typeface="Times New Roman" pitchFamily="18" charset="0"/>
              </a:rPr>
              <a:t>Ha a vizsgára bocsátás feltétele középfokú nyelvvizsga, az elnöknek felsőfokú nyelvvizsgával</a:t>
            </a:r>
            <a:r>
              <a:rPr lang="hu-HU" sz="1200" baseline="0" dirty="0" smtClean="0">
                <a:latin typeface="+mn-lt"/>
                <a:cs typeface="Times New Roman" pitchFamily="18" charset="0"/>
              </a:rPr>
              <a:t> kell rendelkeznie.</a:t>
            </a:r>
            <a:endParaRPr lang="hu-HU" sz="1200" dirty="0" smtClean="0">
              <a:latin typeface="+mn-lt"/>
              <a:cs typeface="Times New Roman" pitchFamily="18" charset="0"/>
            </a:endParaRPr>
          </a:p>
          <a:p>
            <a:endParaRPr lang="hu-HU" sz="1200" b="0" i="0" u="none" strike="noStrike" kern="1200" baseline="0" dirty="0" smtClean="0">
              <a:solidFill>
                <a:schemeClr val="tx1"/>
              </a:solidFill>
              <a:latin typeface="+mn-lt"/>
              <a:ea typeface="+mn-ea"/>
              <a:cs typeface="+mn-cs"/>
            </a:endParaRPr>
          </a:p>
          <a:p>
            <a:r>
              <a:rPr lang="hu-HU" sz="1200" b="0" i="0" u="none" strike="noStrike" kern="1200" baseline="0" dirty="0" smtClean="0">
                <a:solidFill>
                  <a:schemeClr val="tx1"/>
                </a:solidFill>
                <a:latin typeface="+mn-lt"/>
                <a:ea typeface="+mn-ea"/>
                <a:cs typeface="+mn-cs"/>
              </a:rPr>
              <a:t>A nyelvvizsga előírás egyébként is többször probléma, mert a képzés során nem történik arra irányuló felkészítés (vagy nem teljes körben), így azt a vizsgázónak önállóan a képzés keretein túl kell megszereznie, ugyanakkor sokszor éppen a nyelvvizsga hiánya és nem a szakmai felkészületlenség lesz gátja a vizsga megkezdésének.</a:t>
            </a:r>
          </a:p>
          <a:p>
            <a:endParaRPr lang="hu-HU" sz="1200" b="0" i="0" u="none" strike="noStrike" kern="1200" baseline="0" dirty="0" smtClean="0">
              <a:solidFill>
                <a:schemeClr val="tx1"/>
              </a:solidFill>
              <a:latin typeface="+mn-lt"/>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hu-HU" sz="1200" dirty="0" smtClean="0">
                <a:latin typeface="+mn-lt"/>
              </a:rPr>
              <a:t>A gyakorlati felkészültség átfogóbb </a:t>
            </a:r>
            <a:r>
              <a:rPr lang="hu-HU" sz="1200" dirty="0" err="1" smtClean="0">
                <a:latin typeface="+mn-lt"/>
              </a:rPr>
              <a:t>méréséhezgyakorlati</a:t>
            </a:r>
            <a:r>
              <a:rPr lang="hu-HU" sz="1200" dirty="0" smtClean="0">
                <a:latin typeface="+mn-lt"/>
              </a:rPr>
              <a:t> vizsgamunka, </a:t>
            </a:r>
            <a:r>
              <a:rPr lang="hu-HU" sz="1200" dirty="0" err="1" smtClean="0">
                <a:latin typeface="+mn-lt"/>
              </a:rPr>
              <a:t>vizsgaremek</a:t>
            </a:r>
            <a:r>
              <a:rPr lang="hu-HU" sz="1200" dirty="0" smtClean="0">
                <a:latin typeface="+mn-lt"/>
              </a:rPr>
              <a:t>, vizsgamű, </a:t>
            </a:r>
            <a:r>
              <a:rPr lang="hu-HU" sz="1200" dirty="0" err="1" smtClean="0">
                <a:latin typeface="+mn-lt"/>
              </a:rPr>
              <a:t>záródolgozat</a:t>
            </a:r>
            <a:r>
              <a:rPr lang="hu-HU" sz="1200" dirty="0" smtClean="0">
                <a:latin typeface="+mn-lt"/>
              </a:rPr>
              <a:t> (és értékelési szempontjainak) előírása,</a:t>
            </a:r>
            <a:r>
              <a:rPr lang="hu-HU" sz="1200" baseline="0" dirty="0" smtClean="0">
                <a:latin typeface="+mn-lt"/>
              </a:rPr>
              <a:t> egyéb feltétel, feladat előírása </a:t>
            </a:r>
            <a:endParaRPr lang="hu-HU" sz="1200" dirty="0" smtClean="0">
              <a:latin typeface="+mn-lt"/>
              <a:cs typeface="Times New Roman" pitchFamily="18" charset="0"/>
            </a:endParaRPr>
          </a:p>
          <a:p>
            <a:r>
              <a:rPr lang="hu-HU" sz="1200" b="1" i="0" u="none" strike="noStrike" kern="1200" baseline="0" dirty="0" smtClean="0">
                <a:solidFill>
                  <a:schemeClr val="tx1"/>
                </a:solidFill>
                <a:latin typeface="+mn-lt"/>
                <a:ea typeface="+mn-ea"/>
                <a:cs typeface="+mn-cs"/>
              </a:rPr>
              <a:t>Pl. Kozmetikus:</a:t>
            </a:r>
          </a:p>
          <a:p>
            <a:r>
              <a:rPr lang="hu-HU" sz="1200" b="0" i="0" u="none" strike="noStrike" kern="1200" baseline="0" dirty="0" smtClean="0">
                <a:solidFill>
                  <a:schemeClr val="tx1"/>
                </a:solidFill>
                <a:latin typeface="+mn-lt"/>
                <a:ea typeface="+mn-ea"/>
                <a:cs typeface="+mn-cs"/>
              </a:rPr>
              <a:t>Saját modell kezelési tervének (D. vizsgafeladat), valamint a speciális feladathoz kapcsolódó (E. vizsgafeladat) kezelési tervének leadása a szakmai vizsga gyakorlati része előtt maximum két, minimum egy héttel. </a:t>
            </a:r>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28</a:t>
            </a:fld>
            <a:endParaRPr lang="hu-HU"/>
          </a:p>
        </p:txBody>
      </p:sp>
    </p:spTree>
    <p:extLst>
      <p:ext uri="{BB962C8B-B14F-4D97-AF65-F5344CB8AC3E}">
        <p14:creationId xmlns:p14="http://schemas.microsoft.com/office/powerpoint/2010/main" val="4098833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fenti dia felsorolást tartalmaz arról, hogy hány és milyen esetekben ad lehetőséget a vizsgaszabály az </a:t>
            </a:r>
            <a:r>
              <a:rPr lang="hu-HU" dirty="0" err="1" smtClean="0"/>
              <a:t>szvk</a:t>
            </a:r>
            <a:r>
              <a:rPr lang="hu-HU" dirty="0" smtClean="0"/>
              <a:t> számára az általános szabályoktól való eltérésre.</a:t>
            </a:r>
          </a:p>
          <a:p>
            <a:endParaRPr lang="hu-HU" dirty="0" smtClean="0"/>
          </a:p>
          <a:p>
            <a:r>
              <a:rPr lang="hu-HU" dirty="0" smtClean="0"/>
              <a:t>Sajnos jelenleg kevés </a:t>
            </a:r>
            <a:r>
              <a:rPr lang="hu-HU" dirty="0" err="1" smtClean="0"/>
              <a:t>szvk</a:t>
            </a:r>
            <a:r>
              <a:rPr lang="hu-HU" dirty="0" smtClean="0"/>
              <a:t> használja</a:t>
            </a:r>
            <a:r>
              <a:rPr lang="hu-HU" baseline="0" dirty="0" smtClean="0"/>
              <a:t> ezt ki.</a:t>
            </a:r>
          </a:p>
          <a:p>
            <a:endParaRPr lang="hu-HU" baseline="0" dirty="0" smtClean="0"/>
          </a:p>
          <a:p>
            <a:r>
              <a:rPr lang="hu-HU" baseline="0" dirty="0" smtClean="0"/>
              <a:t>Fentieken túl a szakképzési törvény is nyújt ilyen eltérési lehetőséget:</a:t>
            </a:r>
          </a:p>
          <a:p>
            <a:endParaRPr lang="hu-HU" baseline="0" dirty="0" smtClean="0"/>
          </a:p>
          <a:p>
            <a:r>
              <a:rPr lang="hu-HU" b="1" dirty="0" smtClean="0">
                <a:effectLst/>
              </a:rPr>
              <a:t>10. § </a:t>
            </a:r>
            <a:r>
              <a:rPr lang="hu-HU" dirty="0" smtClean="0"/>
              <a:t>(1) … A modulzáró vizsga a szakmai és vizsgakövetelményben meghatározottak szerint összevontan is megszervezhető.</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29</a:t>
            </a:fld>
            <a:endParaRPr lang="hu-HU"/>
          </a:p>
        </p:txBody>
      </p:sp>
    </p:spTree>
    <p:extLst>
      <p:ext uri="{BB962C8B-B14F-4D97-AF65-F5344CB8AC3E}">
        <p14:creationId xmlns:p14="http://schemas.microsoft.com/office/powerpoint/2010/main" val="28880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Alapvetően kétféle vizsgaszervező típus:</a:t>
            </a:r>
          </a:p>
          <a:p>
            <a:r>
              <a:rPr lang="hu-HU" dirty="0" smtClean="0"/>
              <a:t>Alanyi jog – szerzett jog</a:t>
            </a:r>
            <a:endParaRPr lang="hu-HU" dirty="0"/>
          </a:p>
          <a:p>
            <a:pPr lvl="0"/>
            <a:r>
              <a:rPr lang="hu-HU" dirty="0"/>
              <a:t>A komplex szakmai vizsgát szervező intézményeket alapvetően két csoportba sorolhatjuk attól függően, hogy a szakképesítés megszerzésére irányuló képzés iskolai rendszerű vagy iskolarendszeren kívüli (felnőttképzés) formában folyt-e. </a:t>
            </a:r>
            <a:endParaRPr lang="hu-HU" sz="1100" dirty="0"/>
          </a:p>
          <a:p>
            <a:pPr lvl="0"/>
            <a:r>
              <a:rPr lang="hu-HU" dirty="0"/>
              <a:t>Az iskolai rendszerű képzések esetén a korábbi gyakorlatnak megfelelően kizárólag a szakképző iskolák – a szakképzési törvény felhatalmazása alapján – „alanyi jogon” szervezhetik az általuk oktatott szakképesítések esetén a komplex szakmai vizsgákat. </a:t>
            </a:r>
            <a:endParaRPr lang="hu-HU" sz="1100" dirty="0"/>
          </a:p>
          <a:p>
            <a:pPr lvl="0"/>
            <a:r>
              <a:rPr lang="hu-HU" dirty="0"/>
              <a:t>Az iskolarendszeren kívüli képzések esetén már szélesebb a vizsgaszervezésre jogosultak </a:t>
            </a:r>
            <a:r>
              <a:rPr lang="hu-HU" dirty="0" smtClean="0"/>
              <a:t>köre:</a:t>
            </a:r>
            <a:endParaRPr lang="hu-HU" sz="1100" dirty="0"/>
          </a:p>
          <a:p>
            <a:pPr marL="171450" lvl="0" indent="-171450">
              <a:buFontTx/>
              <a:buChar char="-"/>
            </a:pPr>
            <a:r>
              <a:rPr lang="hu-HU" dirty="0" smtClean="0"/>
              <a:t>kormányhivatal </a:t>
            </a:r>
            <a:r>
              <a:rPr lang="hu-HU" dirty="0"/>
              <a:t>által lefolytatott engedélyezési eljárás alapján vizsgaszervezési engedélyt kapott intézmények </a:t>
            </a:r>
          </a:p>
          <a:p>
            <a:pPr marL="171450" lvl="0" indent="-171450">
              <a:buFontTx/>
              <a:buChar char="-"/>
            </a:pPr>
            <a:r>
              <a:rPr lang="hu-HU" dirty="0" smtClean="0"/>
              <a:t>a </a:t>
            </a:r>
            <a:r>
              <a:rPr lang="hu-HU" dirty="0"/>
              <a:t>szakképesítésért felelős miniszter által jogszabályban </a:t>
            </a:r>
            <a:r>
              <a:rPr lang="hu-HU" dirty="0" smtClean="0"/>
              <a:t>kijelölt intézmények </a:t>
            </a:r>
          </a:p>
          <a:p>
            <a:pPr marL="171450" lvl="0" indent="-171450">
              <a:buFontTx/>
              <a:buChar char="-"/>
            </a:pPr>
            <a:r>
              <a:rPr lang="hu-HU" dirty="0" smtClean="0"/>
              <a:t>az </a:t>
            </a:r>
            <a:r>
              <a:rPr lang="hu-HU" dirty="0"/>
              <a:t>állami szakképzési és felnőttképzési szerv valamennyi szakképesítésre irányuló szakképzés tekintetében (Nemzeti Szakképzési és Felnőttképzési Hivatal [NSZFH</a:t>
            </a:r>
            <a:r>
              <a:rPr lang="hu-HU" dirty="0" smtClean="0"/>
              <a:t>]),</a:t>
            </a:r>
          </a:p>
          <a:p>
            <a:pPr marL="171450" lvl="0" indent="-171450">
              <a:buFontTx/>
              <a:buChar char="-"/>
            </a:pPr>
            <a:r>
              <a:rPr lang="hu-HU" dirty="0" smtClean="0"/>
              <a:t>az </a:t>
            </a:r>
            <a:r>
              <a:rPr lang="hu-HU" dirty="0"/>
              <a:t>állami felnőttképzési intézmény </a:t>
            </a:r>
            <a:r>
              <a:rPr lang="hu-HU" dirty="0" smtClean="0"/>
              <a:t>(korábbi regionális átképzők, majd </a:t>
            </a:r>
            <a:r>
              <a:rPr lang="hu-HU" dirty="0" err="1" smtClean="0"/>
              <a:t>Türr</a:t>
            </a:r>
            <a:r>
              <a:rPr lang="hu-HU" dirty="0" smtClean="0"/>
              <a:t> István KKI, majd </a:t>
            </a:r>
            <a:r>
              <a:rPr lang="hu-HU" sz="1200" b="0" kern="1200" dirty="0" smtClean="0">
                <a:solidFill>
                  <a:schemeClr val="tx1"/>
                </a:solidFill>
                <a:effectLst/>
                <a:latin typeface="+mn-lt"/>
                <a:ea typeface="+mn-ea"/>
                <a:cs typeface="+mn-cs"/>
              </a:rPr>
              <a:t>Szociális és Gyermekvédelmi Főigazgatóság?)</a:t>
            </a:r>
            <a:endParaRPr lang="hu-HU" b="0" dirty="0" smtClean="0"/>
          </a:p>
          <a:p>
            <a:pPr marL="171450" lvl="0" indent="-171450">
              <a:buFontTx/>
              <a:buChar char="-"/>
            </a:pPr>
            <a:r>
              <a:rPr lang="hu-HU" dirty="0" smtClean="0"/>
              <a:t>a </a:t>
            </a:r>
            <a:r>
              <a:rPr lang="hu-HU" dirty="0"/>
              <a:t>szakképző iskolák alanyi jogon a velük felnőttképzési szerződést kötött tanulók esetén, a szakképző iskola által iskolai rendszerben oktatható szakképesítés (és ezek </a:t>
            </a:r>
            <a:r>
              <a:rPr lang="hu-HU" dirty="0" err="1"/>
              <a:t>részszakképesítései</a:t>
            </a:r>
            <a:r>
              <a:rPr lang="hu-HU" dirty="0"/>
              <a:t>) esetén.</a:t>
            </a:r>
            <a:endParaRPr lang="hu-HU" sz="1100"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3</a:t>
            </a:fld>
            <a:endParaRPr lang="hu-HU"/>
          </a:p>
        </p:txBody>
      </p:sp>
    </p:spTree>
    <p:extLst>
      <p:ext uri="{BB962C8B-B14F-4D97-AF65-F5344CB8AC3E}">
        <p14:creationId xmlns:p14="http://schemas.microsoft.com/office/powerpoint/2010/main" val="3337928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44F28A-4E57-42DE-9F27-69E07C950251}" type="slidenum">
              <a:rPr lang="en-US" smtClean="0"/>
              <a:pPr fontAlgn="base">
                <a:spcBef>
                  <a:spcPct val="0"/>
                </a:spcBef>
                <a:spcAft>
                  <a:spcPct val="0"/>
                </a:spcAft>
                <a:defRPr/>
              </a:pPr>
              <a:t>30</a:t>
            </a:fld>
            <a:endParaRPr lang="en-US" smtClean="0"/>
          </a:p>
        </p:txBody>
      </p:sp>
      <p:sp>
        <p:nvSpPr>
          <p:cNvPr id="583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8372"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77500" lnSpcReduction="20000"/>
          </a:bodyPr>
          <a:lstStyle/>
          <a:p>
            <a:pPr marL="285750" indent="-285750" algn="just">
              <a:buFont typeface="+mj-lt"/>
              <a:buAutoNum type="arabicPeriod"/>
            </a:pPr>
            <a:r>
              <a:rPr lang="hu-HU" dirty="0" smtClean="0"/>
              <a:t>2. 3. A megbízólevél alapján a vizsgáztatott szakképesítés (</a:t>
            </a:r>
            <a:r>
              <a:rPr lang="hu-HU" dirty="0" err="1" smtClean="0"/>
              <a:t>szakképesítés</a:t>
            </a:r>
            <a:r>
              <a:rPr lang="hu-HU" dirty="0" smtClean="0"/>
              <a:t>, </a:t>
            </a:r>
            <a:r>
              <a:rPr lang="hu-HU" dirty="0" err="1" smtClean="0"/>
              <a:t>részszakképesítés</a:t>
            </a:r>
            <a:r>
              <a:rPr lang="hu-HU" dirty="0" smtClean="0"/>
              <a:t>, szakképesítés-elágazás, szakképesítés-ráépülés) beazonosítása, a szakképesítéssel kapcsolatos általános információk megismerése. Iskolarendszerű képzések esetén lényeges a szintvizsgára vonatkozó előírás (van-e?). </a:t>
            </a:r>
            <a:r>
              <a:rPr lang="hu-HU" b="1" i="1" u="sng" dirty="0" smtClean="0"/>
              <a:t>Tekintettel a szakmai és vizsgakövetelmények időnkénti változására, továbbá a hosszabb idejű képzésekre, fontos még a szakmai vizsga előtt tisztázni, hogy melyik jogszabályban szereplő szakmai és vizsgakövetelmények szerint folyt a képzés, ugyanis a vizsgát is ennek megfelelően kell szervezni. </a:t>
            </a:r>
          </a:p>
          <a:p>
            <a:pPr marL="285750" indent="-285750" algn="just"/>
            <a:endParaRPr lang="hu-HU" dirty="0" smtClean="0"/>
          </a:p>
          <a:p>
            <a:pPr marL="285750" indent="-285750" algn="just">
              <a:buFont typeface="+mj-lt"/>
              <a:buAutoNum type="arabicPeriod" startAt="4"/>
            </a:pPr>
            <a:r>
              <a:rPr lang="hu-HU" dirty="0" smtClean="0"/>
              <a:t>A szakmai követelménymodulok felsorolását követő táblázatokból megállapítható, hogy a vizsgáztatott szakképesítés mely modulokból épül fel. Ezen információ szükséges az egyes vizsgarészek, vizsgatevékenységek későbbi azonosításához, továbbá gyakorlati vizsgatevékenység esetén a javasolt gyakorlati feladat összevethető a követelménymodul tartalmával, így megállapítható a feladat megfelelősége, illetve hiányossága. A szintek stb. értelmezése az </a:t>
            </a:r>
            <a:r>
              <a:rPr lang="hu-HU" dirty="0" err="1" smtClean="0"/>
              <a:t>szvk</a:t>
            </a:r>
            <a:r>
              <a:rPr lang="hu-HU" dirty="0" smtClean="0"/>
              <a:t> rendelet mellékletében találhatók.</a:t>
            </a:r>
          </a:p>
          <a:p>
            <a:pPr marL="285750" indent="-285750" algn="just">
              <a:buFontTx/>
              <a:buAutoNum type="arabicPeriod" startAt="4"/>
            </a:pPr>
            <a:endParaRPr lang="hu-HU" dirty="0" smtClean="0"/>
          </a:p>
          <a:p>
            <a:pPr marL="285750" indent="-285750" algn="just">
              <a:buFontTx/>
              <a:buAutoNum type="arabicPeriod" startAt="4"/>
            </a:pPr>
            <a:r>
              <a:rPr lang="hu-HU" dirty="0" smtClean="0"/>
              <a:t>Ezen fejezetben leírtak alapján ellenőrizhető a vizsgára bocsátás feltételeinek teljesülése (nyelvvizsga, igazolt gyakorlat, iskolai rendszerű képzés esetén szintvizsga stb.). Az egyes vizsgatevékenységekhez rendelt vizsgaidők alapján ellenőrizhető a vizsgaprogram megfelelősége, továbbá az itt leírtak alapján végezhető el a vizsgatevékenységek súlyarányos értékelése. Itt kerül feltüntetésre, ha az </a:t>
            </a:r>
            <a:r>
              <a:rPr lang="hu-HU" dirty="0" err="1" smtClean="0"/>
              <a:t>szvk</a:t>
            </a:r>
            <a:r>
              <a:rPr lang="hu-HU" dirty="0" smtClean="0"/>
              <a:t> a vizsgaszabályzatban meghatározottól eltérő értékelési szempontokat (pl. más %-os arányokat) tartalmaz. </a:t>
            </a:r>
          </a:p>
          <a:p>
            <a:pPr marL="285750" indent="-285750" algn="just">
              <a:buFontTx/>
              <a:buAutoNum type="arabicPeriod" startAt="4"/>
            </a:pPr>
            <a:endParaRPr lang="hu-HU" dirty="0" smtClean="0"/>
          </a:p>
          <a:p>
            <a:pPr marL="285750" indent="-285750" algn="just">
              <a:buFontTx/>
              <a:buAutoNum type="arabicPeriod" startAt="4"/>
            </a:pPr>
            <a:r>
              <a:rPr lang="hu-HU" dirty="0" smtClean="0"/>
              <a:t>A gyakorlati vizsgatevékenység javasolt feladata eszközigényének ellenőrzése, illetve „színvonaltalan”, vagy túl egyszerű feladat esetén a javasolt új feladat eszközlehetőségeinek megismerése.</a:t>
            </a:r>
          </a:p>
          <a:p>
            <a:pPr marL="285750" indent="-285750" algn="just">
              <a:buFontTx/>
              <a:buAutoNum type="arabicPeriod" startAt="4"/>
            </a:pPr>
            <a:endParaRPr lang="hu-HU" dirty="0" smtClean="0"/>
          </a:p>
          <a:p>
            <a:pPr marL="285750" marR="0" indent="-285750" algn="just" defTabSz="914400" rtl="0" eaLnBrk="0" fontAlgn="base" latinLnBrk="0" hangingPunct="0">
              <a:lnSpc>
                <a:spcPct val="100000"/>
              </a:lnSpc>
              <a:spcBef>
                <a:spcPct val="30000"/>
              </a:spcBef>
              <a:spcAft>
                <a:spcPct val="0"/>
              </a:spcAft>
              <a:buClrTx/>
              <a:buSzTx/>
              <a:buFontTx/>
              <a:buAutoNum type="arabicPeriod" startAt="4"/>
              <a:tabLst/>
              <a:defRPr/>
            </a:pPr>
            <a:r>
              <a:rPr lang="hu-HU" baseline="0" dirty="0" smtClean="0"/>
              <a:t>Itt jelenik meg, valamely vizsgarész, vizsgafeladat, vizsgatevékenység alóli felmentésre vagy valamilyen mértékű beszámításra vagy modulzáró vizsga kiváltására vonatkozó lehetőség.</a:t>
            </a:r>
          </a:p>
          <a:p>
            <a:pPr marL="285750" indent="-285750" algn="just">
              <a:buFontTx/>
              <a:buAutoNum type="arabicPeriod" startAt="4"/>
            </a:pPr>
            <a:r>
              <a:rPr lang="hu-HU" dirty="0" smtClean="0"/>
              <a:t>Ha nem „kamarai” szakképesítésről van szó, akkor az itteni bejegyzés alapján kontrollálható, hogy a vizsgabizottság tagját a megfelelő szervezet delegálta-e.</a:t>
            </a:r>
          </a:p>
          <a:p>
            <a:pPr marL="285750" indent="-285750" algn="just">
              <a:buFontTx/>
              <a:buAutoNum type="arabicPeriod" startAt="4"/>
            </a:pPr>
            <a:endParaRPr lang="hu-HU" dirty="0" smtClean="0"/>
          </a:p>
          <a:p>
            <a:pPr marL="285750" indent="-285750" algn="just">
              <a:buFontTx/>
              <a:buAutoNum type="arabicPeriod" startAt="4"/>
            </a:pPr>
            <a:endParaRPr lang="hu-HU" dirty="0" smtClean="0"/>
          </a:p>
          <a:p>
            <a:pPr marL="285750" indent="-285750" algn="just">
              <a:buFontTx/>
              <a:buAutoNum type="arabicPeriod" startAt="4"/>
            </a:pPr>
            <a:endParaRPr lang="hu-HU" dirty="0" smtClean="0"/>
          </a:p>
          <a:p>
            <a:r>
              <a:rPr lang="hu-HU" baseline="0" dirty="0" smtClean="0"/>
              <a:t>Itt kerülhetnek rögzítésre egyéb speciális feltételek, információk is. </a:t>
            </a:r>
            <a:endParaRPr lang="hu-HU" dirty="0" smtClean="0"/>
          </a:p>
          <a:p>
            <a:pPr marL="285750" indent="-285750" algn="just">
              <a:buFontTx/>
              <a:buAutoNum type="arabicPeriod" startAt="4"/>
            </a:pPr>
            <a:endParaRPr lang="hu-HU" dirty="0" smtClean="0"/>
          </a:p>
        </p:txBody>
      </p:sp>
    </p:spTree>
    <p:extLst>
      <p:ext uri="{BB962C8B-B14F-4D97-AF65-F5344CB8AC3E}">
        <p14:creationId xmlns:p14="http://schemas.microsoft.com/office/powerpoint/2010/main" val="3071499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31</a:t>
            </a:fld>
            <a:endParaRPr lang="hu-HU"/>
          </a:p>
        </p:txBody>
      </p:sp>
    </p:spTree>
    <p:extLst>
      <p:ext uri="{BB962C8B-B14F-4D97-AF65-F5344CB8AC3E}">
        <p14:creationId xmlns:p14="http://schemas.microsoft.com/office/powerpoint/2010/main" val="304870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CEF2A-8DFC-47DC-8927-619C8C45A4CD}" type="slidenum">
              <a:rPr lang="en-US" smtClean="0"/>
              <a:pPr fontAlgn="base">
                <a:spcBef>
                  <a:spcPct val="0"/>
                </a:spcBef>
                <a:spcAft>
                  <a:spcPct val="0"/>
                </a:spcAft>
                <a:defRPr/>
              </a:pPr>
              <a:t>32</a:t>
            </a:fld>
            <a:endParaRPr lang="en-US" smtClean="0"/>
          </a:p>
        </p:txBody>
      </p:sp>
      <p:sp>
        <p:nvSpPr>
          <p:cNvPr id="727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2708"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77500" lnSpcReduction="20000"/>
          </a:bodyPr>
          <a:lstStyle/>
          <a:p>
            <a:endParaRPr lang="hu-HU" b="1" dirty="0" smtClean="0"/>
          </a:p>
          <a:p>
            <a:r>
              <a:rPr lang="hu-HU" b="1" dirty="0" smtClean="0"/>
              <a:t>Vizsgaszabályzat:</a:t>
            </a:r>
          </a:p>
          <a:p>
            <a:endParaRPr lang="hu-HU" dirty="0" smtClean="0"/>
          </a:p>
          <a:p>
            <a:r>
              <a:rPr lang="hu-HU" b="1" dirty="0" smtClean="0">
                <a:effectLst/>
              </a:rPr>
              <a:t>7. § </a:t>
            </a:r>
            <a:r>
              <a:rPr lang="hu-HU" dirty="0" smtClean="0">
                <a:effectLst/>
              </a:rPr>
              <a:t>(1) A vizsga letétele alól a </a:t>
            </a:r>
            <a:r>
              <a:rPr lang="hu-HU" b="1" u="sng" dirty="0" smtClean="0">
                <a:effectLst/>
              </a:rPr>
              <a:t>szakmai és vizsgakövetelményben foglaltak szerint </a:t>
            </a:r>
            <a:r>
              <a:rPr lang="hu-HU" b="1" dirty="0" smtClean="0">
                <a:effectLst/>
              </a:rPr>
              <a:t>adható felmentés.</a:t>
            </a:r>
          </a:p>
          <a:p>
            <a:endParaRPr lang="hu-HU" dirty="0" smtClean="0">
              <a:effectLst/>
            </a:endParaRPr>
          </a:p>
          <a:p>
            <a:r>
              <a:rPr lang="hu-HU" dirty="0" smtClean="0">
                <a:effectLst/>
              </a:rPr>
              <a:t>(2) A </a:t>
            </a:r>
            <a:r>
              <a:rPr lang="hu-HU" b="1" u="sng" dirty="0" smtClean="0">
                <a:effectLst/>
              </a:rPr>
              <a:t>sajátos nevelési igényű vizsgázó </a:t>
            </a:r>
            <a:r>
              <a:rPr lang="hu-HU" dirty="0" smtClean="0">
                <a:effectLst/>
              </a:rPr>
              <a:t>kérelmére, fogyatékossága miatt az adott vizsgafeladat eltérő - szóbeli helyett írásbeli, interaktív vagy központi gyakorlati, továbbá írásbeli, interaktív vagy központi gyakorlati tevékenység helyett szóbeli - vizsgatevékenységgel, valamint az adott vizsgafeladatra a szakmai és vizsgakövetelményben meghatározott időnél hosszabb idő alatt is teljesíthető. Gyakorlati vizsgatevékenység esetén a </a:t>
            </a:r>
            <a:r>
              <a:rPr lang="hu-HU" b="1" dirty="0" smtClean="0">
                <a:effectLst/>
              </a:rPr>
              <a:t>hosszabbítás nem haladhatja meg a szakmai és vizsgakövetelményben előírt időtartam harminc százalékát</a:t>
            </a:r>
            <a:r>
              <a:rPr lang="hu-HU" dirty="0" smtClean="0">
                <a:effectLst/>
              </a:rPr>
              <a:t> kivéve, ha a szakmai és vizsgakövetelmény másként rendelkezik.</a:t>
            </a:r>
          </a:p>
          <a:p>
            <a:endParaRPr lang="hu-HU" dirty="0" smtClean="0">
              <a:effectLst/>
            </a:endParaRPr>
          </a:p>
          <a:p>
            <a:r>
              <a:rPr lang="hu-HU" dirty="0" smtClean="0">
                <a:effectLst/>
              </a:rPr>
              <a:t>(3) Mentesül </a:t>
            </a:r>
            <a:r>
              <a:rPr lang="hu-HU" b="1" u="sng" dirty="0" smtClean="0">
                <a:effectLst/>
              </a:rPr>
              <a:t>a vizsga vagy annak a versenykiírásban meghatározott vizsgafeladatának letétele alól </a:t>
            </a:r>
            <a:r>
              <a:rPr lang="hu-HU" dirty="0" smtClean="0">
                <a:effectLst/>
              </a:rPr>
              <a:t>az a vizsgázó, aki </a:t>
            </a:r>
            <a:r>
              <a:rPr lang="hu-HU" u="sng" dirty="0" smtClean="0">
                <a:effectLst/>
              </a:rPr>
              <a:t>a szakképesítésért felelős miniszter által meghirdetett országos tanulmányi versenyen</a:t>
            </a:r>
            <a:r>
              <a:rPr lang="hu-HU" dirty="0" smtClean="0">
                <a:effectLst/>
              </a:rPr>
              <a:t>, diákolimpián a versenykiírásban meghatározott követelményt teljesítette, és a versenykiírásban meghatározott helyezést, teljesítményt, szintet elérte. A versenykiírásban meghatározott felmentés esetén a vizsga vagy a megjelölt vizsgafeladat eredményét jelesnek (5) kell tekinteni.</a:t>
            </a:r>
          </a:p>
          <a:p>
            <a:endParaRPr lang="hu-HU" dirty="0" smtClean="0">
              <a:effectLst/>
            </a:endParaRPr>
          </a:p>
          <a:p>
            <a:r>
              <a:rPr lang="hu-HU" dirty="0" smtClean="0">
                <a:effectLst/>
              </a:rPr>
              <a:t>(4) A vizsgázó a felmentés iránti kérelmet a vizsgára való jelentkezéskor írásban nyújtja be a vizsgaszervezőnek. A vizsgaszervező a kérelem alapján javaslatot készít elő a szakmai vizsgabizottság (a továbbiakban: vizsgabizottság) részére. A vizsgafelmentés tárgyában a vizsgabizottság dönt. A vizsgabizottság a döntéséről határozatot hoz, amelyről a vizsgázót legkésőbb a vizsga első vizsgatevékenységének megkezdése előtt három nappal tájékoztatja. A vizsgabizottság a határozatot a vizsgajegyzőkönyvben rögzíti.</a:t>
            </a:r>
          </a:p>
          <a:p>
            <a:endParaRPr lang="hu-HU" dirty="0" smtClean="0">
              <a:effectLst/>
            </a:endParaRPr>
          </a:p>
          <a:p>
            <a:r>
              <a:rPr lang="hu-HU" dirty="0" smtClean="0">
                <a:effectLst/>
              </a:rPr>
              <a:t>(5) A (3) bekezdésben foglaltak szerinti felmentés esetén a felmentés iránti kérelmet legkésőbb a vizsga első vizsgatevékenységének megkezdéséig kell benyújtani.</a:t>
            </a:r>
          </a:p>
          <a:p>
            <a:endParaRPr lang="hu-HU" b="1" u="sng" dirty="0" smtClean="0">
              <a:effectLst/>
            </a:endParaRPr>
          </a:p>
          <a:p>
            <a:r>
              <a:rPr lang="hu-HU" b="1" u="sng" dirty="0" smtClean="0">
                <a:effectLst/>
              </a:rPr>
              <a:t>(6) A vizsgaszervező a halláskárosodott vizsgázó kérelmére a szóbeli vizsgatevékenység idejére jelnyelvi tolmácsot köteles biztosítani.</a:t>
            </a:r>
            <a:r>
              <a:rPr lang="hu-HU" dirty="0" smtClean="0">
                <a:effectLst/>
              </a:rPr>
              <a:t> A vizsgázó a kérelmének indokoltságát köteles igazolni.</a:t>
            </a:r>
          </a:p>
          <a:p>
            <a:pPr eaLnBrk="1" hangingPunct="1">
              <a:spcBef>
                <a:spcPct val="0"/>
              </a:spcBef>
            </a:pPr>
            <a:endParaRPr lang="hu-HU" dirty="0" smtClean="0"/>
          </a:p>
        </p:txBody>
      </p:sp>
    </p:spTree>
    <p:extLst>
      <p:ext uri="{BB962C8B-B14F-4D97-AF65-F5344CB8AC3E}">
        <p14:creationId xmlns:p14="http://schemas.microsoft.com/office/powerpoint/2010/main" val="37810109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416CDD-AD38-4D62-A12B-1E120F774A6A}" type="slidenum">
              <a:rPr lang="en-US" smtClean="0"/>
              <a:pPr fontAlgn="base">
                <a:spcBef>
                  <a:spcPct val="0"/>
                </a:spcBef>
                <a:spcAft>
                  <a:spcPct val="0"/>
                </a:spcAft>
                <a:defRPr/>
              </a:pPr>
              <a:t>33</a:t>
            </a:fld>
            <a:endParaRPr lang="en-US" smtClean="0"/>
          </a:p>
        </p:txBody>
      </p:sp>
      <p:sp>
        <p:nvSpPr>
          <p:cNvPr id="8089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0900"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hu-HU" dirty="0" smtClean="0"/>
              <a:t>A vizsga menetének akadályozó okok tartós fennállása a szakmai vizsga elhalasztásához, vagy felfüggesztéséhez vezethet.</a:t>
            </a:r>
          </a:p>
          <a:p>
            <a:pPr eaLnBrk="1" hangingPunct="1">
              <a:spcBef>
                <a:spcPct val="0"/>
              </a:spcBef>
            </a:pPr>
            <a:endParaRPr lang="hu-HU" dirty="0" smtClean="0"/>
          </a:p>
          <a:p>
            <a:pPr eaLnBrk="1" hangingPunct="1">
              <a:spcBef>
                <a:spcPct val="0"/>
              </a:spcBef>
            </a:pPr>
            <a:endParaRPr lang="hu-HU" dirty="0" smtClean="0"/>
          </a:p>
        </p:txBody>
      </p:sp>
    </p:spTree>
    <p:extLst>
      <p:ext uri="{BB962C8B-B14F-4D97-AF65-F5344CB8AC3E}">
        <p14:creationId xmlns:p14="http://schemas.microsoft.com/office/powerpoint/2010/main" val="12533462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8C6510-DFAD-449B-9843-E90CEDBB5975}" type="slidenum">
              <a:rPr lang="en-US" smtClean="0"/>
              <a:pPr fontAlgn="base">
                <a:spcBef>
                  <a:spcPct val="0"/>
                </a:spcBef>
                <a:spcAft>
                  <a:spcPct val="0"/>
                </a:spcAft>
                <a:defRPr/>
              </a:pPr>
              <a:t>34</a:t>
            </a:fld>
            <a:endParaRPr lang="en-US" smtClean="0"/>
          </a:p>
        </p:txBody>
      </p:sp>
      <p:sp>
        <p:nvSpPr>
          <p:cNvPr id="819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1924"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hu-HU" dirty="0" smtClean="0"/>
          </a:p>
        </p:txBody>
      </p:sp>
    </p:spTree>
    <p:extLst>
      <p:ext uri="{BB962C8B-B14F-4D97-AF65-F5344CB8AC3E}">
        <p14:creationId xmlns:p14="http://schemas.microsoft.com/office/powerpoint/2010/main" val="718844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5F5AEE-B997-46D5-A40D-EDB1C0AE4BA8}" type="slidenum">
              <a:rPr lang="en-US" smtClean="0"/>
              <a:pPr fontAlgn="base">
                <a:spcBef>
                  <a:spcPct val="0"/>
                </a:spcBef>
                <a:spcAft>
                  <a:spcPct val="0"/>
                </a:spcAft>
                <a:defRPr/>
              </a:pPr>
              <a:t>35</a:t>
            </a:fld>
            <a:endParaRPr lang="en-US" smtClean="0"/>
          </a:p>
        </p:txBody>
      </p:sp>
      <p:sp>
        <p:nvSpPr>
          <p:cNvPr id="8294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2948"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hu-HU" dirty="0" smtClean="0"/>
              <a:t>Az eltiltás okáról a vizsgaszabályzat részletesen nem rendelkezik. Eltiltás esetén a teljes vizsgát meg kell ismételni, így nagyon komoly jogsértés lehet az alapja.</a:t>
            </a:r>
          </a:p>
          <a:p>
            <a:pPr eaLnBrk="1" hangingPunct="1">
              <a:spcBef>
                <a:spcPct val="0"/>
              </a:spcBef>
            </a:pPr>
            <a:endParaRPr lang="hu-HU" dirty="0" smtClean="0"/>
          </a:p>
          <a:p>
            <a:pPr eaLnBrk="1" hangingPunct="1">
              <a:spcBef>
                <a:spcPct val="0"/>
              </a:spcBef>
            </a:pPr>
            <a:r>
              <a:rPr lang="hu-HU" dirty="0" smtClean="0"/>
              <a:t>Pl. Írásbeli esetén felszólítás,</a:t>
            </a:r>
            <a:r>
              <a:rPr lang="hu-HU" baseline="0" dirty="0" smtClean="0"/>
              <a:t> illetve dolgozat elvétel ellenére is ismételt puskázás, a többi vizsgázót folyamatosan zavaró tevékenység.</a:t>
            </a:r>
          </a:p>
          <a:p>
            <a:pPr eaLnBrk="1" hangingPunct="1">
              <a:spcBef>
                <a:spcPct val="0"/>
              </a:spcBef>
            </a:pPr>
            <a:endParaRPr lang="hu-HU" baseline="0" dirty="0" smtClean="0"/>
          </a:p>
          <a:p>
            <a:pPr eaLnBrk="1" hangingPunct="1">
              <a:spcBef>
                <a:spcPct val="0"/>
              </a:spcBef>
            </a:pPr>
            <a:r>
              <a:rPr lang="hu-HU" baseline="0" dirty="0" smtClean="0"/>
              <a:t>Gyakorlati vizsgarész esetén balesetveszélyes (ön- és/vagy közveszélyes) tevékenység, a biztonsági előírások be nem tartása, olyan viselkedés, amely a többi vizsgázót veszélyes helyzetbe sodorhatja.</a:t>
            </a:r>
          </a:p>
          <a:p>
            <a:pPr eaLnBrk="1" hangingPunct="1">
              <a:spcBef>
                <a:spcPct val="0"/>
              </a:spcBef>
            </a:pPr>
            <a:endParaRPr lang="hu-HU" baseline="0" dirty="0" smtClean="0"/>
          </a:p>
          <a:p>
            <a:pPr eaLnBrk="1" hangingPunct="1">
              <a:spcBef>
                <a:spcPct val="0"/>
              </a:spcBef>
            </a:pPr>
            <a:r>
              <a:rPr lang="hu-HU" baseline="0" dirty="0" smtClean="0"/>
              <a:t>Szóbeli vizsga esetén a vizsga nyugalmát, a többi vizsgázó felkészülését folyamatosan vagy többszöri felszólítás ellenére zavaró tevékenység, viselkedés. </a:t>
            </a:r>
            <a:endParaRPr lang="hu-HU" dirty="0" smtClean="0"/>
          </a:p>
          <a:p>
            <a:pPr eaLnBrk="1" hangingPunct="1">
              <a:spcBef>
                <a:spcPct val="0"/>
              </a:spcBef>
            </a:pPr>
            <a:endParaRPr lang="hu-HU" dirty="0" smtClean="0"/>
          </a:p>
          <a:p>
            <a:pPr eaLnBrk="1" hangingPunct="1">
              <a:spcBef>
                <a:spcPct val="0"/>
              </a:spcBef>
            </a:pPr>
            <a:endParaRPr lang="hu-HU" dirty="0" smtClean="0"/>
          </a:p>
        </p:txBody>
      </p:sp>
    </p:spTree>
    <p:extLst>
      <p:ext uri="{BB962C8B-B14F-4D97-AF65-F5344CB8AC3E}">
        <p14:creationId xmlns:p14="http://schemas.microsoft.com/office/powerpoint/2010/main" val="5941074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60D7C3-7E56-44F1-8E53-02C2C2A60F49}" type="slidenum">
              <a:rPr lang="en-US" smtClean="0"/>
              <a:pPr fontAlgn="base">
                <a:spcBef>
                  <a:spcPct val="0"/>
                </a:spcBef>
                <a:spcAft>
                  <a:spcPct val="0"/>
                </a:spcAft>
                <a:defRPr/>
              </a:pPr>
              <a:t>36</a:t>
            </a:fld>
            <a:endParaRPr lang="en-US" smtClean="0"/>
          </a:p>
        </p:txBody>
      </p:sp>
      <p:sp>
        <p:nvSpPr>
          <p:cNvPr id="788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8852"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normAutofit fontScale="92500" lnSpcReduction="10000"/>
          </a:bodyPr>
          <a:lstStyle/>
          <a:p>
            <a:r>
              <a:rPr lang="hu-HU" b="1" dirty="0" smtClean="0">
                <a:effectLst/>
              </a:rPr>
              <a:t>39. § </a:t>
            </a:r>
            <a:r>
              <a:rPr lang="hu-HU" dirty="0" smtClean="0">
                <a:effectLst/>
              </a:rPr>
              <a:t>(1) A szakképesítés megszerzéséhez </a:t>
            </a:r>
            <a:r>
              <a:rPr lang="hu-HU" b="1" dirty="0" smtClean="0">
                <a:effectLst/>
              </a:rPr>
              <a:t>javítóvizsgát kell tennie</a:t>
            </a:r>
            <a:r>
              <a:rPr lang="hu-HU" dirty="0" smtClean="0">
                <a:effectLst/>
              </a:rPr>
              <a:t> annak a vizsgázónak,</a:t>
            </a:r>
          </a:p>
          <a:p>
            <a:r>
              <a:rPr lang="hu-HU" i="1" dirty="0" smtClean="0">
                <a:effectLst/>
              </a:rPr>
              <a:t>a) </a:t>
            </a:r>
            <a:r>
              <a:rPr lang="hu-HU" dirty="0" smtClean="0">
                <a:effectLst/>
              </a:rPr>
              <a:t>aki sikertelen vizsgát tett,</a:t>
            </a:r>
          </a:p>
          <a:p>
            <a:r>
              <a:rPr lang="hu-HU" i="1" dirty="0" smtClean="0">
                <a:effectLst/>
              </a:rPr>
              <a:t>b) </a:t>
            </a:r>
            <a:r>
              <a:rPr lang="hu-HU" dirty="0" smtClean="0">
                <a:effectLst/>
              </a:rPr>
              <a:t>aki a vizsgán igazolható ok nélkül nem jelent meg, vagy azt megszakította, vagy</a:t>
            </a:r>
          </a:p>
          <a:p>
            <a:r>
              <a:rPr lang="hu-HU" i="1" dirty="0" smtClean="0">
                <a:effectLst/>
              </a:rPr>
              <a:t>c) </a:t>
            </a:r>
            <a:r>
              <a:rPr lang="hu-HU" dirty="0" smtClean="0">
                <a:effectLst/>
              </a:rPr>
              <a:t>akit szabálytalanság miatt a vizsgabizottság a vizsga folytatásától eltiltott.</a:t>
            </a:r>
          </a:p>
          <a:p>
            <a:r>
              <a:rPr lang="hu-HU" dirty="0" smtClean="0">
                <a:effectLst/>
              </a:rPr>
              <a:t>(2) Az (1) bekezdés </a:t>
            </a:r>
            <a:r>
              <a:rPr lang="hu-HU" i="1" dirty="0" smtClean="0">
                <a:effectLst/>
              </a:rPr>
              <a:t>b) </a:t>
            </a:r>
            <a:r>
              <a:rPr lang="hu-HU" dirty="0" smtClean="0">
                <a:effectLst/>
              </a:rPr>
              <a:t>és </a:t>
            </a:r>
            <a:r>
              <a:rPr lang="hu-HU" i="1" dirty="0" smtClean="0">
                <a:effectLst/>
              </a:rPr>
              <a:t>c) </a:t>
            </a:r>
            <a:r>
              <a:rPr lang="hu-HU" dirty="0" smtClean="0">
                <a:effectLst/>
              </a:rPr>
              <a:t>pontjában meghatározott esetben a vizsgát teljes egészében meg kell ismételni.</a:t>
            </a:r>
          </a:p>
          <a:p>
            <a:r>
              <a:rPr lang="hu-HU" dirty="0" smtClean="0">
                <a:effectLst/>
              </a:rPr>
              <a:t>(3) A </a:t>
            </a:r>
            <a:r>
              <a:rPr lang="hu-HU" b="1" u="sng" dirty="0" smtClean="0">
                <a:effectLst/>
              </a:rPr>
              <a:t>javítóvizsga a szakmai és vizsgakövetelmény megváltozásáig, de legalább a vizsgát követő egy évig</a:t>
            </a:r>
            <a:r>
              <a:rPr lang="hu-HU" dirty="0" smtClean="0">
                <a:effectLst/>
              </a:rPr>
              <a:t> a képzés megkezdésekor hatályos szakmai és vizsgakövetelmény szerint tehető le vagy ismételhető meg.</a:t>
            </a:r>
          </a:p>
          <a:p>
            <a:r>
              <a:rPr lang="hu-HU" b="1" dirty="0" smtClean="0">
                <a:effectLst/>
              </a:rPr>
              <a:t>40. § </a:t>
            </a:r>
            <a:r>
              <a:rPr lang="hu-HU" dirty="0" smtClean="0">
                <a:effectLst/>
              </a:rPr>
              <a:t>(1) Ha a vizsgázó a vizsgát </a:t>
            </a:r>
            <a:r>
              <a:rPr lang="hu-HU" b="1" i="1" dirty="0" smtClean="0">
                <a:effectLst/>
              </a:rPr>
              <a:t>neki fel nem róható okból meg sem kezdte, vagy megkezdte, de befejezni nem tudta</a:t>
            </a:r>
            <a:r>
              <a:rPr lang="hu-HU" dirty="0" smtClean="0">
                <a:effectLst/>
              </a:rPr>
              <a:t>, azokból a vizsgafeladatokból, amelyekből még nem vizsgázott, </a:t>
            </a:r>
            <a:r>
              <a:rPr lang="hu-HU" b="1" i="1" dirty="0" err="1" smtClean="0">
                <a:effectLst/>
              </a:rPr>
              <a:t>pótlóvizsgát</a:t>
            </a:r>
            <a:r>
              <a:rPr lang="hu-HU" b="1" dirty="0" smtClean="0">
                <a:effectLst/>
              </a:rPr>
              <a:t> </a:t>
            </a:r>
            <a:r>
              <a:rPr lang="hu-HU" dirty="0" smtClean="0">
                <a:effectLst/>
              </a:rPr>
              <a:t>tehet.</a:t>
            </a:r>
          </a:p>
          <a:p>
            <a:r>
              <a:rPr lang="hu-HU" dirty="0" smtClean="0">
                <a:effectLst/>
              </a:rPr>
              <a:t>(2) A </a:t>
            </a:r>
            <a:r>
              <a:rPr lang="hu-HU" b="1" i="1" dirty="0" err="1" smtClean="0">
                <a:effectLst/>
              </a:rPr>
              <a:t>pótlóvizsga</a:t>
            </a:r>
            <a:r>
              <a:rPr lang="hu-HU" b="1" i="1" dirty="0" smtClean="0">
                <a:effectLst/>
              </a:rPr>
              <a:t> </a:t>
            </a:r>
            <a:r>
              <a:rPr lang="hu-HU" b="1" i="1" dirty="0" err="1" smtClean="0">
                <a:effectLst/>
              </a:rPr>
              <a:t>a</a:t>
            </a:r>
            <a:r>
              <a:rPr lang="hu-HU" b="1" i="1" dirty="0" smtClean="0">
                <a:effectLst/>
              </a:rPr>
              <a:t> szakmai és vizsgakövetelmény megváltozásáig, de legalább a vizsgát követő egy évig</a:t>
            </a:r>
            <a:r>
              <a:rPr lang="hu-HU" dirty="0" smtClean="0">
                <a:effectLst/>
              </a:rPr>
              <a:t> a képzés megkezdésekor hatályos szakmai és vizsgakövetelmény szerint tehető le.</a:t>
            </a:r>
          </a:p>
          <a:p>
            <a:r>
              <a:rPr lang="hu-HU" dirty="0" smtClean="0">
                <a:effectLst/>
              </a:rPr>
              <a:t>(3) A vizsgázó az iskolai rendszerű szakképzést követő vizsga </a:t>
            </a:r>
            <a:r>
              <a:rPr lang="hu-HU" dirty="0" err="1" smtClean="0">
                <a:effectLst/>
              </a:rPr>
              <a:t>pótlóvizsgája</a:t>
            </a:r>
            <a:r>
              <a:rPr lang="hu-HU" dirty="0" smtClean="0">
                <a:effectLst/>
              </a:rPr>
              <a:t> esetén </a:t>
            </a:r>
            <a:r>
              <a:rPr lang="hu-HU" b="1" i="1" dirty="0" smtClean="0">
                <a:effectLst/>
              </a:rPr>
              <a:t>a </a:t>
            </a:r>
            <a:r>
              <a:rPr lang="hu-HU" b="1" i="1" dirty="0" err="1" smtClean="0">
                <a:effectLst/>
              </a:rPr>
              <a:t>pótlóvizsgát</a:t>
            </a:r>
            <a:r>
              <a:rPr lang="hu-HU" b="1" i="1" dirty="0" smtClean="0">
                <a:effectLst/>
              </a:rPr>
              <a:t> még ugyanabban a vizsgaidőszakban is leteheti, ha a vizsga letételét gátló akadályok elhárultak és lebonyolításának feltételei adottak.</a:t>
            </a:r>
          </a:p>
          <a:p>
            <a:endParaRPr lang="hu-HU" b="1" i="1" dirty="0" smtClean="0">
              <a:effectLst/>
            </a:endParaRPr>
          </a:p>
          <a:p>
            <a:r>
              <a:rPr lang="hu-HU" b="1" u="sng" dirty="0" smtClean="0"/>
              <a:t>Szt. 13. §. </a:t>
            </a:r>
            <a:r>
              <a:rPr lang="hu-HU" dirty="0" smtClean="0"/>
              <a:t>(4) A komplex szakmai vizsgát szervező intézmény köteles gondoskodni arról, hogy a kialakított vizsgacsoport tagjai </a:t>
            </a:r>
            <a:r>
              <a:rPr lang="hu-HU" b="1" u="sng" dirty="0" smtClean="0"/>
              <a:t>eredménytelen szakmai vizsga esetén legkésőbb a komplex szakmai vizsgát követő vizsgaidőszak végéig javító-, </a:t>
            </a:r>
            <a:r>
              <a:rPr lang="hu-HU" b="1" u="sng" dirty="0" err="1" smtClean="0"/>
              <a:t>pótlóvizsgát</a:t>
            </a:r>
            <a:r>
              <a:rPr lang="hu-HU" b="1" u="sng" dirty="0" smtClean="0"/>
              <a:t> tehessenek.</a:t>
            </a:r>
            <a:endParaRPr lang="hu-HU" b="1" i="1" u="sng" dirty="0" smtClean="0">
              <a:effectLst/>
            </a:endParaRPr>
          </a:p>
          <a:p>
            <a:endParaRPr lang="hu-HU" b="1" i="1" dirty="0">
              <a:effectLst/>
            </a:endParaRPr>
          </a:p>
        </p:txBody>
      </p:sp>
    </p:spTree>
    <p:extLst>
      <p:ext uri="{BB962C8B-B14F-4D97-AF65-F5344CB8AC3E}">
        <p14:creationId xmlns:p14="http://schemas.microsoft.com/office/powerpoint/2010/main" val="129245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37</a:t>
            </a:fld>
            <a:endParaRPr lang="hu-HU"/>
          </a:p>
        </p:txBody>
      </p:sp>
    </p:spTree>
    <p:extLst>
      <p:ext uri="{BB962C8B-B14F-4D97-AF65-F5344CB8AC3E}">
        <p14:creationId xmlns:p14="http://schemas.microsoft.com/office/powerpoint/2010/main" val="13464307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40000" lnSpcReduction="20000"/>
          </a:bodyPr>
          <a:lstStyle/>
          <a:p>
            <a:pPr marL="0" indent="0">
              <a:buFont typeface="Wingdings" pitchFamily="2" charset="2"/>
              <a:buNone/>
              <a:defRPr/>
            </a:pPr>
            <a:r>
              <a:rPr lang="hu-HU" sz="1200" b="1" u="sng" dirty="0" smtClean="0">
                <a:effectLst/>
                <a:latin typeface="+mn-lt"/>
                <a:cs typeface="Times New Roman" pitchFamily="18" charset="0"/>
              </a:rPr>
              <a:t>Ellenőrzés általános előírás:</a:t>
            </a:r>
          </a:p>
          <a:p>
            <a:pPr marL="0" indent="0">
              <a:buFont typeface="Wingdings" pitchFamily="2" charset="2"/>
              <a:buNone/>
              <a:defRPr/>
            </a:pPr>
            <a:endParaRPr lang="hu-HU" sz="1200" dirty="0" smtClean="0">
              <a:latin typeface="+mn-lt"/>
              <a:cs typeface="Times New Roman" pitchFamily="18" charset="0"/>
            </a:endParaRPr>
          </a:p>
          <a:p>
            <a:pPr marL="0" indent="0">
              <a:buFont typeface="Wingdings" pitchFamily="2" charset="2"/>
              <a:buNone/>
              <a:defRPr/>
            </a:pPr>
            <a:r>
              <a:rPr lang="hu-HU" sz="1200" dirty="0" smtClean="0">
                <a:latin typeface="+mn-lt"/>
                <a:cs typeface="Times New Roman" pitchFamily="18" charset="0"/>
              </a:rPr>
              <a:t>Szt.</a:t>
            </a:r>
            <a:r>
              <a:rPr lang="hu-HU" sz="1200" baseline="0" dirty="0" smtClean="0">
                <a:latin typeface="+mn-lt"/>
                <a:cs typeface="Times New Roman" pitchFamily="18" charset="0"/>
              </a:rPr>
              <a:t> </a:t>
            </a:r>
            <a:r>
              <a:rPr lang="hu-HU" b="1" dirty="0" smtClean="0">
                <a:effectLst/>
                <a:latin typeface="+mn-lt"/>
              </a:rPr>
              <a:t>58. § </a:t>
            </a:r>
            <a:r>
              <a:rPr lang="hu-HU" dirty="0" smtClean="0">
                <a:latin typeface="+mn-lt"/>
              </a:rPr>
              <a:t>(1) A szakképzés ellenőrzési rendszere hatósági és törvényességi, továbbá szakmai ellenőrzésből áll.</a:t>
            </a:r>
          </a:p>
          <a:p>
            <a:pPr marL="0" indent="0">
              <a:buFont typeface="Wingdings" pitchFamily="2" charset="2"/>
              <a:buNone/>
              <a:defRPr/>
            </a:pPr>
            <a:endParaRPr lang="hu-HU" sz="1200" dirty="0" smtClean="0">
              <a:latin typeface="+mn-lt"/>
              <a:cs typeface="Times New Roman" pitchFamily="18" charset="0"/>
            </a:endParaRPr>
          </a:p>
          <a:p>
            <a:r>
              <a:rPr lang="hu-HU" dirty="0" smtClean="0">
                <a:effectLst/>
                <a:latin typeface="+mn-lt"/>
              </a:rPr>
              <a:t>(2) Az iskolai rendszerű szakképzésben a szakmai elméleti és a szakképző iskola által szervezett gyakorlati képzés hatósági és törvényességi ellenőrzése a nemzeti köznevelésről szóló törvényben meghatározottak szerint folyik. A tanulószerződés és az együttműködési megállapodás alapján folyó gyakorlati képzés komplex szakmai és hatósági ellenőrzését a gazdasági kamara végzi. </a:t>
            </a:r>
            <a:r>
              <a:rPr lang="hu-HU" b="1" dirty="0" smtClean="0">
                <a:effectLst/>
                <a:latin typeface="+mn-lt"/>
              </a:rPr>
              <a:t>A komplex szakmai vizsga hatósági ellenőrzését a területileg illetékes fővárosi és megyei kormányhivatal végzi.</a:t>
            </a:r>
          </a:p>
          <a:p>
            <a:r>
              <a:rPr lang="hu-HU" dirty="0" smtClean="0">
                <a:effectLst/>
                <a:latin typeface="+mn-lt"/>
              </a:rPr>
              <a:t>(3) Az iskolai rendszerű szakképzésben a szakmai elméleti képzés és a szakképző iskola által szervezett gyakorlati képzés szakmai ellenőrzése az országos szakképzési névjegyzék részét képező szakértői névjegyzékben (a továbbiakban: szakértői névjegyzék) szereplő szakértő bevonásával a nemzeti köznevelésről szóló törvényben meghatározottak szerint folyik. </a:t>
            </a:r>
            <a:r>
              <a:rPr lang="hu-HU" b="1" dirty="0" smtClean="0">
                <a:effectLst/>
                <a:latin typeface="+mn-lt"/>
              </a:rPr>
              <a:t>A komplex szakmai vizsga szakmai ellenőrzését a szakképesítésért felelős miniszter végzi. </a:t>
            </a:r>
            <a:r>
              <a:rPr lang="hu-HU" dirty="0" smtClean="0">
                <a:effectLst/>
                <a:latin typeface="+mn-lt"/>
              </a:rPr>
              <a:t>A szakértői névjegyzéket a szakképzési feladatot ellátó hatóság vezeti.</a:t>
            </a:r>
          </a:p>
          <a:p>
            <a:r>
              <a:rPr lang="hu-HU" dirty="0" smtClean="0">
                <a:effectLst/>
                <a:latin typeface="+mn-lt"/>
              </a:rPr>
              <a:t>(4)</a:t>
            </a:r>
            <a:r>
              <a:rPr lang="hu-HU" baseline="30000" dirty="0" smtClean="0">
                <a:effectLst/>
                <a:latin typeface="+mn-lt"/>
              </a:rPr>
              <a:t>1</a:t>
            </a:r>
            <a:r>
              <a:rPr lang="hu-HU" dirty="0" smtClean="0">
                <a:effectLst/>
                <a:latin typeface="+mn-lt"/>
              </a:rPr>
              <a:t> A szakképesítésért felelős miniszter kezdeményezheti a komplex szakmai vizsgát szervező vagy a 12. § (1) bekezdésében szereplő szakképzést folytató intézmény vizsgaszervezési tevékenységének - a (2) bekezdés szerinti - ellenőrzését. </a:t>
            </a:r>
            <a:r>
              <a:rPr lang="hu-HU" b="1" dirty="0" smtClean="0">
                <a:effectLst/>
                <a:latin typeface="+mn-lt"/>
              </a:rPr>
              <a:t>A szakképesítésért felelős miniszter által kezdeményezett ellenőrzést a fővárosi és megyei kormányhivatal köteles lefolytatni.</a:t>
            </a:r>
            <a:r>
              <a:rPr lang="hu-HU" dirty="0" smtClean="0">
                <a:effectLst/>
                <a:latin typeface="+mn-lt"/>
              </a:rPr>
              <a:t> A komplex szakmai vizsgát vizsgaszervezési engedély alapján szervező intézmény vizsgaszervezési tevékenységének ellenőrzése a 18. § (3) bekezdése szerint történik.</a:t>
            </a:r>
          </a:p>
          <a:p>
            <a:pPr marL="0" indent="0">
              <a:buFont typeface="Wingdings" pitchFamily="2" charset="2"/>
              <a:buNone/>
              <a:defRPr/>
            </a:pPr>
            <a:endParaRPr lang="hu-HU" sz="1200" dirty="0" smtClean="0">
              <a:latin typeface="+mn-lt"/>
              <a:cs typeface="Times New Roman" pitchFamily="18" charset="0"/>
            </a:endParaRPr>
          </a:p>
          <a:p>
            <a:pPr marL="0" indent="0">
              <a:buFont typeface="Wingdings" pitchFamily="2" charset="2"/>
              <a:buNone/>
              <a:defRPr/>
            </a:pPr>
            <a:r>
              <a:rPr lang="hu-HU" sz="1200" b="1" u="sng" dirty="0" smtClean="0">
                <a:latin typeface="+mn-lt"/>
                <a:cs typeface="Times New Roman" pitchFamily="18" charset="0"/>
              </a:rPr>
              <a:t>Szakmai</a:t>
            </a:r>
            <a:r>
              <a:rPr lang="hu-HU" sz="1200" b="1" u="sng" baseline="0" dirty="0" smtClean="0">
                <a:latin typeface="+mn-lt"/>
                <a:cs typeface="Times New Roman" pitchFamily="18" charset="0"/>
              </a:rPr>
              <a:t> ellenőrzés:</a:t>
            </a:r>
          </a:p>
          <a:p>
            <a:r>
              <a:rPr lang="hu-HU" b="0" dirty="0" smtClean="0">
                <a:effectLst/>
                <a:latin typeface="+mn-lt"/>
              </a:rPr>
              <a:t>Vizsgaszabályzat</a:t>
            </a:r>
            <a:r>
              <a:rPr lang="hu-HU" b="1" dirty="0" smtClean="0">
                <a:effectLst/>
                <a:latin typeface="+mn-lt"/>
              </a:rPr>
              <a:t> 52. § </a:t>
            </a:r>
            <a:r>
              <a:rPr lang="hu-HU" dirty="0" smtClean="0">
                <a:effectLst/>
                <a:latin typeface="+mn-lt"/>
              </a:rPr>
              <a:t>(1) A vizsga </a:t>
            </a:r>
            <a:r>
              <a:rPr lang="hu-HU" u="sng" dirty="0" smtClean="0">
                <a:effectLst/>
                <a:latin typeface="+mn-lt"/>
              </a:rPr>
              <a:t>eseti szakmai ellenőrzése</a:t>
            </a:r>
          </a:p>
          <a:p>
            <a:r>
              <a:rPr lang="hu-HU" i="1" dirty="0" smtClean="0">
                <a:effectLst/>
                <a:latin typeface="+mn-lt"/>
              </a:rPr>
              <a:t>a) </a:t>
            </a:r>
            <a:r>
              <a:rPr lang="hu-HU" dirty="0" err="1" smtClean="0">
                <a:effectLst/>
                <a:latin typeface="+mn-lt"/>
              </a:rPr>
              <a:t>a</a:t>
            </a:r>
            <a:r>
              <a:rPr lang="hu-HU" dirty="0" smtClean="0">
                <a:effectLst/>
                <a:latin typeface="+mn-lt"/>
              </a:rPr>
              <a:t> vizsgaszervező, a vizsgabizottság és a vizsgabizottság munkáját segítő szakértők - a vizsga színvonalas lebonyolítása, és a vizsgázók felkészültségének hatékony mérése érdekében folytatott - tevékenységének, valamint</a:t>
            </a:r>
          </a:p>
          <a:p>
            <a:r>
              <a:rPr lang="hu-HU" i="1" dirty="0" smtClean="0">
                <a:effectLst/>
                <a:latin typeface="+mn-lt"/>
              </a:rPr>
              <a:t>b) </a:t>
            </a:r>
            <a:r>
              <a:rPr lang="hu-HU" dirty="0" smtClean="0">
                <a:effectLst/>
                <a:latin typeface="+mn-lt"/>
              </a:rPr>
              <a:t>a vizsgaszervező által biztosított tárgyi feltételek minőségének, megfelelőségének</a:t>
            </a:r>
          </a:p>
          <a:p>
            <a:r>
              <a:rPr lang="hu-HU" dirty="0" smtClean="0">
                <a:effectLst/>
                <a:latin typeface="+mn-lt"/>
              </a:rPr>
              <a:t>vizsgálatára irányulhat.</a:t>
            </a:r>
          </a:p>
          <a:p>
            <a:pPr marL="0" indent="0">
              <a:buFont typeface="Wingdings" pitchFamily="2" charset="2"/>
              <a:buNone/>
              <a:defRPr/>
            </a:pPr>
            <a:r>
              <a:rPr lang="hu-HU" sz="1200" dirty="0" smtClean="0">
                <a:latin typeface="+mn-lt"/>
                <a:cs typeface="Times New Roman" pitchFamily="18" charset="0"/>
              </a:rPr>
              <a:t>….</a:t>
            </a:r>
          </a:p>
          <a:p>
            <a:r>
              <a:rPr lang="hu-HU" b="1" dirty="0" smtClean="0">
                <a:effectLst/>
                <a:latin typeface="+mn-lt"/>
              </a:rPr>
              <a:t>53. § </a:t>
            </a:r>
            <a:r>
              <a:rPr lang="hu-HU" dirty="0" smtClean="0">
                <a:effectLst/>
                <a:latin typeface="+mn-lt"/>
              </a:rPr>
              <a:t>(1) A megbízó legalább három nappal az ellenőrzés előtt értesítést küld a tervezett ellenőrzésről a vizsgaszervezőnek, kivéve, ha az veszélyezteti az eredményes ellenőrzést.</a:t>
            </a:r>
          </a:p>
          <a:p>
            <a:r>
              <a:rPr lang="hu-HU" dirty="0" smtClean="0">
                <a:effectLst/>
                <a:latin typeface="+mn-lt"/>
              </a:rPr>
              <a:t>(2) Az ellenőrzést végző szakértő az ellenőrzés helyszínén megbízólevele bemutatásával jelzi az ellenőrzés megkezdését és a megbízólevelében foglaltak szerint van jelen a vizsgán.</a:t>
            </a:r>
          </a:p>
          <a:p>
            <a:r>
              <a:rPr lang="hu-HU" b="1" u="sng" dirty="0" smtClean="0">
                <a:effectLst/>
                <a:latin typeface="+mn-lt"/>
              </a:rPr>
              <a:t>(3) Az ellenőrzést végző szakértő a vizsga irataiba betekinthet, de a vizsgát nem zavarhatja, a vizsga menetét nem befolyásolhatja.</a:t>
            </a:r>
          </a:p>
          <a:p>
            <a:r>
              <a:rPr lang="hu-HU" dirty="0" smtClean="0">
                <a:effectLst/>
                <a:latin typeface="+mn-lt"/>
              </a:rPr>
              <a:t>(4) Az ellenőrzést végző szakértő az ellenőrzés során észleltekről, az azokkal kapcsolatban megtett lépéseiről, javaslatairól az ellenőrzés helyét, idejét, az ellenőrzött vizsgaszervező megnevezését és az ellenőrzésbe bevontak névsorát is tartalmazó részletes írásos összefoglalót készít. Az érintettek az összefoglalóhoz </a:t>
            </a:r>
            <a:r>
              <a:rPr lang="hu-HU" b="1" dirty="0" smtClean="0">
                <a:effectLst/>
                <a:latin typeface="+mn-lt"/>
              </a:rPr>
              <a:t>írásos záradékot </a:t>
            </a:r>
            <a:r>
              <a:rPr lang="hu-HU" dirty="0" smtClean="0">
                <a:effectLst/>
                <a:latin typeface="+mn-lt"/>
              </a:rPr>
              <a:t>fűzhetnek. A szakértő az ellenőrzést követő tizenöt napon belül küldi el az esetlegesen záradékot is tartalmazó összefoglalót a megbízójának.</a:t>
            </a:r>
          </a:p>
          <a:p>
            <a:r>
              <a:rPr lang="hu-HU" dirty="0" smtClean="0">
                <a:effectLst/>
                <a:latin typeface="+mn-lt"/>
              </a:rPr>
              <a:t>(5) </a:t>
            </a:r>
            <a:r>
              <a:rPr lang="hu-HU" b="1" dirty="0" smtClean="0">
                <a:effectLst/>
                <a:latin typeface="+mn-lt"/>
              </a:rPr>
              <a:t>Ha az ellenőrzést végző szakértő </a:t>
            </a:r>
            <a:r>
              <a:rPr lang="hu-HU" dirty="0" smtClean="0">
                <a:effectLst/>
                <a:latin typeface="+mn-lt"/>
              </a:rPr>
              <a:t>tevékenysége során a vizsgával összefüggésben </a:t>
            </a:r>
            <a:r>
              <a:rPr lang="hu-HU" b="1" dirty="0" smtClean="0">
                <a:effectLst/>
                <a:latin typeface="+mn-lt"/>
              </a:rPr>
              <a:t>jogsértést észlel</a:t>
            </a:r>
            <a:r>
              <a:rPr lang="hu-HU" dirty="0" smtClean="0">
                <a:effectLst/>
                <a:latin typeface="+mn-lt"/>
              </a:rPr>
              <a:t>, haladéktalanul </a:t>
            </a:r>
            <a:r>
              <a:rPr lang="hu-HU" b="1" dirty="0" smtClean="0">
                <a:effectLst/>
                <a:latin typeface="+mn-lt"/>
              </a:rPr>
              <a:t>köteles megbízójának jelenteni</a:t>
            </a:r>
            <a:r>
              <a:rPr lang="hu-HU" dirty="0" smtClean="0">
                <a:effectLst/>
                <a:latin typeface="+mn-lt"/>
              </a:rPr>
              <a:t>, aki szükség esetén </a:t>
            </a:r>
            <a:r>
              <a:rPr lang="hu-HU" b="1" dirty="0" smtClean="0">
                <a:effectLst/>
                <a:latin typeface="+mn-lt"/>
              </a:rPr>
              <a:t>intézkedik a vizsga felfüggesztéséről</a:t>
            </a:r>
            <a:r>
              <a:rPr lang="hu-HU" dirty="0" smtClean="0">
                <a:effectLst/>
                <a:latin typeface="+mn-lt"/>
              </a:rPr>
              <a:t>. </a:t>
            </a:r>
            <a:r>
              <a:rPr lang="hu-HU" b="1" u="sng" dirty="0" smtClean="0">
                <a:effectLst/>
                <a:latin typeface="+mn-lt"/>
              </a:rPr>
              <a:t>A vizsgaszervező az e jelentéstételhez szükséges kommunikációs eszközöket köteles biztosítani.</a:t>
            </a:r>
          </a:p>
          <a:p>
            <a:pPr marL="0" indent="0">
              <a:buFont typeface="Wingdings" pitchFamily="2" charset="2"/>
              <a:buNone/>
              <a:defRPr/>
            </a:pPr>
            <a:endParaRPr lang="hu-HU" sz="1200" dirty="0" smtClean="0">
              <a:latin typeface="+mn-lt"/>
              <a:cs typeface="Times New Roman" pitchFamily="18" charset="0"/>
            </a:endParaRPr>
          </a:p>
          <a:p>
            <a:pPr marL="0" indent="0">
              <a:buFont typeface="Wingdings" pitchFamily="2" charset="2"/>
              <a:buNone/>
              <a:defRPr/>
            </a:pPr>
            <a:r>
              <a:rPr lang="hu-HU" sz="1200" b="1" u="sng" dirty="0" smtClean="0">
                <a:latin typeface="+mn-lt"/>
                <a:cs typeface="Times New Roman" pitchFamily="18" charset="0"/>
              </a:rPr>
              <a:t>Hatósági ellenőrzés</a:t>
            </a:r>
          </a:p>
          <a:p>
            <a:pPr marL="0" indent="0">
              <a:buFont typeface="Wingdings" pitchFamily="2" charset="2"/>
              <a:buNone/>
              <a:defRPr/>
            </a:pPr>
            <a:endParaRPr lang="hu-HU" sz="1200" dirty="0" smtClean="0">
              <a:latin typeface="+mn-lt"/>
              <a:cs typeface="Times New Roman" pitchFamily="18" charset="0"/>
            </a:endParaRPr>
          </a:p>
          <a:p>
            <a:pPr marL="0" indent="0">
              <a:buFont typeface="Wingdings" pitchFamily="2" charset="2"/>
              <a:buNone/>
              <a:defRPr/>
            </a:pPr>
            <a:endParaRPr lang="hu-HU" sz="1200" dirty="0" smtClean="0">
              <a:latin typeface="+mn-lt"/>
              <a:cs typeface="Times New Roman" pitchFamily="18" charset="0"/>
            </a:endParaRPr>
          </a:p>
          <a:p>
            <a:r>
              <a:rPr lang="hu-HU" sz="1200" i="0" dirty="0" smtClean="0">
                <a:latin typeface="+mn-lt"/>
                <a:cs typeface="Times New Roman" pitchFamily="18" charset="0"/>
              </a:rPr>
              <a:t>111/2010. (IV. 9.) Korm. rendelet </a:t>
            </a:r>
            <a:r>
              <a:rPr lang="hu-HU" b="1" dirty="0" smtClean="0">
                <a:effectLst/>
                <a:latin typeface="+mn-lt"/>
              </a:rPr>
              <a:t>6. § </a:t>
            </a:r>
            <a:r>
              <a:rPr lang="hu-HU" dirty="0" smtClean="0">
                <a:effectLst/>
                <a:latin typeface="+mn-lt"/>
              </a:rPr>
              <a:t>(1)</a:t>
            </a:r>
            <a:r>
              <a:rPr lang="hu-HU" baseline="30000" dirty="0" smtClean="0">
                <a:effectLst/>
                <a:latin typeface="+mn-lt"/>
              </a:rPr>
              <a:t> </a:t>
            </a:r>
            <a:r>
              <a:rPr lang="hu-HU" dirty="0" smtClean="0">
                <a:effectLst/>
                <a:latin typeface="+mn-lt"/>
              </a:rPr>
              <a:t>A kormányhivatal az Szt. szerinti szakmai vizsgát szervező intézmény (a továbbiakban: vizsgaszervező intézmény) vizsgaszervezési tevékenységének ellenőrzését</a:t>
            </a:r>
          </a:p>
          <a:p>
            <a:r>
              <a:rPr lang="hu-HU" i="1" dirty="0" smtClean="0">
                <a:effectLst/>
                <a:latin typeface="+mn-lt"/>
              </a:rPr>
              <a:t>a) </a:t>
            </a:r>
            <a:r>
              <a:rPr lang="hu-HU" dirty="0" smtClean="0">
                <a:effectLst/>
                <a:latin typeface="+mn-lt"/>
              </a:rPr>
              <a:t>hivatalból legalább 4 évente, vagy</a:t>
            </a:r>
          </a:p>
          <a:p>
            <a:r>
              <a:rPr lang="hu-HU" i="1" dirty="0" smtClean="0">
                <a:effectLst/>
                <a:latin typeface="+mn-lt"/>
              </a:rPr>
              <a:t>b) </a:t>
            </a:r>
            <a:r>
              <a:rPr lang="hu-HU" dirty="0" smtClean="0">
                <a:effectLst/>
                <a:latin typeface="+mn-lt"/>
              </a:rPr>
              <a:t>a szakképesítésért felelős miniszter kezdeményezése alapján, vagy</a:t>
            </a:r>
          </a:p>
          <a:p>
            <a:r>
              <a:rPr lang="hu-HU" i="1" dirty="0" smtClean="0">
                <a:effectLst/>
                <a:latin typeface="+mn-lt"/>
              </a:rPr>
              <a:t>c) </a:t>
            </a:r>
            <a:r>
              <a:rPr lang="hu-HU" dirty="0" smtClean="0">
                <a:effectLst/>
                <a:latin typeface="+mn-lt"/>
              </a:rPr>
              <a:t>ha a szabálytalanságról bármely módon tudomást szerez, hivatalból</a:t>
            </a:r>
          </a:p>
          <a:p>
            <a:r>
              <a:rPr lang="hu-HU" dirty="0" smtClean="0">
                <a:effectLst/>
                <a:latin typeface="+mn-lt"/>
              </a:rPr>
              <a:t>végzi.</a:t>
            </a:r>
          </a:p>
          <a:p>
            <a:r>
              <a:rPr lang="hu-HU" dirty="0" smtClean="0">
                <a:effectLst/>
                <a:latin typeface="+mn-lt"/>
              </a:rPr>
              <a:t>(2)</a:t>
            </a:r>
            <a:r>
              <a:rPr lang="hu-HU" baseline="30000" dirty="0" smtClean="0">
                <a:effectLst/>
                <a:latin typeface="+mn-lt"/>
              </a:rPr>
              <a:t> </a:t>
            </a:r>
            <a:r>
              <a:rPr lang="hu-HU" dirty="0" smtClean="0">
                <a:effectLst/>
                <a:latin typeface="+mn-lt"/>
              </a:rPr>
              <a:t>A kormányhivatal ellenőrzési tevékenységét a 3. § (2) bekezdése szerinti szakértő bevonásával végzi.</a:t>
            </a:r>
          </a:p>
          <a:p>
            <a:r>
              <a:rPr lang="hu-HU" dirty="0" smtClean="0">
                <a:effectLst/>
                <a:latin typeface="+mn-lt"/>
              </a:rPr>
              <a:t>(3) Nem járhat el szakértőként az ellenőrzésben az a személy, aki az ellenőrzött vizsgaszervező intézmény engedélyezési eljárásában szakértőként már közreműködött, vagy az ellenőrzés alá vont időszakban a vizsgaszervező intézménynél vizsgaelnöki feladatokat látott el.</a:t>
            </a:r>
          </a:p>
          <a:p>
            <a:r>
              <a:rPr lang="hu-HU" dirty="0" smtClean="0">
                <a:effectLst/>
                <a:latin typeface="+mn-lt"/>
              </a:rPr>
              <a:t>(4) A kormányhivatal ellenőrzési jogköre</a:t>
            </a:r>
          </a:p>
          <a:p>
            <a:r>
              <a:rPr lang="hu-HU" i="1" dirty="0" smtClean="0">
                <a:effectLst/>
                <a:latin typeface="+mn-lt"/>
              </a:rPr>
              <a:t>a) </a:t>
            </a:r>
            <a:r>
              <a:rPr lang="hu-HU" dirty="0" smtClean="0">
                <a:effectLst/>
                <a:latin typeface="+mn-lt"/>
              </a:rPr>
              <a:t>az engedély alapjául szolgáló </a:t>
            </a:r>
            <a:r>
              <a:rPr lang="hu-HU" b="0" dirty="0" smtClean="0">
                <a:effectLst/>
                <a:latin typeface="+mn-lt"/>
              </a:rPr>
              <a:t>általános</a:t>
            </a:r>
            <a:r>
              <a:rPr lang="hu-HU" b="1" dirty="0" smtClean="0">
                <a:effectLst/>
                <a:latin typeface="+mn-lt"/>
              </a:rPr>
              <a:t> szakmai, tárgyi és személyi feltételek folyamatos fennállásának vizsgálatára</a:t>
            </a:r>
            <a:r>
              <a:rPr lang="hu-HU" dirty="0" smtClean="0">
                <a:effectLst/>
                <a:latin typeface="+mn-lt"/>
              </a:rPr>
              <a:t>,</a:t>
            </a:r>
          </a:p>
          <a:p>
            <a:r>
              <a:rPr lang="hu-HU" i="1" dirty="0" smtClean="0">
                <a:effectLst/>
                <a:latin typeface="+mn-lt"/>
              </a:rPr>
              <a:t>b) </a:t>
            </a:r>
            <a:r>
              <a:rPr lang="hu-HU" dirty="0" smtClean="0">
                <a:effectLst/>
                <a:latin typeface="+mn-lt"/>
              </a:rPr>
              <a:t>a szakképesítésért felelős miniszter által az </a:t>
            </a:r>
            <a:r>
              <a:rPr lang="hu-HU" dirty="0" err="1" smtClean="0">
                <a:effectLst/>
                <a:latin typeface="+mn-lt"/>
              </a:rPr>
              <a:t>Szt.-ben</a:t>
            </a:r>
            <a:r>
              <a:rPr lang="hu-HU" dirty="0" smtClean="0">
                <a:effectLst/>
                <a:latin typeface="+mn-lt"/>
              </a:rPr>
              <a:t> foglalt felhatalmazás alapján kiadott rendeletben meghatározott speciális szakmai, tárgyi és személyi feltételek folyamatos fennállásának vizsgálatára,</a:t>
            </a:r>
          </a:p>
          <a:p>
            <a:r>
              <a:rPr lang="hu-HU" i="1" dirty="0" smtClean="0">
                <a:effectLst/>
                <a:latin typeface="+mn-lt"/>
              </a:rPr>
              <a:t>c) </a:t>
            </a:r>
            <a:r>
              <a:rPr lang="hu-HU" dirty="0" smtClean="0">
                <a:effectLst/>
                <a:latin typeface="+mn-lt"/>
              </a:rPr>
              <a:t>a komplex szakmai vizsgáztatás szabályairól szóló kormányrendeletben meghatározott </a:t>
            </a:r>
            <a:r>
              <a:rPr lang="hu-HU" b="1" dirty="0" smtClean="0">
                <a:effectLst/>
                <a:latin typeface="+mn-lt"/>
              </a:rPr>
              <a:t>vizsgaszervezéssel összefüggő kötelezettségek teljesítésének vizsgálatára</a:t>
            </a:r>
            <a:r>
              <a:rPr lang="hu-HU" dirty="0" smtClean="0">
                <a:effectLst/>
                <a:latin typeface="+mn-lt"/>
              </a:rPr>
              <a:t>,</a:t>
            </a:r>
          </a:p>
          <a:p>
            <a:r>
              <a:rPr lang="hu-HU" i="1" dirty="0" smtClean="0">
                <a:effectLst/>
                <a:latin typeface="+mn-lt"/>
              </a:rPr>
              <a:t>d) </a:t>
            </a:r>
            <a:r>
              <a:rPr lang="hu-HU" dirty="0" smtClean="0">
                <a:effectLst/>
                <a:latin typeface="+mn-lt"/>
              </a:rPr>
              <a:t>a nyilvántartásba vett intézmény </a:t>
            </a:r>
            <a:r>
              <a:rPr lang="hu-HU" b="1" dirty="0" smtClean="0">
                <a:effectLst/>
                <a:latin typeface="+mn-lt"/>
              </a:rPr>
              <a:t>bejelentett adatainak vizsgálatára</a:t>
            </a:r>
            <a:r>
              <a:rPr lang="hu-HU" dirty="0" smtClean="0">
                <a:effectLst/>
                <a:latin typeface="+mn-lt"/>
              </a:rPr>
              <a:t>,</a:t>
            </a:r>
          </a:p>
          <a:p>
            <a:r>
              <a:rPr lang="hu-HU" i="1" dirty="0" smtClean="0">
                <a:effectLst/>
                <a:latin typeface="+mn-lt"/>
              </a:rPr>
              <a:t>e) </a:t>
            </a:r>
            <a:r>
              <a:rPr lang="hu-HU" dirty="0" smtClean="0">
                <a:effectLst/>
                <a:latin typeface="+mn-lt"/>
              </a:rPr>
              <a:t>a </a:t>
            </a:r>
            <a:r>
              <a:rPr lang="hu-HU" b="1" dirty="0" smtClean="0">
                <a:effectLst/>
                <a:latin typeface="+mn-lt"/>
              </a:rPr>
              <a:t>lebonyolított szakmai vizsga jogszerűségének vizsgálatára</a:t>
            </a:r>
          </a:p>
          <a:p>
            <a:r>
              <a:rPr lang="hu-HU" dirty="0" smtClean="0">
                <a:effectLst/>
                <a:latin typeface="+mn-lt"/>
              </a:rPr>
              <a:t>terjed ki.</a:t>
            </a:r>
          </a:p>
          <a:p>
            <a:r>
              <a:rPr lang="hu-HU" dirty="0" smtClean="0">
                <a:effectLst/>
                <a:latin typeface="+mn-lt"/>
              </a:rPr>
              <a:t>(5) Az ellenőrzés elősegítése céljából a vizsgaszervező intézmény a szakmai vizsga során az egyes vizsgatevékenységek lebonyolításának helyszínét, személyi és tárgyi feltételeit, azok biztosításának módját írásban rögzíti, amelyet a szakmai vizsgabizottság elnöke és tagjai aláírásukkal hitelesítenek. Ezt a dokumentumot csatolni kell a vizsgaszervező intézménynél őrzött szakmai vizsga dokumentumaihoz és a szakmai vizsgát követő 5 évig meg kell őrizni.</a:t>
            </a:r>
          </a:p>
          <a:p>
            <a:r>
              <a:rPr lang="hu-HU" dirty="0" smtClean="0">
                <a:effectLst/>
                <a:latin typeface="+mn-lt"/>
              </a:rPr>
              <a:t>(6) A kormányhivatal a szakképesítésért felelős miniszter által kezdeményezett ellenőrzés eredményéről értesíti a szakképesítésért felelős minisztert.</a:t>
            </a:r>
          </a:p>
          <a:p>
            <a:r>
              <a:rPr lang="hu-HU" dirty="0" smtClean="0">
                <a:effectLst/>
                <a:latin typeface="+mn-lt"/>
              </a:rPr>
              <a:t>(7) </a:t>
            </a:r>
            <a:r>
              <a:rPr lang="hu-HU" b="1" dirty="0" smtClean="0">
                <a:effectLst/>
                <a:latin typeface="+mn-lt"/>
              </a:rPr>
              <a:t>Az ellenőrzést az engedélyt kiállító vagy </a:t>
            </a:r>
            <a:r>
              <a:rPr lang="hu-HU" dirty="0" smtClean="0">
                <a:effectLst/>
                <a:latin typeface="+mn-lt"/>
              </a:rPr>
              <a:t>- amennyiben a vizsgaszervező intézmény székhelye megváltozott vagy a korábbi szabályok alapján az engedélyt nem a székhely szerint illetékes kormányhivatal állította ki - </a:t>
            </a:r>
            <a:r>
              <a:rPr lang="hu-HU" b="1" dirty="0" smtClean="0">
                <a:effectLst/>
                <a:latin typeface="+mn-lt"/>
              </a:rPr>
              <a:t>a székhely szerint illetékes kormányhivatal folytatja le.</a:t>
            </a:r>
          </a:p>
          <a:p>
            <a:r>
              <a:rPr lang="hu-HU" dirty="0" smtClean="0">
                <a:effectLst/>
                <a:latin typeface="+mn-lt"/>
              </a:rPr>
              <a:t>(8) A </a:t>
            </a:r>
            <a:r>
              <a:rPr lang="hu-HU" b="1" i="1" u="sng" dirty="0" smtClean="0">
                <a:effectLst/>
                <a:latin typeface="+mn-lt"/>
              </a:rPr>
              <a:t>szakmai vizsga helyszíni ellenőrzését a szakmai vizsga helyszíne szerint illetékes kormányhivatal folytatja le</a:t>
            </a:r>
            <a:r>
              <a:rPr lang="hu-HU" dirty="0" smtClean="0">
                <a:effectLst/>
                <a:latin typeface="+mn-lt"/>
              </a:rPr>
              <a:t>, majd az ellenőrzés eredményéről tájékoztatja az engedélyt kiállító vagy - engedély hiányában - a vizsgaszervező intézmény székhelye szerint illetékes kormányhivatalt.</a:t>
            </a:r>
          </a:p>
          <a:p>
            <a:pPr marL="0" indent="0">
              <a:buFont typeface="Wingdings" pitchFamily="2" charset="2"/>
              <a:buNone/>
              <a:defRPr/>
            </a:pPr>
            <a:endParaRPr lang="hu-HU" sz="1200" dirty="0" smtClean="0">
              <a:latin typeface="+mn-lt"/>
              <a:cs typeface="Times New Roman" pitchFamily="18" charset="0"/>
            </a:endParaRPr>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38</a:t>
            </a:fld>
            <a:endParaRPr lang="hu-HU"/>
          </a:p>
        </p:txBody>
      </p:sp>
    </p:spTree>
    <p:extLst>
      <p:ext uri="{BB962C8B-B14F-4D97-AF65-F5344CB8AC3E}">
        <p14:creationId xmlns:p14="http://schemas.microsoft.com/office/powerpoint/2010/main" val="143323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De a 47. §</a:t>
            </a:r>
            <a:r>
              <a:rPr lang="hu-HU" dirty="0" err="1" smtClean="0"/>
              <a:t>-on</a:t>
            </a:r>
            <a:r>
              <a:rPr lang="hu-HU" dirty="0" smtClean="0"/>
              <a:t> túl több helyen is megjelenik a vizsgajegyzőkönyvvel, annak tartalmával kapcsolatos rendelkezés (pl. 20. § mit tartalmazzon a </a:t>
            </a:r>
            <a:r>
              <a:rPr lang="hu-HU" dirty="0" err="1" smtClean="0"/>
              <a:t>jkv</a:t>
            </a:r>
            <a:r>
              <a:rPr lang="hu-HU" dirty="0" smtClean="0"/>
              <a:t>. az értekezletekkel kapcsolatban)</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39</a:t>
            </a:fld>
            <a:endParaRPr lang="hu-HU"/>
          </a:p>
        </p:txBody>
      </p:sp>
    </p:spTree>
    <p:extLst>
      <p:ext uri="{BB962C8B-B14F-4D97-AF65-F5344CB8AC3E}">
        <p14:creationId xmlns:p14="http://schemas.microsoft.com/office/powerpoint/2010/main" val="57701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szakképzést folytató intézmény a modulzáró vizsgát akkor szervezi, ha a modulzáró vizsgára jelentkező kizárólag az intézményben vett részt az érintett szakképesítés megszerzésére irányuló képzésben. A modulzáró vizsgát minden egyéb esetben </a:t>
            </a:r>
            <a:r>
              <a:rPr lang="hu-HU" dirty="0" smtClean="0"/>
              <a:t>a</a:t>
            </a:r>
            <a:r>
              <a:rPr lang="hu-HU" baseline="0" dirty="0" smtClean="0"/>
              <a:t> Nemzeti Szakképzési és Felnőttképzési Hivatal</a:t>
            </a:r>
            <a:r>
              <a:rPr lang="hu-HU" dirty="0" smtClean="0"/>
              <a:t> (NSZFH) </a:t>
            </a:r>
            <a:r>
              <a:rPr lang="hu-HU" dirty="0"/>
              <a:t>szervezi</a:t>
            </a:r>
            <a:r>
              <a:rPr lang="hu-HU" dirty="0" smtClean="0"/>
              <a:t>.</a:t>
            </a:r>
          </a:p>
          <a:p>
            <a:endParaRPr lang="hu-HU" dirty="0" smtClean="0"/>
          </a:p>
          <a:p>
            <a:r>
              <a:rPr lang="hu-HU" dirty="0" smtClean="0"/>
              <a:t>Tehát ha valaki egy teljes képzés egy adott képzőnél jár végig, akkor a képző megszervezi az összes modulzáró vizsgáját.</a:t>
            </a:r>
          </a:p>
          <a:p>
            <a:endParaRPr lang="hu-HU" dirty="0" smtClean="0"/>
          </a:p>
          <a:p>
            <a:r>
              <a:rPr lang="hu-HU" dirty="0" smtClean="0"/>
              <a:t>Ha valaki</a:t>
            </a:r>
            <a:r>
              <a:rPr lang="hu-HU" baseline="0" dirty="0" smtClean="0"/>
              <a:t> több helyen vesz részt egy képzésben vagy csak 1-2 modul tananyaga erejéig vesz részt egy képzésben, akkor neki a modulzáró vizsgát az NSZFH szervezi</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4</a:t>
            </a:fld>
            <a:endParaRPr lang="hu-HU"/>
          </a:p>
        </p:txBody>
      </p:sp>
    </p:spTree>
    <p:extLst>
      <p:ext uri="{BB962C8B-B14F-4D97-AF65-F5344CB8AC3E}">
        <p14:creationId xmlns:p14="http://schemas.microsoft.com/office/powerpoint/2010/main" val="31195457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Vizsgaszabályzat 48. § : iratkezelési szabályok</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40</a:t>
            </a:fld>
            <a:endParaRPr lang="hu-HU"/>
          </a:p>
        </p:txBody>
      </p:sp>
    </p:spTree>
    <p:extLst>
      <p:ext uri="{BB962C8B-B14F-4D97-AF65-F5344CB8AC3E}">
        <p14:creationId xmlns:p14="http://schemas.microsoft.com/office/powerpoint/2010/main" val="1591680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9C62FC-FC35-4229-831D-92861E04E852}" type="slidenum">
              <a:rPr lang="en-US" smtClean="0"/>
              <a:pPr fontAlgn="base">
                <a:spcBef>
                  <a:spcPct val="0"/>
                </a:spcBef>
                <a:spcAft>
                  <a:spcPct val="0"/>
                </a:spcAft>
                <a:defRPr/>
              </a:pPr>
              <a:t>41</a:t>
            </a:fld>
            <a:endParaRPr lang="en-US" smtClean="0"/>
          </a:p>
        </p:txBody>
      </p:sp>
      <p:sp>
        <p:nvSpPr>
          <p:cNvPr id="849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4996"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hu-HU" b="1" dirty="0" smtClean="0"/>
              <a:t>Felmentés</a:t>
            </a:r>
          </a:p>
          <a:p>
            <a:pPr eaLnBrk="1" hangingPunct="1">
              <a:spcBef>
                <a:spcPct val="0"/>
              </a:spcBef>
            </a:pPr>
            <a:r>
              <a:rPr lang="hu-HU" b="0" dirty="0" smtClean="0"/>
              <a:t>Tanulmányi</a:t>
            </a:r>
            <a:r>
              <a:rPr lang="hu-HU" b="0" baseline="0" dirty="0" smtClean="0"/>
              <a:t> verseny vagy </a:t>
            </a:r>
            <a:r>
              <a:rPr lang="hu-HU" b="0" baseline="0" dirty="0" err="1" smtClean="0"/>
              <a:t>szvk</a:t>
            </a:r>
            <a:r>
              <a:rPr lang="hu-HU" b="0" baseline="0" dirty="0" smtClean="0"/>
              <a:t>. szerint lehet.</a:t>
            </a:r>
            <a:endParaRPr lang="hu-HU" b="0" dirty="0" smtClean="0"/>
          </a:p>
          <a:p>
            <a:pPr eaLnBrk="1" hangingPunct="1">
              <a:spcBef>
                <a:spcPct val="0"/>
              </a:spcBef>
            </a:pPr>
            <a:endParaRPr lang="hu-HU" b="1" dirty="0" smtClean="0"/>
          </a:p>
          <a:p>
            <a:pPr eaLnBrk="1" hangingPunct="1">
              <a:spcBef>
                <a:spcPct val="0"/>
              </a:spcBef>
            </a:pPr>
            <a:endParaRPr lang="hu-HU" b="1" dirty="0" smtClean="0"/>
          </a:p>
          <a:p>
            <a:pPr eaLnBrk="1" hangingPunct="1">
              <a:spcBef>
                <a:spcPct val="0"/>
              </a:spcBef>
            </a:pPr>
            <a:r>
              <a:rPr lang="hu-HU" b="1" dirty="0" smtClean="0"/>
              <a:t>A VASTAG FEKETE NAGYBETŰSHÖZ:</a:t>
            </a:r>
          </a:p>
          <a:p>
            <a:pPr eaLnBrk="1" hangingPunct="1">
              <a:spcBef>
                <a:spcPct val="0"/>
              </a:spcBef>
            </a:pPr>
            <a:r>
              <a:rPr lang="hu-HU" b="1" u="sng" dirty="0" smtClean="0"/>
              <a:t>Ez a kötelezettség a már vizsgaszervezési engedéllyel rendelkezők esetén él.</a:t>
            </a:r>
            <a:r>
              <a:rPr lang="hu-HU" dirty="0" smtClean="0"/>
              <a:t> Kiemelt fontosságú, hogy a gyakorlati feltételek  megfeleléséről szóló írásos dokumentum minden esetben meglegyen. Ennek hiánya mind a vizsgaszervező, mind a vizsgabizottság jogszerűtlen tevékenységét jelezheti, amely komolyabb esetben bizonyítvány visszavonásokhoz, eltiltásokhoz is vezethet. (és ez a hiányosság akár évekkel a vizsga után derülhet ki</a:t>
            </a:r>
            <a:r>
              <a:rPr lang="hu-HU" baseline="0" dirty="0" smtClean="0"/>
              <a:t> és utólag</a:t>
            </a:r>
            <a:r>
              <a:rPr lang="hu-HU" dirty="0" smtClean="0"/>
              <a:t> már nem biztos, hogy pótolható)</a:t>
            </a:r>
          </a:p>
          <a:p>
            <a:pPr eaLnBrk="1" hangingPunct="1">
              <a:spcBef>
                <a:spcPct val="0"/>
              </a:spcBef>
            </a:pPr>
            <a:endParaRPr lang="hu-HU" b="1" u="sng" dirty="0" smtClean="0"/>
          </a:p>
          <a:p>
            <a:pPr eaLnBrk="1" hangingPunct="1">
              <a:spcBef>
                <a:spcPct val="0"/>
              </a:spcBef>
            </a:pPr>
            <a:r>
              <a:rPr lang="hu-HU" b="1" u="sng" dirty="0" smtClean="0"/>
              <a:t>Ezért, ha netán nincs mindenképpen szólni kell a vizsgaszervezőnek!</a:t>
            </a:r>
          </a:p>
          <a:p>
            <a:pPr eaLnBrk="1" hangingPunct="1">
              <a:spcBef>
                <a:spcPct val="0"/>
              </a:spcBef>
            </a:pPr>
            <a:r>
              <a:rPr lang="hu-HU" b="1" u="sng" dirty="0" smtClean="0"/>
              <a:t> </a:t>
            </a:r>
          </a:p>
        </p:txBody>
      </p:sp>
    </p:spTree>
    <p:extLst>
      <p:ext uri="{BB962C8B-B14F-4D97-AF65-F5344CB8AC3E}">
        <p14:creationId xmlns:p14="http://schemas.microsoft.com/office/powerpoint/2010/main" val="8402397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AED179-4FDA-4050-89BE-696E650BECB4}" type="slidenum">
              <a:rPr lang="en-US" smtClean="0"/>
              <a:pPr fontAlgn="base">
                <a:spcBef>
                  <a:spcPct val="0"/>
                </a:spcBef>
                <a:spcAft>
                  <a:spcPct val="0"/>
                </a:spcAft>
                <a:defRPr/>
              </a:pPr>
              <a:t>42</a:t>
            </a:fld>
            <a:endParaRPr lang="en-US" smtClean="0"/>
          </a:p>
        </p:txBody>
      </p:sp>
      <p:sp>
        <p:nvSpPr>
          <p:cNvPr id="860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6020" name="Rectangle 3"/>
          <p:cNvSpPr>
            <a:spLocks noGrp="1" noChangeArrowheads="1"/>
          </p:cNvSpPr>
          <p:nvPr>
            <p:ph type="body" idx="1"/>
          </p:nvPr>
        </p:nvSpPr>
        <p:spPr bwMode="auto">
          <a:xfrm>
            <a:off x="907839" y="4721940"/>
            <a:ext cx="4993111" cy="4473416"/>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hu-HU" dirty="0" smtClean="0"/>
          </a:p>
        </p:txBody>
      </p:sp>
    </p:spTree>
    <p:extLst>
      <p:ext uri="{BB962C8B-B14F-4D97-AF65-F5344CB8AC3E}">
        <p14:creationId xmlns:p14="http://schemas.microsoft.com/office/powerpoint/2010/main" val="3759416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Nincs 10 fős létszám minimum a vizsgán, 1 fős is lehet a vizsgacsoport. Az alapdíjat viszont mindenképpen ki kell fizetni,</a:t>
            </a:r>
            <a:r>
              <a:rPr lang="hu-HU" baseline="0" dirty="0" smtClean="0"/>
              <a:t> ha a vizsga megkezdődött.</a:t>
            </a:r>
          </a:p>
          <a:p>
            <a:r>
              <a:rPr lang="hu-HU" baseline="0" dirty="0" smtClean="0"/>
              <a:t>Tehát, ha egyetlen vizsgázó sem jött el, akkor az eredménytelen vizsga befejeztével a bizottság az alapdíjra jogosult.</a:t>
            </a:r>
          </a:p>
          <a:p>
            <a:endParaRPr lang="hu-HU" baseline="0" dirty="0" smtClean="0"/>
          </a:p>
          <a:p>
            <a:r>
              <a:rPr lang="hu-HU" baseline="0" dirty="0" smtClean="0"/>
              <a:t>Akkor is, ha felfüggesztés miatt a vizsga el sem kezdődik. Ha viszont a felfüggesztést követően a vizsga pl. 1 hét múlva (30 napon belül van) lebonyolítható, akkor a bizottság nem kapja újra az alapdíjat, hanem úgy kell tekinteni, hogy a vizsga folytatódott (hacsak </a:t>
            </a:r>
            <a:r>
              <a:rPr lang="hu-HU" baseline="0" dirty="0" err="1" smtClean="0"/>
              <a:t>vmiért</a:t>
            </a:r>
            <a:r>
              <a:rPr lang="hu-HU" baseline="0" dirty="0" smtClean="0"/>
              <a:t> le nem zárták és új bizottság került kinevezésre). Ekkor a többlet utazási költség érvényesíthető.</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43</a:t>
            </a:fld>
            <a:endParaRPr lang="hu-HU"/>
          </a:p>
        </p:txBody>
      </p:sp>
    </p:spTree>
    <p:extLst>
      <p:ext uri="{BB962C8B-B14F-4D97-AF65-F5344CB8AC3E}">
        <p14:creationId xmlns:p14="http://schemas.microsoft.com/office/powerpoint/2010/main" val="2070856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iakép helye 1"/>
          <p:cNvSpPr>
            <a:spLocks noGrp="1" noRot="1" noChangeAspect="1" noTextEdit="1"/>
          </p:cNvSpPr>
          <p:nvPr>
            <p:ph type="sldImg"/>
          </p:nvPr>
        </p:nvSpPr>
        <p:spPr bwMode="auto">
          <a:noFill/>
          <a:ln>
            <a:solidFill>
              <a:srgbClr val="000000"/>
            </a:solidFill>
            <a:miter lim="800000"/>
            <a:headEnd/>
            <a:tailEnd/>
          </a:ln>
        </p:spPr>
      </p:sp>
      <p:sp>
        <p:nvSpPr>
          <p:cNvPr id="90115" name="Jegyzetek helye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r>
              <a:rPr lang="hu-HU" b="0" dirty="0" smtClean="0"/>
              <a:t>A címben azért jelenik meg zárójelben az (elnök) mert a változó díjat %-os értéke az elnök vonatkozásában került feltüntetésre. A lényeg a </a:t>
            </a:r>
            <a:r>
              <a:rPr lang="hu-HU" b="0" i="1" u="sng" dirty="0" smtClean="0"/>
              <a:t>vizsgaidő arányos </a:t>
            </a:r>
            <a:r>
              <a:rPr lang="hu-HU" b="0" dirty="0" smtClean="0"/>
              <a:t>változó</a:t>
            </a:r>
            <a:r>
              <a:rPr lang="hu-HU" b="0" baseline="0" dirty="0" smtClean="0"/>
              <a:t> díjon van.</a:t>
            </a:r>
            <a:endParaRPr lang="hu-HU" b="0" dirty="0" smtClean="0"/>
          </a:p>
          <a:p>
            <a:endParaRPr lang="hu-HU" b="1" dirty="0" smtClean="0"/>
          </a:p>
          <a:p>
            <a:r>
              <a:rPr lang="hu-HU" b="1" dirty="0" smtClean="0"/>
              <a:t>A díjazás nem a vizsgaszervezőtől jár, hanem a megbízótól, az államtól. A vizsgaszervező „csak” kifizető, számára jogszabály írja elő a kifizetési kötelezettséget, amelynek mértéke nem a vizsgaszervező igényeinek való megfelelés mértékétől függ.</a:t>
            </a:r>
          </a:p>
          <a:p>
            <a:endParaRPr lang="hu-HU" b="1" dirty="0" smtClean="0"/>
          </a:p>
          <a:p>
            <a:r>
              <a:rPr lang="hu-HU" b="1" dirty="0" smtClean="0"/>
              <a:t>(Tehát, ha a bizottság</a:t>
            </a:r>
            <a:r>
              <a:rPr lang="hu-HU" b="1" baseline="0" dirty="0" smtClean="0"/>
              <a:t> mindenkit megbuktat, akkor ugyanannyi díjat kap, mint amikor mindenki levizsgázik.)</a:t>
            </a:r>
            <a:endParaRPr lang="hu-HU" b="1" dirty="0" smtClean="0"/>
          </a:p>
          <a:p>
            <a:endParaRPr lang="hu-HU" b="1" dirty="0" smtClean="0"/>
          </a:p>
          <a:p>
            <a:r>
              <a:rPr lang="hu-HU" b="0" dirty="0" smtClean="0"/>
              <a:t>(Ugyanakkor a vizsgabizottság tagjai sem dönthetnek önhatalmúan magasabb összegről, esetleges (a szokásosnál több) többletfeladataikra, vagy nehezebb vizsgakörülményekre hivatkozással.) </a:t>
            </a:r>
          </a:p>
          <a:p>
            <a:endParaRPr lang="hu-HU" dirty="0" smtClean="0"/>
          </a:p>
          <a:p>
            <a:r>
              <a:rPr lang="hu-HU" sz="1200" b="1" u="sng" dirty="0" smtClean="0"/>
              <a:t>Kifizetéshez:</a:t>
            </a:r>
          </a:p>
          <a:p>
            <a:r>
              <a:rPr lang="hu-HU" sz="1200" dirty="0" smtClean="0"/>
              <a:t> Fizetés módjának előzetes egyeztetése</a:t>
            </a:r>
          </a:p>
          <a:p>
            <a:r>
              <a:rPr lang="hu-HU" sz="1200" dirty="0" smtClean="0"/>
              <a:t> Szükséges dokumentumok átadása</a:t>
            </a:r>
          </a:p>
          <a:p>
            <a:r>
              <a:rPr lang="hu-HU" sz="1200" dirty="0" smtClean="0"/>
              <a:t> A kifizetéshez (utaláshoz) szükséges dokumentumok </a:t>
            </a:r>
          </a:p>
          <a:p>
            <a:r>
              <a:rPr lang="hu-HU" sz="1200" dirty="0" smtClean="0"/>
              <a:t> megfelelő kitöltése</a:t>
            </a:r>
          </a:p>
          <a:p>
            <a:endParaRPr lang="hu-HU" dirty="0" smtClean="0"/>
          </a:p>
          <a:p>
            <a:r>
              <a:rPr lang="hu-HU" dirty="0" smtClean="0"/>
              <a:t>Több esetben volt tapasztalható, hogy a vizsgabizottság tagjainak kifizetésére azért nem került sor, mert az érintett nem adta meg a kifizetéshez szükséges adatokat, így a vizsgaszervező nem tudta a díjat jogszerűen elszámolni. Erre figyelni kell.</a:t>
            </a:r>
          </a:p>
          <a:p>
            <a:endParaRPr lang="hu-HU" dirty="0" smtClean="0"/>
          </a:p>
          <a:p>
            <a:r>
              <a:rPr lang="hu-HU" dirty="0" smtClean="0"/>
              <a:t>Ha a fizetéssel kapcsolatban nézeteltérés támad, akkor minden esetben kérjék a vizsgaszervező eltérő álláspontjának pontos jogszabályi alátámasztását (a  </a:t>
            </a:r>
            <a:r>
              <a:rPr lang="hu-HU" dirty="0" err="1" smtClean="0"/>
              <a:t>jogszab</a:t>
            </a:r>
            <a:r>
              <a:rPr lang="hu-HU" dirty="0" smtClean="0"/>
              <a:t>. bemutatását, amely alapján fizetni akar). Ugyanakkor készüljenek fel arra, hogy a vizsgaszervező is ezt fogja kérni Önöktől. </a:t>
            </a:r>
          </a:p>
        </p:txBody>
      </p:sp>
      <p:sp>
        <p:nvSpPr>
          <p:cNvPr id="29700"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F570AC-4569-4FA0-BDAA-C70AAC7B22C6}" type="slidenum">
              <a:rPr lang="hu-HU" smtClean="0"/>
              <a:pPr fontAlgn="base">
                <a:spcBef>
                  <a:spcPct val="0"/>
                </a:spcBef>
                <a:spcAft>
                  <a:spcPct val="0"/>
                </a:spcAft>
                <a:defRPr/>
              </a:pPr>
              <a:t>44</a:t>
            </a:fld>
            <a:endParaRPr lang="hu-HU" smtClean="0"/>
          </a:p>
        </p:txBody>
      </p:sp>
    </p:spTree>
    <p:extLst>
      <p:ext uri="{BB962C8B-B14F-4D97-AF65-F5344CB8AC3E}">
        <p14:creationId xmlns:p14="http://schemas.microsoft.com/office/powerpoint/2010/main" val="2656394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4D006B-9211-4949-B5F2-1F61AA6CB6A6}" type="slidenum">
              <a:rPr lang="en-US" smtClean="0"/>
              <a:pPr fontAlgn="base">
                <a:spcBef>
                  <a:spcPct val="0"/>
                </a:spcBef>
                <a:spcAft>
                  <a:spcPct val="0"/>
                </a:spcAft>
                <a:defRPr/>
              </a:pPr>
              <a:t>45</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p:txBody>
          <a:bodyPr wrap="square" numCol="1" anchor="t" anchorCtr="0" compatLnSpc="1">
            <a:prstTxWarp prst="textNoShape">
              <a:avLst/>
            </a:prstTxWarp>
          </a:bodyPr>
          <a:lstStyle/>
          <a:p>
            <a:r>
              <a:rPr lang="hu-HU" b="1" dirty="0" smtClean="0">
                <a:effectLst/>
              </a:rPr>
              <a:t>Vizsgaszabályzat:</a:t>
            </a:r>
          </a:p>
          <a:p>
            <a:r>
              <a:rPr lang="hu-HU" b="1" dirty="0" smtClean="0">
                <a:effectLst/>
              </a:rPr>
              <a:t>17. § </a:t>
            </a:r>
            <a:r>
              <a:rPr lang="hu-HU" dirty="0" smtClean="0">
                <a:effectLst/>
              </a:rPr>
              <a:t>(1) A vizsga lezárását követően a vizsgaelnök és a vizsgabizottság tagjai külön-külön elkészítik</a:t>
            </a:r>
          </a:p>
          <a:p>
            <a:r>
              <a:rPr lang="hu-HU" i="1" dirty="0" smtClean="0">
                <a:effectLst/>
              </a:rPr>
              <a:t>a) </a:t>
            </a:r>
            <a:r>
              <a:rPr lang="hu-HU" dirty="0" err="1" smtClean="0">
                <a:effectLst/>
              </a:rPr>
              <a:t>a</a:t>
            </a:r>
            <a:r>
              <a:rPr lang="hu-HU" dirty="0" smtClean="0">
                <a:effectLst/>
              </a:rPr>
              <a:t> vizsga előkészítésével, lebonyolításával,</a:t>
            </a:r>
          </a:p>
          <a:p>
            <a:r>
              <a:rPr lang="hu-HU" i="1" dirty="0" smtClean="0">
                <a:effectLst/>
              </a:rPr>
              <a:t>b) </a:t>
            </a:r>
            <a:r>
              <a:rPr lang="hu-HU" dirty="0" smtClean="0">
                <a:effectLst/>
              </a:rPr>
              <a:t>a vizsgáztatás feltételeivel,</a:t>
            </a:r>
          </a:p>
          <a:p>
            <a:r>
              <a:rPr lang="hu-HU" i="1" dirty="0" smtClean="0">
                <a:effectLst/>
              </a:rPr>
              <a:t>c) </a:t>
            </a:r>
            <a:r>
              <a:rPr lang="hu-HU" dirty="0" smtClean="0">
                <a:effectLst/>
              </a:rPr>
              <a:t>a vizsgázók felkészültségével,</a:t>
            </a:r>
          </a:p>
          <a:p>
            <a:r>
              <a:rPr lang="hu-HU" i="1" dirty="0" smtClean="0">
                <a:effectLst/>
              </a:rPr>
              <a:t>d) </a:t>
            </a:r>
            <a:r>
              <a:rPr lang="hu-HU" dirty="0" smtClean="0">
                <a:effectLst/>
              </a:rPr>
              <a:t>a vizsgafelmentéssel kapcsolatos döntéssel,</a:t>
            </a:r>
          </a:p>
          <a:p>
            <a:r>
              <a:rPr lang="hu-HU" i="1" dirty="0" smtClean="0">
                <a:effectLst/>
              </a:rPr>
              <a:t>e) </a:t>
            </a:r>
            <a:r>
              <a:rPr lang="hu-HU" dirty="0" smtClean="0">
                <a:effectLst/>
              </a:rPr>
              <a:t>a szakmai és vizsgakövetelményben leírtak teljesülésével, valamint</a:t>
            </a:r>
          </a:p>
          <a:p>
            <a:r>
              <a:rPr lang="hu-HU" i="1" dirty="0" smtClean="0">
                <a:effectLst/>
              </a:rPr>
              <a:t>f) </a:t>
            </a:r>
            <a:r>
              <a:rPr lang="hu-HU" dirty="0" smtClean="0">
                <a:effectLst/>
              </a:rPr>
              <a:t>a jogszabályi rendelkezések betartásával</a:t>
            </a:r>
          </a:p>
          <a:p>
            <a:r>
              <a:rPr lang="hu-HU" dirty="0" smtClean="0">
                <a:effectLst/>
              </a:rPr>
              <a:t>kapcsolatos észrevételeket, javaslatokat tartalmazó elektronikus jelentésüket, amelyet a </a:t>
            </a:r>
            <a:r>
              <a:rPr lang="hu-HU" b="1" dirty="0" smtClean="0">
                <a:effectLst/>
              </a:rPr>
              <a:t>vizsga befejezését követő egy héten belül rögzítenek </a:t>
            </a:r>
            <a:r>
              <a:rPr lang="hu-HU" dirty="0" smtClean="0">
                <a:effectLst/>
              </a:rPr>
              <a:t>az elektronikus felületen.</a:t>
            </a:r>
          </a:p>
          <a:p>
            <a:r>
              <a:rPr lang="hu-HU" dirty="0" smtClean="0">
                <a:effectLst/>
              </a:rPr>
              <a:t>(2) A vizsga lezárását követően a vizsgaszervező jelentést küldhet a szakképzési feladatot ellátó hatóságnak a vizsgával, a vizsgabizottság munkájával kapcsolatos tapasztalatairól, javaslatairól az elektronikus felületen.</a:t>
            </a:r>
          </a:p>
          <a:p>
            <a:r>
              <a:rPr lang="hu-HU" dirty="0" smtClean="0">
                <a:effectLst/>
              </a:rPr>
              <a:t>(3) Aki az (1) bekezdésben foglalt kötelezettségének </a:t>
            </a:r>
            <a:r>
              <a:rPr lang="hu-HU" b="1" dirty="0" smtClean="0">
                <a:effectLst/>
              </a:rPr>
              <a:t>nem tesz eleget, e kötelezettség teljesítéséig nem bízható meg újabb </a:t>
            </a:r>
            <a:r>
              <a:rPr lang="hu-HU" dirty="0" smtClean="0">
                <a:effectLst/>
              </a:rPr>
              <a:t>vizsgaelnöki, vizsgabizottsági tagi teendők ellátásával.</a:t>
            </a:r>
          </a:p>
          <a:p>
            <a:pPr marL="228600" indent="-228600" eaLnBrk="1" hangingPunct="1">
              <a:spcBef>
                <a:spcPct val="0"/>
              </a:spcBef>
              <a:defRPr/>
            </a:pPr>
            <a:endParaRPr lang="hu-HU" dirty="0" smtClean="0"/>
          </a:p>
        </p:txBody>
      </p:sp>
    </p:spTree>
    <p:extLst>
      <p:ext uri="{BB962C8B-B14F-4D97-AF65-F5344CB8AC3E}">
        <p14:creationId xmlns:p14="http://schemas.microsoft.com/office/powerpoint/2010/main" val="206907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85000" lnSpcReduction="20000"/>
          </a:bodyPr>
          <a:lstStyle/>
          <a:p>
            <a:r>
              <a:rPr lang="hu-HU" b="1" i="1" dirty="0" smtClean="0"/>
              <a:t>Változás: az</a:t>
            </a:r>
            <a:r>
              <a:rPr lang="hu-HU" b="1" i="1" baseline="0" dirty="0" smtClean="0"/>
              <a:t> Szt. 2015. évi módosításával</a:t>
            </a:r>
            <a:endParaRPr lang="hu-HU" b="1" i="1" dirty="0" smtClean="0"/>
          </a:p>
          <a:p>
            <a:endParaRPr lang="hu-HU" dirty="0" smtClean="0"/>
          </a:p>
          <a:p>
            <a:r>
              <a:rPr lang="hu-HU" dirty="0" smtClean="0"/>
              <a:t>Komplex szakmai vizsgát kiskorú személy kizárólag iskolai rendszerű szakképzés keretében tehet, kivéve, ha az adott szakképesítés kizárólag iskolarendszeren kívüli szakképzésben szerezhető meg.</a:t>
            </a:r>
          </a:p>
          <a:p>
            <a:endParaRPr lang="hu-HU" dirty="0" smtClean="0"/>
          </a:p>
          <a:p>
            <a:r>
              <a:rPr lang="hu-HU" dirty="0" smtClean="0"/>
              <a:t>Annak érdekében,</a:t>
            </a:r>
            <a:r>
              <a:rPr lang="hu-HU" baseline="0" dirty="0" smtClean="0"/>
              <a:t> hogy a fiatalok az első (komoly) szakképesítésüket mindenképpen iskolai rendszerben szerezzék meg és ne „felnőtt gyorstalpalón”. </a:t>
            </a:r>
          </a:p>
          <a:p>
            <a:endParaRPr lang="hu-HU" baseline="0" dirty="0" smtClean="0"/>
          </a:p>
          <a:p>
            <a:r>
              <a:rPr lang="hu-HU" sz="1200" b="1" i="1" kern="1200" dirty="0" smtClean="0">
                <a:solidFill>
                  <a:schemeClr val="tx1"/>
                </a:solidFill>
                <a:effectLst/>
                <a:latin typeface="+mn-lt"/>
                <a:ea typeface="+mn-ea"/>
                <a:cs typeface="+mn-cs"/>
              </a:rPr>
              <a:t>A komplex szakmai vizsga</a:t>
            </a:r>
          </a:p>
          <a:p>
            <a:r>
              <a:rPr lang="hu-HU" sz="1200" kern="1200" dirty="0" smtClean="0">
                <a:solidFill>
                  <a:schemeClr val="tx1"/>
                </a:solidFill>
                <a:effectLst/>
                <a:latin typeface="+mn-lt"/>
                <a:ea typeface="+mn-ea"/>
                <a:cs typeface="+mn-cs"/>
              </a:rPr>
              <a:t>A komplex szakmai vizsga fő funkciója változatlanul a mérés. Annak felmérése, hogy a vizsgán részt vevők szakmai elméleti és gyakorlati tudása, képességei, készségei, ismeretei elegendőek-e az OKJ-ban meghatározott szakképesítés megszerzéséhez, a szakképesítéssel betölthető munkakörök feladatainak, tevékenységeinek ellátásához. Ahogy az Szt. keretszabályként meghatározza, hogy a komplex szakmai vizsgát a szakmai és vizsgakövetelmény alapján és a szakmai vizsgaszabályzat rendelkezései szerint kell megtartani, továbbá szakképesítés megszerzését igazoló bizonyítványt csak az kaphat, aki a komplex szakmai vizsgán teljesítette a szakmai és vizsgakövetelményben meghatározott valamennyi követelményt.</a:t>
            </a:r>
          </a:p>
          <a:p>
            <a:r>
              <a:rPr lang="hu-HU" sz="1200" kern="1200" dirty="0" smtClean="0">
                <a:solidFill>
                  <a:schemeClr val="tx1"/>
                </a:solidFill>
                <a:effectLst/>
                <a:latin typeface="+mn-lt"/>
                <a:ea typeface="+mn-ea"/>
                <a:cs typeface="+mn-cs"/>
              </a:rPr>
              <a:t>A komplex szakmai vizsga továbbra is állami vizsga, olyan összetett, egységes mérési eljárás, amelyet vizsgabizottság előtt kell letenni. A komplex szakmai vizsgát függetlenül az előképzettségtől és gyakorlattól mindenkinek teljesítenie kell, felmentés – bizonyos szűk kivételektől eltekintve – nem adható. </a:t>
            </a:r>
          </a:p>
          <a:p>
            <a:r>
              <a:rPr lang="hu-HU" sz="1200" kern="1200" dirty="0" smtClean="0">
                <a:solidFill>
                  <a:schemeClr val="tx1"/>
                </a:solidFill>
                <a:effectLst/>
                <a:latin typeface="+mn-lt"/>
                <a:ea typeface="+mn-ea"/>
                <a:cs typeface="+mn-cs"/>
              </a:rPr>
              <a:t>Az OKJ-ban szereplő szakképesítésekhez kiadott szakmai és vizsgakövetelményekben foglalt vizsgafeladatok alapján elmondható, hogy a komplex szakmai vizsga jellemzően gyakorlatorientált, kevés kivételtől eltekintve kötelező tartalmi eleme a gyakorlati vizsgatevékenység, amely mellett a szakképesítés jellegétől függően további kötelezően választandó vizsgatevékenység (az írásbeli és/vagy szóbeli) is megtalálható. </a:t>
            </a:r>
          </a:p>
          <a:p>
            <a:endParaRPr lang="hu-HU" dirty="0" smtClean="0"/>
          </a:p>
          <a:p>
            <a:r>
              <a:rPr lang="hu-HU" dirty="0" smtClean="0"/>
              <a:t>A kiskorúakra</a:t>
            </a:r>
            <a:r>
              <a:rPr lang="hu-HU" baseline="0" dirty="0" smtClean="0"/>
              <a:t> vonatkozó rendelkezés célja, hogy a fiatalok első szakképesítésüket az iskolai rendszerben szerezzék meg (a 3-as szintű szakképesítések már 17 éves korban megszerezhetőek iskolában, a felnőttképzés pedig 16 éves kortól érhető el).</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5</a:t>
            </a:fld>
            <a:endParaRPr lang="hu-HU"/>
          </a:p>
        </p:txBody>
      </p:sp>
    </p:spTree>
    <p:extLst>
      <p:ext uri="{BB962C8B-B14F-4D97-AF65-F5344CB8AC3E}">
        <p14:creationId xmlns:p14="http://schemas.microsoft.com/office/powerpoint/2010/main" val="154969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Azokban a szakképesítésekben, amelyekben a gazdasági kamara a szakképesítésért felelős miniszterrel kötött megállapodás alapján kidolgozza és gondozza a szakmai és vizsgakövetelményt, a szakképzési feladatot ellátó hatóság a vizsgaelnököt a gazdasági kamara javaslata alapján bízza meg.</a:t>
            </a:r>
          </a:p>
          <a:p>
            <a:endParaRPr lang="hu-HU" dirty="0" smtClean="0"/>
          </a:p>
          <a:p>
            <a:r>
              <a:rPr lang="hu-HU" dirty="0" smtClean="0"/>
              <a:t>A </a:t>
            </a:r>
            <a:r>
              <a:rPr lang="hu-HU" dirty="0"/>
              <a:t>szakmai vizsgabizottság munkájában csak olyan személy vehet részt, aki a szakmai elméleti tantárgyak oktatásához vagy a gyakorlati képzés ellátásához jogszabályban előírt szakképesítéssel vagy szakképzettséggel rendelkezik</a:t>
            </a:r>
            <a:r>
              <a:rPr lang="hu-HU" dirty="0" smtClean="0"/>
              <a:t>.</a:t>
            </a:r>
          </a:p>
          <a:p>
            <a:r>
              <a:rPr lang="hu-HU" dirty="0" smtClean="0"/>
              <a:t>Bár a képző intézmény képviselőjének (aki oktatott a tanfolyamon) nem kell szerepelnie a névjegyzéken, mégis az előző feltételek okán rá is vonatkoznak képesítési követelmények (tehát nem lehet akárki)</a:t>
            </a:r>
            <a:endParaRPr lang="hu-HU" dirty="0"/>
          </a:p>
          <a:p>
            <a:endParaRPr lang="hu-HU" dirty="0" smtClean="0"/>
          </a:p>
          <a:p>
            <a:r>
              <a:rPr lang="hu-HU" dirty="0" smtClean="0"/>
              <a:t>Vizsgaelnöki </a:t>
            </a:r>
            <a:r>
              <a:rPr lang="hu-HU" dirty="0"/>
              <a:t>megbízást csak a szakképzési feladatot ellátó hatóság által vezetett országos </a:t>
            </a:r>
            <a:r>
              <a:rPr lang="hu-HU" dirty="0" smtClean="0"/>
              <a:t>szakképzési </a:t>
            </a:r>
            <a:r>
              <a:rPr lang="hu-HU" dirty="0"/>
              <a:t>vizsgaelnöki névjegyzéken </a:t>
            </a:r>
            <a:r>
              <a:rPr lang="hu-HU" dirty="0" smtClean="0"/>
              <a:t>szereplő </a:t>
            </a:r>
            <a:r>
              <a:rPr lang="hu-HU" dirty="0"/>
              <a:t>vizsgaelnök kaphat.</a:t>
            </a:r>
          </a:p>
          <a:p>
            <a:r>
              <a:rPr lang="hu-HU" dirty="0" smtClean="0"/>
              <a:t>A </a:t>
            </a:r>
            <a:r>
              <a:rPr lang="hu-HU" dirty="0"/>
              <a:t>szakmai vizsgabizottsági tagságra vonatkozó megbízás - a képzést folytató intézmény által javasolt, a képzésben részt vett oktató vizsgabizottsági tag kivételével - az országos szakképzési névjegyzék részét képező vizsgabizottsági névjegyzéken </a:t>
            </a:r>
            <a:r>
              <a:rPr lang="hu-HU" dirty="0" smtClean="0"/>
              <a:t>szereplő </a:t>
            </a:r>
            <a:r>
              <a:rPr lang="hu-HU" dirty="0"/>
              <a:t>személynek adható</a:t>
            </a:r>
            <a:r>
              <a:rPr lang="hu-HU" dirty="0" smtClean="0"/>
              <a:t>.</a:t>
            </a:r>
          </a:p>
          <a:p>
            <a:endParaRPr lang="hu-HU" dirty="0"/>
          </a:p>
          <a:p>
            <a:r>
              <a:rPr lang="hu-HU" dirty="0" smtClean="0"/>
              <a:t>VÁLTOZÁS VOLT A NÉVJEGYZÉK KEZELÉSE ÉS A VIZSGABIZOTTSÁG KINEVEZÉSE  - ORSZÁGOS HATÁSKÖRREL – ÁTKERÜLT A PEST MEGYEI KORMÁNYHIVATALHOZ</a:t>
            </a:r>
            <a:endParaRPr lang="hu-HU" dirty="0"/>
          </a:p>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6</a:t>
            </a:fld>
            <a:endParaRPr lang="hu-HU"/>
          </a:p>
        </p:txBody>
      </p:sp>
    </p:spTree>
    <p:extLst>
      <p:ext uri="{BB962C8B-B14F-4D97-AF65-F5344CB8AC3E}">
        <p14:creationId xmlns:p14="http://schemas.microsoft.com/office/powerpoint/2010/main" val="3237750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7</a:t>
            </a:fld>
            <a:endParaRPr lang="hu-HU"/>
          </a:p>
        </p:txBody>
      </p:sp>
    </p:spTree>
    <p:extLst>
      <p:ext uri="{BB962C8B-B14F-4D97-AF65-F5344CB8AC3E}">
        <p14:creationId xmlns:p14="http://schemas.microsoft.com/office/powerpoint/2010/main" val="225449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8</a:t>
            </a:fld>
            <a:endParaRPr lang="hu-HU"/>
          </a:p>
        </p:txBody>
      </p:sp>
    </p:spTree>
    <p:extLst>
      <p:ext uri="{BB962C8B-B14F-4D97-AF65-F5344CB8AC3E}">
        <p14:creationId xmlns:p14="http://schemas.microsoft.com/office/powerpoint/2010/main" val="588278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effectLst/>
              </a:rPr>
              <a:t>2. § </a:t>
            </a:r>
            <a:r>
              <a:rPr lang="hu-HU" dirty="0" smtClean="0">
                <a:effectLst/>
              </a:rPr>
              <a:t>(1) A vizsga a szakmai és vizsgakövetelményben meghatározott írásbeli, számítógép alkalmazását igénylő interaktív (a továbbiakban: interaktív), gyakorlati vagy szóbeli jellegű vizsgatevékenységekből állhat.</a:t>
            </a:r>
          </a:p>
          <a:p>
            <a:r>
              <a:rPr lang="hu-HU" dirty="0" smtClean="0">
                <a:effectLst/>
              </a:rPr>
              <a:t>(2) A vizsga nyelve - a szakmai és vizsgakövetelményben előírt idegen nyelvi követelmények kivételével - a magyar, </a:t>
            </a:r>
            <a:r>
              <a:rPr lang="hu-HU" b="1" u="sng" dirty="0" smtClean="0">
                <a:effectLst/>
              </a:rPr>
              <a:t>a nemzetiségi iskolában, két tanítási nyelvű szakképző iskolában magyar vagy a nemzetiség vagy a képzés nyelvének megfelelő idegen nyelv. </a:t>
            </a:r>
            <a:r>
              <a:rPr lang="hu-HU" dirty="0" smtClean="0">
                <a:effectLst/>
              </a:rPr>
              <a:t>Az idegen nyelven letett vizsga az államilag elismert nyelvvizsgával nem egyenértékű, azt nem helyettesíti.</a:t>
            </a:r>
          </a:p>
          <a:p>
            <a:r>
              <a:rPr lang="hu-HU" dirty="0" smtClean="0"/>
              <a:t>…</a:t>
            </a:r>
          </a:p>
          <a:p>
            <a:endParaRPr lang="hu-HU" dirty="0" smtClean="0"/>
          </a:p>
          <a:p>
            <a:r>
              <a:rPr lang="hu-HU" dirty="0" smtClean="0"/>
              <a:t>A lényeg, hogy magyarul nem tudó vizsgázó ne tehessen szakmai vizsgát. Ez diszkrimináció? Nem, hanem előrelátás. Ha kiadásra kerül egy OKJ-s bizonyítvány az bárhol az országban képesít a szakképesítés szerinti tevékenységek ellátására. A nyelvtudás hiánya pedig nem</a:t>
            </a:r>
            <a:r>
              <a:rPr lang="hu-HU" baseline="0" dirty="0" smtClean="0"/>
              <a:t> megfelelő feladatellátást, gazdasági kárt, illetve balesetveszélyt, veszélyhelyzet kialakulását okozhatja.</a:t>
            </a:r>
          </a:p>
          <a:p>
            <a:r>
              <a:rPr lang="hu-HU" baseline="0" dirty="0" smtClean="0"/>
              <a:t>[Felmerült-e már bárkiben is a gondolat (aki nálunk erőlködik, hogy külföldiül akar vizsgázni és miért nem engedjük, ez hátrányos megkülönböztetés), hogy Londonban, Madridban vagy Moszkvában teljes természetességgel próbáljon meg /követelje a lehetőséget/ magyarul vizsgázni az ottani OKJ vizsgán?]</a:t>
            </a:r>
            <a:endParaRPr lang="hu-HU" dirty="0"/>
          </a:p>
        </p:txBody>
      </p:sp>
      <p:sp>
        <p:nvSpPr>
          <p:cNvPr id="4" name="Dia számának helye 3"/>
          <p:cNvSpPr>
            <a:spLocks noGrp="1"/>
          </p:cNvSpPr>
          <p:nvPr>
            <p:ph type="sldNum" sz="quarter" idx="10"/>
          </p:nvPr>
        </p:nvSpPr>
        <p:spPr/>
        <p:txBody>
          <a:bodyPr/>
          <a:lstStyle/>
          <a:p>
            <a:pPr>
              <a:defRPr/>
            </a:pPr>
            <a:fld id="{9DB70FD8-AA70-4D24-8910-EDFD0CD3440A}" type="slidenum">
              <a:rPr lang="hu-HU" smtClean="0"/>
              <a:pPr>
                <a:defRPr/>
              </a:pPr>
              <a:t>9</a:t>
            </a:fld>
            <a:endParaRPr lang="hu-HU"/>
          </a:p>
        </p:txBody>
      </p:sp>
    </p:spTree>
    <p:extLst>
      <p:ext uri="{BB962C8B-B14F-4D97-AF65-F5344CB8AC3E}">
        <p14:creationId xmlns:p14="http://schemas.microsoft.com/office/powerpoint/2010/main" val="317533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első oldal 1">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285884"/>
          </a:xfrm>
        </p:spPr>
        <p:txBody>
          <a:bodyPr anchor="t">
            <a:normAutofit/>
          </a:bodyPr>
          <a:lstStyle>
            <a:lvl1pPr>
              <a:defRPr sz="3000">
                <a:solidFill>
                  <a:srgbClr val="A69765"/>
                </a:solidFill>
                <a:latin typeface="Times New Roman" pitchFamily="18" charset="0"/>
                <a:cs typeface="Times New Roman" pitchFamily="18" charset="0"/>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2786058"/>
            <a:ext cx="6400800" cy="714380"/>
          </a:xfrm>
        </p:spPr>
        <p:txBody>
          <a:bodyPr>
            <a:normAutofit/>
          </a:bodyPr>
          <a:lstStyle>
            <a:lvl1pPr marL="0" indent="0" algn="ctr">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u-HU" dirty="0"/>
          </a:p>
        </p:txBody>
      </p:sp>
      <p:sp>
        <p:nvSpPr>
          <p:cNvPr id="8" name="Content Placeholder 4"/>
          <p:cNvSpPr>
            <a:spLocks noGrp="1"/>
          </p:cNvSpPr>
          <p:nvPr>
            <p:ph idx="13"/>
          </p:nvPr>
        </p:nvSpPr>
        <p:spPr bwMode="auto">
          <a:xfrm>
            <a:off x="785786" y="3571876"/>
            <a:ext cx="7572428" cy="114300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Content Placeholder 4"/>
          <p:cNvSpPr>
            <a:spLocks noGrp="1"/>
          </p:cNvSpPr>
          <p:nvPr>
            <p:ph idx="14"/>
          </p:nvPr>
        </p:nvSpPr>
        <p:spPr bwMode="auto">
          <a:xfrm>
            <a:off x="785786" y="4786322"/>
            <a:ext cx="7572428" cy="1000132"/>
          </a:xfrm>
          <a:noFill/>
          <a:ln>
            <a:miter lim="800000"/>
            <a:headEnd/>
            <a:tailEnd/>
          </a:ln>
        </p:spPr>
        <p:txBody>
          <a:bodyPr>
            <a:normAutofit/>
          </a:bodyPr>
          <a:lstStyle>
            <a:lvl1pPr algn="l">
              <a:buFont typeface="+mj-lt"/>
              <a:buAutoNum type="arabicPeriod"/>
              <a:defRPr sz="1400">
                <a:latin typeface="Arial" pitchFamily="34" charset="0"/>
                <a:cs typeface="Arial" pitchFamily="34" charset="0"/>
              </a:defRPr>
            </a:lvl1pPr>
          </a:lstStyle>
          <a:p>
            <a:endParaRPr lang="hu-HU" dirty="0" smtClean="0"/>
          </a:p>
        </p:txBody>
      </p:sp>
      <p:sp>
        <p:nvSpPr>
          <p:cNvPr id="6" name="Date Placeholder 3"/>
          <p:cNvSpPr>
            <a:spLocks noGrp="1"/>
          </p:cNvSpPr>
          <p:nvPr>
            <p:ph type="dt" sz="half" idx="15"/>
          </p:nvPr>
        </p:nvSpPr>
        <p:spPr/>
        <p:txBody>
          <a:bodyPr/>
          <a:lstStyle>
            <a:lvl1pPr>
              <a:defRPr/>
            </a:lvl1pPr>
          </a:lstStyle>
          <a:p>
            <a:pPr>
              <a:defRPr/>
            </a:pPr>
            <a:fld id="{FAF1B472-95A1-4F0E-B493-D3683BC4A230}" type="datetime1">
              <a:rPr lang="hu-HU" smtClean="0"/>
              <a:t>2017.02.07.</a:t>
            </a:fld>
            <a:endParaRPr lang="hu-HU"/>
          </a:p>
        </p:txBody>
      </p:sp>
      <p:sp>
        <p:nvSpPr>
          <p:cNvPr id="7" name="Footer Placeholder 4"/>
          <p:cNvSpPr>
            <a:spLocks noGrp="1"/>
          </p:cNvSpPr>
          <p:nvPr>
            <p:ph type="ftr" sz="quarter" idx="16"/>
          </p:nvPr>
        </p:nvSpPr>
        <p:spPr/>
        <p:txBody>
          <a:bodyPr/>
          <a:lstStyle>
            <a:lvl1pPr>
              <a:defRPr/>
            </a:lvl1pPr>
          </a:lstStyle>
          <a:p>
            <a:pPr>
              <a:defRPr/>
            </a:pPr>
            <a:endParaRPr lang="hu-HU"/>
          </a:p>
        </p:txBody>
      </p:sp>
    </p:spTree>
    <p:extLst>
      <p:ext uri="{BB962C8B-B14F-4D97-AF65-F5344CB8AC3E}">
        <p14:creationId xmlns:p14="http://schemas.microsoft.com/office/powerpoint/2010/main" val="2959981238"/>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pPr>
              <a:defRPr/>
            </a:pPr>
            <a:fld id="{BC0DEB03-C7E7-4489-AE27-B5278AA5499F}" type="datetime1">
              <a:rPr lang="hu-HU" smtClean="0"/>
              <a:t>2017.02.07.</a:t>
            </a:fld>
            <a:endParaRPr lang="hu-HU"/>
          </a:p>
        </p:txBody>
      </p:sp>
      <p:sp>
        <p:nvSpPr>
          <p:cNvPr id="6" name="Élőláb helye 5"/>
          <p:cNvSpPr>
            <a:spLocks noGrp="1"/>
          </p:cNvSpPr>
          <p:nvPr>
            <p:ph type="ftr" sz="quarter" idx="11"/>
          </p:nvPr>
        </p:nvSpPr>
        <p:spPr/>
        <p:txBody>
          <a:bodyPr/>
          <a:lstStyle/>
          <a:p>
            <a:pPr>
              <a:defRPr/>
            </a:pPr>
            <a:endParaRPr lang="hu-HU"/>
          </a:p>
        </p:txBody>
      </p:sp>
      <p:sp>
        <p:nvSpPr>
          <p:cNvPr id="7" name="Dia számának helye 6"/>
          <p:cNvSpPr>
            <a:spLocks noGrp="1"/>
          </p:cNvSpPr>
          <p:nvPr>
            <p:ph type="sldNum" sz="quarter" idx="12"/>
          </p:nvPr>
        </p:nvSpPr>
        <p:spPr/>
        <p:txBody>
          <a:bodyPr/>
          <a:lstStyle/>
          <a:p>
            <a:pPr>
              <a:defRPr/>
            </a:pPr>
            <a:fld id="{8EDDD233-86A6-4425-BE76-AD8B0ED4BC88}" type="slidenum">
              <a:rPr lang="hu-HU" smtClean="0"/>
              <a:pPr>
                <a:defRPr/>
              </a:pPr>
              <a:t>‹#›</a:t>
            </a:fld>
            <a:endParaRPr lang="hu-HU" dirty="0"/>
          </a:p>
        </p:txBody>
      </p:sp>
    </p:spTree>
    <p:extLst>
      <p:ext uri="{BB962C8B-B14F-4D97-AF65-F5344CB8AC3E}">
        <p14:creationId xmlns:p14="http://schemas.microsoft.com/office/powerpoint/2010/main" val="13726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pPr>
              <a:defRPr/>
            </a:pPr>
            <a:fld id="{29099F9B-366B-4892-B778-8E73302A42CC}" type="datetime1">
              <a:rPr lang="hu-HU" smtClean="0"/>
              <a:t>2017.02.07.</a:t>
            </a:fld>
            <a:endParaRPr lang="hu-HU"/>
          </a:p>
        </p:txBody>
      </p:sp>
      <p:sp>
        <p:nvSpPr>
          <p:cNvPr id="8" name="Élőláb helye 7"/>
          <p:cNvSpPr>
            <a:spLocks noGrp="1"/>
          </p:cNvSpPr>
          <p:nvPr>
            <p:ph type="ftr" sz="quarter" idx="11"/>
          </p:nvPr>
        </p:nvSpPr>
        <p:spPr/>
        <p:txBody>
          <a:bodyPr/>
          <a:lstStyle/>
          <a:p>
            <a:pPr>
              <a:defRPr/>
            </a:pPr>
            <a:endParaRPr lang="hu-HU"/>
          </a:p>
        </p:txBody>
      </p:sp>
      <p:sp>
        <p:nvSpPr>
          <p:cNvPr id="9" name="Dia számának helye 8"/>
          <p:cNvSpPr>
            <a:spLocks noGrp="1"/>
          </p:cNvSpPr>
          <p:nvPr>
            <p:ph type="sldNum" sz="quarter" idx="12"/>
          </p:nvPr>
        </p:nvSpPr>
        <p:spPr/>
        <p:txBody>
          <a:bodyPr/>
          <a:lstStyle/>
          <a:p>
            <a:pPr>
              <a:defRPr/>
            </a:pPr>
            <a:fld id="{6DAF80B3-BA24-40F1-AF5F-22199A8E3159}" type="slidenum">
              <a:rPr lang="hu-HU" smtClean="0"/>
              <a:pPr>
                <a:defRPr/>
              </a:pPr>
              <a:t>‹#›</a:t>
            </a:fld>
            <a:endParaRPr lang="hu-HU" dirty="0"/>
          </a:p>
        </p:txBody>
      </p:sp>
    </p:spTree>
    <p:extLst>
      <p:ext uri="{BB962C8B-B14F-4D97-AF65-F5344CB8AC3E}">
        <p14:creationId xmlns:p14="http://schemas.microsoft.com/office/powerpoint/2010/main" val="4236093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pPr>
              <a:defRPr/>
            </a:pPr>
            <a:fld id="{62B16508-BBE4-4250-AA68-C8941F125549}" type="datetime1">
              <a:rPr lang="hu-HU" smtClean="0"/>
              <a:t>2017.02.07.</a:t>
            </a:fld>
            <a:endParaRPr lang="hu-HU"/>
          </a:p>
        </p:txBody>
      </p:sp>
      <p:sp>
        <p:nvSpPr>
          <p:cNvPr id="4" name="Élőláb helye 3"/>
          <p:cNvSpPr>
            <a:spLocks noGrp="1"/>
          </p:cNvSpPr>
          <p:nvPr>
            <p:ph type="ftr" sz="quarter" idx="11"/>
          </p:nvPr>
        </p:nvSpPr>
        <p:spPr/>
        <p:txBody>
          <a:bodyPr/>
          <a:lstStyle/>
          <a:p>
            <a:pPr>
              <a:defRPr/>
            </a:pPr>
            <a:endParaRPr lang="hu-HU"/>
          </a:p>
        </p:txBody>
      </p:sp>
      <p:sp>
        <p:nvSpPr>
          <p:cNvPr id="5" name="Dia számának helye 4"/>
          <p:cNvSpPr>
            <a:spLocks noGrp="1"/>
          </p:cNvSpPr>
          <p:nvPr>
            <p:ph type="sldNum" sz="quarter" idx="12"/>
          </p:nvPr>
        </p:nvSpPr>
        <p:spPr/>
        <p:txBody>
          <a:bodyPr/>
          <a:lstStyle/>
          <a:p>
            <a:pPr>
              <a:defRPr/>
            </a:pPr>
            <a:fld id="{698A6F5E-A3FF-46D9-BD59-9E17A4DC65AF}" type="slidenum">
              <a:rPr lang="hu-HU" smtClean="0"/>
              <a:pPr>
                <a:defRPr/>
              </a:pPr>
              <a:t>‹#›</a:t>
            </a:fld>
            <a:endParaRPr lang="hu-HU"/>
          </a:p>
        </p:txBody>
      </p:sp>
    </p:spTree>
    <p:extLst>
      <p:ext uri="{BB962C8B-B14F-4D97-AF65-F5344CB8AC3E}">
        <p14:creationId xmlns:p14="http://schemas.microsoft.com/office/powerpoint/2010/main" val="2141227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D672B967-C563-4CBA-B25B-0C12D004BC9D}" type="datetime1">
              <a:rPr lang="hu-HU" smtClean="0"/>
              <a:t>2017.02.07.</a:t>
            </a:fld>
            <a:endParaRPr lang="hu-HU"/>
          </a:p>
        </p:txBody>
      </p:sp>
      <p:sp>
        <p:nvSpPr>
          <p:cNvPr id="3" name="Élőláb helye 2"/>
          <p:cNvSpPr>
            <a:spLocks noGrp="1"/>
          </p:cNvSpPr>
          <p:nvPr>
            <p:ph type="ftr" sz="quarter" idx="11"/>
          </p:nvPr>
        </p:nvSpPr>
        <p:spPr/>
        <p:txBody>
          <a:bodyPr/>
          <a:lstStyle/>
          <a:p>
            <a:pPr>
              <a:defRPr/>
            </a:pPr>
            <a:endParaRPr lang="hu-HU"/>
          </a:p>
        </p:txBody>
      </p:sp>
      <p:sp>
        <p:nvSpPr>
          <p:cNvPr id="4" name="Dia számának helye 3"/>
          <p:cNvSpPr>
            <a:spLocks noGrp="1"/>
          </p:cNvSpPr>
          <p:nvPr>
            <p:ph type="sldNum" sz="quarter" idx="12"/>
          </p:nvPr>
        </p:nvSpPr>
        <p:spPr/>
        <p:txBody>
          <a:bodyPr/>
          <a:lstStyle/>
          <a:p>
            <a:pPr>
              <a:defRPr/>
            </a:pPr>
            <a:fld id="{FB1BD5E6-1498-4EBC-8BAB-570801D7A48F}" type="slidenum">
              <a:rPr lang="hu-HU" smtClean="0"/>
              <a:pPr>
                <a:defRPr/>
              </a:pPr>
              <a:t>‹#›</a:t>
            </a:fld>
            <a:endParaRPr lang="hu-HU"/>
          </a:p>
        </p:txBody>
      </p:sp>
    </p:spTree>
    <p:extLst>
      <p:ext uri="{BB962C8B-B14F-4D97-AF65-F5344CB8AC3E}">
        <p14:creationId xmlns:p14="http://schemas.microsoft.com/office/powerpoint/2010/main" val="3937856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pPr>
              <a:defRPr/>
            </a:pPr>
            <a:fld id="{F75EC7DB-4E50-4474-92C0-4F3F3BF6AD09}" type="datetime1">
              <a:rPr lang="hu-HU" smtClean="0"/>
              <a:t>2017.02.07.</a:t>
            </a:fld>
            <a:endParaRPr lang="hu-HU"/>
          </a:p>
        </p:txBody>
      </p:sp>
      <p:sp>
        <p:nvSpPr>
          <p:cNvPr id="6" name="Élőláb helye 5"/>
          <p:cNvSpPr>
            <a:spLocks noGrp="1"/>
          </p:cNvSpPr>
          <p:nvPr>
            <p:ph type="ftr" sz="quarter" idx="11"/>
          </p:nvPr>
        </p:nvSpPr>
        <p:spPr/>
        <p:txBody>
          <a:bodyPr/>
          <a:lstStyle/>
          <a:p>
            <a:pPr>
              <a:defRPr/>
            </a:pPr>
            <a:endParaRPr lang="hu-HU"/>
          </a:p>
        </p:txBody>
      </p:sp>
      <p:sp>
        <p:nvSpPr>
          <p:cNvPr id="7" name="Dia számának helye 6"/>
          <p:cNvSpPr>
            <a:spLocks noGrp="1"/>
          </p:cNvSpPr>
          <p:nvPr>
            <p:ph type="sldNum" sz="quarter" idx="12"/>
          </p:nvPr>
        </p:nvSpPr>
        <p:spPr/>
        <p:txBody>
          <a:bodyPr/>
          <a:lstStyle/>
          <a:p>
            <a:pPr>
              <a:defRPr/>
            </a:pPr>
            <a:fld id="{491B74A9-664D-4EFF-BA22-91F6EE733D98}" type="slidenum">
              <a:rPr lang="hu-HU" smtClean="0"/>
              <a:pPr>
                <a:defRPr/>
              </a:pPr>
              <a:t>‹#›</a:t>
            </a:fld>
            <a:endParaRPr lang="hu-HU"/>
          </a:p>
        </p:txBody>
      </p:sp>
    </p:spTree>
    <p:extLst>
      <p:ext uri="{BB962C8B-B14F-4D97-AF65-F5344CB8AC3E}">
        <p14:creationId xmlns:p14="http://schemas.microsoft.com/office/powerpoint/2010/main" val="1478350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pPr>
              <a:defRPr/>
            </a:pPr>
            <a:fld id="{0197FB23-9FCD-4164-85D7-441D1643FC1C}" type="datetime1">
              <a:rPr lang="hu-HU" smtClean="0"/>
              <a:t>2017.02.07.</a:t>
            </a:fld>
            <a:endParaRPr lang="hu-HU"/>
          </a:p>
        </p:txBody>
      </p:sp>
      <p:sp>
        <p:nvSpPr>
          <p:cNvPr id="6" name="Élőláb helye 5"/>
          <p:cNvSpPr>
            <a:spLocks noGrp="1"/>
          </p:cNvSpPr>
          <p:nvPr>
            <p:ph type="ftr" sz="quarter" idx="11"/>
          </p:nvPr>
        </p:nvSpPr>
        <p:spPr/>
        <p:txBody>
          <a:bodyPr/>
          <a:lstStyle/>
          <a:p>
            <a:pPr>
              <a:defRPr/>
            </a:pPr>
            <a:endParaRPr lang="hu-HU"/>
          </a:p>
        </p:txBody>
      </p:sp>
      <p:sp>
        <p:nvSpPr>
          <p:cNvPr id="7" name="Dia számának helye 6"/>
          <p:cNvSpPr>
            <a:spLocks noGrp="1"/>
          </p:cNvSpPr>
          <p:nvPr>
            <p:ph type="sldNum" sz="quarter" idx="12"/>
          </p:nvPr>
        </p:nvSpPr>
        <p:spPr/>
        <p:txBody>
          <a:bodyPr/>
          <a:lstStyle/>
          <a:p>
            <a:pPr>
              <a:defRPr/>
            </a:pPr>
            <a:fld id="{E34E0E7C-B010-4565-998B-F2C3A363BC4B}" type="slidenum">
              <a:rPr lang="hu-HU" smtClean="0"/>
              <a:pPr>
                <a:defRPr/>
              </a:pPr>
              <a:t>‹#›</a:t>
            </a:fld>
            <a:endParaRPr lang="hu-HU"/>
          </a:p>
        </p:txBody>
      </p:sp>
    </p:spTree>
    <p:extLst>
      <p:ext uri="{BB962C8B-B14F-4D97-AF65-F5344CB8AC3E}">
        <p14:creationId xmlns:p14="http://schemas.microsoft.com/office/powerpoint/2010/main" val="290713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fld id="{A260FAB7-3021-4350-A194-B467BD9CD72E}" type="datetime1">
              <a:rPr lang="hu-HU" smtClean="0"/>
              <a:t>2017.02.07.</a:t>
            </a:fld>
            <a:endParaRPr lang="hu-HU"/>
          </a:p>
        </p:txBody>
      </p:sp>
      <p:sp>
        <p:nvSpPr>
          <p:cNvPr id="5" name="Élőláb helye 4"/>
          <p:cNvSpPr>
            <a:spLocks noGrp="1"/>
          </p:cNvSpPr>
          <p:nvPr>
            <p:ph type="ftr" sz="quarter" idx="11"/>
          </p:nvPr>
        </p:nvSpPr>
        <p:spPr/>
        <p:txBody>
          <a:bodyPr/>
          <a:lstStyle/>
          <a:p>
            <a:pPr>
              <a:defRPr/>
            </a:pPr>
            <a:endParaRPr lang="hu-HU"/>
          </a:p>
        </p:txBody>
      </p:sp>
      <p:sp>
        <p:nvSpPr>
          <p:cNvPr id="6" name="Dia számának helye 5"/>
          <p:cNvSpPr>
            <a:spLocks noGrp="1"/>
          </p:cNvSpPr>
          <p:nvPr>
            <p:ph type="sldNum" sz="quarter" idx="12"/>
          </p:nvPr>
        </p:nvSpPr>
        <p:spPr/>
        <p:txBody>
          <a:bodyPr/>
          <a:lstStyle/>
          <a:p>
            <a:pPr>
              <a:defRPr/>
            </a:pPr>
            <a:fld id="{70C7C6C7-634D-4F54-BD58-CD2A7D9A10A3}" type="slidenum">
              <a:rPr lang="hu-HU" smtClean="0"/>
              <a:pPr>
                <a:defRPr/>
              </a:pPr>
              <a:t>‹#›</a:t>
            </a:fld>
            <a:endParaRPr lang="hu-HU" dirty="0"/>
          </a:p>
        </p:txBody>
      </p:sp>
    </p:spTree>
    <p:extLst>
      <p:ext uri="{BB962C8B-B14F-4D97-AF65-F5344CB8AC3E}">
        <p14:creationId xmlns:p14="http://schemas.microsoft.com/office/powerpoint/2010/main" val="3877442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fld id="{2F353015-CFD0-4E6E-9004-398D8C23F85B}" type="datetime1">
              <a:rPr lang="hu-HU" smtClean="0"/>
              <a:t>2017.02.07.</a:t>
            </a:fld>
            <a:endParaRPr lang="hu-HU"/>
          </a:p>
        </p:txBody>
      </p:sp>
      <p:sp>
        <p:nvSpPr>
          <p:cNvPr id="5" name="Élőláb helye 4"/>
          <p:cNvSpPr>
            <a:spLocks noGrp="1"/>
          </p:cNvSpPr>
          <p:nvPr>
            <p:ph type="ftr" sz="quarter" idx="11"/>
          </p:nvPr>
        </p:nvSpPr>
        <p:spPr/>
        <p:txBody>
          <a:bodyPr/>
          <a:lstStyle/>
          <a:p>
            <a:pPr>
              <a:defRPr/>
            </a:pPr>
            <a:endParaRPr lang="hu-HU"/>
          </a:p>
        </p:txBody>
      </p:sp>
      <p:sp>
        <p:nvSpPr>
          <p:cNvPr id="6" name="Dia számának helye 5"/>
          <p:cNvSpPr>
            <a:spLocks noGrp="1"/>
          </p:cNvSpPr>
          <p:nvPr>
            <p:ph type="sldNum" sz="quarter" idx="12"/>
          </p:nvPr>
        </p:nvSpPr>
        <p:spPr/>
        <p:txBody>
          <a:bodyPr/>
          <a:lstStyle/>
          <a:p>
            <a:pPr>
              <a:defRPr/>
            </a:pPr>
            <a:fld id="{DA50C8A7-DEC9-4887-834B-E94E6E014692}" type="slidenum">
              <a:rPr lang="hu-HU" smtClean="0"/>
              <a:pPr>
                <a:defRPr/>
              </a:pPr>
              <a:t>‹#›</a:t>
            </a:fld>
            <a:endParaRPr lang="hu-HU"/>
          </a:p>
        </p:txBody>
      </p:sp>
    </p:spTree>
    <p:extLst>
      <p:ext uri="{BB962C8B-B14F-4D97-AF65-F5344CB8AC3E}">
        <p14:creationId xmlns:p14="http://schemas.microsoft.com/office/powerpoint/2010/main" val="3185177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Belső oldal 1">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285884"/>
          </a:xfrm>
        </p:spPr>
        <p:txBody>
          <a:bodyPr anchor="t">
            <a:normAutofit/>
          </a:bodyPr>
          <a:lstStyle>
            <a:lvl1pPr>
              <a:defRPr sz="3000">
                <a:solidFill>
                  <a:srgbClr val="A69765"/>
                </a:solidFill>
                <a:latin typeface="Times New Roman" pitchFamily="18" charset="0"/>
                <a:cs typeface="Times New Roman" pitchFamily="18" charset="0"/>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2786058"/>
            <a:ext cx="6400800" cy="714380"/>
          </a:xfrm>
        </p:spPr>
        <p:txBody>
          <a:bodyPr>
            <a:normAutofit/>
          </a:bodyPr>
          <a:lstStyle>
            <a:lvl1pPr marL="0" indent="0" algn="ctr">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u-HU" dirty="0"/>
          </a:p>
        </p:txBody>
      </p:sp>
      <p:sp>
        <p:nvSpPr>
          <p:cNvPr id="8" name="Content Placeholder 4"/>
          <p:cNvSpPr>
            <a:spLocks noGrp="1"/>
          </p:cNvSpPr>
          <p:nvPr>
            <p:ph idx="13"/>
          </p:nvPr>
        </p:nvSpPr>
        <p:spPr bwMode="auto">
          <a:xfrm>
            <a:off x="785786" y="3571876"/>
            <a:ext cx="7572428" cy="114300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Content Placeholder 4"/>
          <p:cNvSpPr>
            <a:spLocks noGrp="1"/>
          </p:cNvSpPr>
          <p:nvPr>
            <p:ph idx="14"/>
          </p:nvPr>
        </p:nvSpPr>
        <p:spPr bwMode="auto">
          <a:xfrm>
            <a:off x="785786" y="4786322"/>
            <a:ext cx="7572428" cy="1000132"/>
          </a:xfrm>
          <a:noFill/>
          <a:ln>
            <a:miter lim="800000"/>
            <a:headEnd/>
            <a:tailEnd/>
          </a:ln>
        </p:spPr>
        <p:txBody>
          <a:bodyPr>
            <a:normAutofit/>
          </a:bodyPr>
          <a:lstStyle>
            <a:lvl1pPr algn="l">
              <a:buFont typeface="+mj-lt"/>
              <a:buAutoNum type="arabicPeriod"/>
              <a:defRPr sz="1400">
                <a:latin typeface="Arial" pitchFamily="34" charset="0"/>
                <a:cs typeface="Arial" pitchFamily="34" charset="0"/>
              </a:defRPr>
            </a:lvl1pPr>
          </a:lstStyle>
          <a:p>
            <a:endParaRPr lang="hu-HU" dirty="0" smtClean="0"/>
          </a:p>
        </p:txBody>
      </p:sp>
      <p:sp>
        <p:nvSpPr>
          <p:cNvPr id="6" name="Date Placeholder 3"/>
          <p:cNvSpPr>
            <a:spLocks noGrp="1"/>
          </p:cNvSpPr>
          <p:nvPr>
            <p:ph type="dt" sz="half" idx="15"/>
          </p:nvPr>
        </p:nvSpPr>
        <p:spPr/>
        <p:txBody>
          <a:bodyPr/>
          <a:lstStyle>
            <a:lvl1pPr>
              <a:defRPr/>
            </a:lvl1pPr>
          </a:lstStyle>
          <a:p>
            <a:pPr>
              <a:defRPr/>
            </a:pPr>
            <a:fld id="{1C6AEC07-3337-45EC-B5D0-DB208ECA6EE9}" type="datetime1">
              <a:rPr lang="hu-HU" smtClean="0"/>
              <a:t>2017.02.07.</a:t>
            </a:fld>
            <a:endParaRPr lang="hu-HU"/>
          </a:p>
        </p:txBody>
      </p:sp>
      <p:sp>
        <p:nvSpPr>
          <p:cNvPr id="7" name="Footer Placeholder 4"/>
          <p:cNvSpPr>
            <a:spLocks noGrp="1"/>
          </p:cNvSpPr>
          <p:nvPr>
            <p:ph type="ftr" sz="quarter" idx="16"/>
          </p:nvPr>
        </p:nvSpPr>
        <p:spPr/>
        <p:txBody>
          <a:bodyPr/>
          <a:lstStyle>
            <a:lvl1pPr>
              <a:defRPr/>
            </a:lvl1pPr>
          </a:lstStyle>
          <a:p>
            <a:pPr>
              <a:defRPr/>
            </a:pPr>
            <a:endParaRPr lang="hu-HU"/>
          </a:p>
        </p:txBody>
      </p:sp>
    </p:spTree>
    <p:extLst>
      <p:ext uri="{BB962C8B-B14F-4D97-AF65-F5344CB8AC3E}">
        <p14:creationId xmlns:p14="http://schemas.microsoft.com/office/powerpoint/2010/main" val="1642549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első oldal 2">
    <p:spTree>
      <p:nvGrpSpPr>
        <p:cNvPr id="1" name=""/>
        <p:cNvGrpSpPr/>
        <p:nvPr/>
      </p:nvGrpSpPr>
      <p:grpSpPr>
        <a:xfrm>
          <a:off x="0" y="0"/>
          <a:ext cx="0" cy="0"/>
          <a:chOff x="0" y="0"/>
          <a:chExt cx="0" cy="0"/>
        </a:xfrm>
      </p:grpSpPr>
      <p:sp>
        <p:nvSpPr>
          <p:cNvPr id="2" name="Title 1"/>
          <p:cNvSpPr>
            <a:spLocks noGrp="1"/>
          </p:cNvSpPr>
          <p:nvPr>
            <p:ph type="title"/>
          </p:nvPr>
        </p:nvSpPr>
        <p:spPr>
          <a:xfrm>
            <a:off x="3671910" y="1285860"/>
            <a:ext cx="3471858" cy="857256"/>
          </a:xfrm>
        </p:spPr>
        <p:txBody>
          <a:bodyPr anchor="t">
            <a:normAutofit/>
          </a:bodyPr>
          <a:lstStyle>
            <a:lvl1pPr algn="l">
              <a:defRPr sz="1800">
                <a:latin typeface="Arial" pitchFamily="34" charset="0"/>
                <a:cs typeface="Arial" pitchFamily="34" charset="0"/>
              </a:defRPr>
            </a:lvl1pPr>
          </a:lstStyle>
          <a:p>
            <a:r>
              <a:rPr lang="en-US" dirty="0" smtClean="0"/>
              <a:t>Click to edit Master title style</a:t>
            </a:r>
            <a:endParaRPr lang="hu-HU" dirty="0"/>
          </a:p>
        </p:txBody>
      </p:sp>
      <p:sp>
        <p:nvSpPr>
          <p:cNvPr id="8" name="Content Placeholder 4"/>
          <p:cNvSpPr>
            <a:spLocks noGrp="1"/>
          </p:cNvSpPr>
          <p:nvPr>
            <p:ph idx="14"/>
          </p:nvPr>
        </p:nvSpPr>
        <p:spPr bwMode="auto">
          <a:xfrm>
            <a:off x="3663561" y="2214554"/>
            <a:ext cx="4714908" cy="4000528"/>
          </a:xfrm>
          <a:noFill/>
          <a:ln>
            <a:miter lim="800000"/>
            <a:headEnd/>
            <a:tailEnd/>
          </a:ln>
        </p:spPr>
        <p:txBody>
          <a:bodyPr>
            <a:normAutofit/>
          </a:bodyPr>
          <a:lstStyle>
            <a:lvl1pPr>
              <a:buFont typeface="Arial" pitchFamily="34" charset="0"/>
              <a:buChar char="•"/>
              <a:defRPr sz="1400">
                <a:latin typeface="Arial" pitchFamily="34" charset="0"/>
                <a:cs typeface="Arial" pitchFamily="34" charset="0"/>
              </a:defRPr>
            </a:lvl1pPr>
          </a:lstStyle>
          <a:p>
            <a:endParaRPr lang="hu-HU" dirty="0" smtClean="0"/>
          </a:p>
        </p:txBody>
      </p:sp>
      <p:sp>
        <p:nvSpPr>
          <p:cNvPr id="10" name="Tartalom helye 2"/>
          <p:cNvSpPr>
            <a:spLocks noGrp="1"/>
          </p:cNvSpPr>
          <p:nvPr>
            <p:ph idx="13"/>
          </p:nvPr>
        </p:nvSpPr>
        <p:spPr>
          <a:xfrm>
            <a:off x="908566" y="1376038"/>
            <a:ext cx="2651379" cy="4802819"/>
          </a:xfrm>
          <a:prstGeom prst="rect">
            <a:avLst/>
          </a:prstGeom>
        </p:spPr>
        <p:txBody>
          <a:bodyPr/>
          <a:lstStyle>
            <a:lvl1pPr>
              <a:buFontTx/>
              <a:buNone/>
              <a:defRPr/>
            </a:lvl1pPr>
          </a:lstStyle>
          <a:p>
            <a:pPr lvl="0"/>
            <a:endParaRPr lang="hu-HU" dirty="0"/>
          </a:p>
        </p:txBody>
      </p:sp>
      <p:sp>
        <p:nvSpPr>
          <p:cNvPr id="5" name="Date Placeholder 3"/>
          <p:cNvSpPr>
            <a:spLocks noGrp="1"/>
          </p:cNvSpPr>
          <p:nvPr>
            <p:ph type="dt" sz="half" idx="15"/>
          </p:nvPr>
        </p:nvSpPr>
        <p:spPr/>
        <p:txBody>
          <a:bodyPr/>
          <a:lstStyle>
            <a:lvl1pPr>
              <a:defRPr/>
            </a:lvl1pPr>
          </a:lstStyle>
          <a:p>
            <a:pPr>
              <a:defRPr/>
            </a:pPr>
            <a:fld id="{916CF1AF-6F74-49FB-9CFB-34B9D3C82E56}" type="datetime1">
              <a:rPr lang="hu-HU" smtClean="0"/>
              <a:t>2017.02.07.</a:t>
            </a:fld>
            <a:endParaRPr lang="hu-HU"/>
          </a:p>
        </p:txBody>
      </p:sp>
      <p:sp>
        <p:nvSpPr>
          <p:cNvPr id="6" name="Footer Placeholder 4"/>
          <p:cNvSpPr>
            <a:spLocks noGrp="1"/>
          </p:cNvSpPr>
          <p:nvPr>
            <p:ph type="ftr" sz="quarter" idx="16"/>
          </p:nvPr>
        </p:nvSpPr>
        <p:spPr/>
        <p:txBody>
          <a:bodyPr/>
          <a:lstStyle>
            <a:lvl1pPr>
              <a:defRPr/>
            </a:lvl1pPr>
          </a:lstStyle>
          <a:p>
            <a:pPr>
              <a:defRPr/>
            </a:pPr>
            <a:endParaRPr lang="hu-HU"/>
          </a:p>
        </p:txBody>
      </p:sp>
    </p:spTree>
    <p:extLst>
      <p:ext uri="{BB962C8B-B14F-4D97-AF65-F5344CB8AC3E}">
        <p14:creationId xmlns:p14="http://schemas.microsoft.com/office/powerpoint/2010/main" val="2324908030"/>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első oldal 3">
    <p:spTree>
      <p:nvGrpSpPr>
        <p:cNvPr id="1" name=""/>
        <p:cNvGrpSpPr/>
        <p:nvPr/>
      </p:nvGrpSpPr>
      <p:grpSpPr>
        <a:xfrm>
          <a:off x="0" y="0"/>
          <a:ext cx="0" cy="0"/>
          <a:chOff x="0" y="0"/>
          <a:chExt cx="0" cy="0"/>
        </a:xfrm>
      </p:grpSpPr>
      <p:sp>
        <p:nvSpPr>
          <p:cNvPr id="2" name="Title 1"/>
          <p:cNvSpPr>
            <a:spLocks noGrp="1"/>
          </p:cNvSpPr>
          <p:nvPr>
            <p:ph type="title"/>
          </p:nvPr>
        </p:nvSpPr>
        <p:spPr>
          <a:xfrm>
            <a:off x="722313" y="1281107"/>
            <a:ext cx="7772400" cy="504819"/>
          </a:xfrm>
        </p:spPr>
        <p:txBody>
          <a:bodyPr anchor="t">
            <a:normAutofit/>
          </a:bodyPr>
          <a:lstStyle>
            <a:lvl1pPr algn="ctr">
              <a:defRPr sz="1800" b="0" cap="none">
                <a:latin typeface="Arial" pitchFamily="34" charset="0"/>
                <a:cs typeface="Arial" pitchFamily="34" charset="0"/>
              </a:defRPr>
            </a:lvl1pPr>
          </a:lstStyle>
          <a:p>
            <a:r>
              <a:rPr lang="en-US" smtClean="0"/>
              <a:t>Click to edit Master title style</a:t>
            </a:r>
            <a:endParaRPr lang="hu-HU" dirty="0"/>
          </a:p>
        </p:txBody>
      </p:sp>
      <p:sp>
        <p:nvSpPr>
          <p:cNvPr id="8" name="Content Placeholder 4"/>
          <p:cNvSpPr>
            <a:spLocks noGrp="1"/>
          </p:cNvSpPr>
          <p:nvPr>
            <p:ph idx="13"/>
          </p:nvPr>
        </p:nvSpPr>
        <p:spPr bwMode="auto">
          <a:xfrm>
            <a:off x="785786" y="4786322"/>
            <a:ext cx="7572428" cy="1500198"/>
          </a:xfrm>
          <a:noFill/>
          <a:ln>
            <a:miter lim="800000"/>
            <a:headEnd/>
            <a:tailEnd/>
          </a:ln>
        </p:spPr>
        <p:txBody>
          <a:bodyPr>
            <a:normAutofit/>
          </a:bodyPr>
          <a:lstStyle>
            <a:lvl1pPr>
              <a:buNone/>
              <a:defRPr sz="1400">
                <a:latin typeface="Arial" pitchFamily="34" charset="0"/>
                <a:cs typeface="Arial" pitchFamily="34" charset="0"/>
              </a:defRPr>
            </a:lvl1pPr>
          </a:lstStyle>
          <a:p>
            <a:endParaRPr lang="hu-HU" dirty="0" smtClean="0"/>
          </a:p>
        </p:txBody>
      </p:sp>
      <p:sp>
        <p:nvSpPr>
          <p:cNvPr id="9" name="Tartalom helye 2"/>
          <p:cNvSpPr>
            <a:spLocks noGrp="1"/>
          </p:cNvSpPr>
          <p:nvPr>
            <p:ph idx="14"/>
          </p:nvPr>
        </p:nvSpPr>
        <p:spPr>
          <a:xfrm>
            <a:off x="908566" y="1928803"/>
            <a:ext cx="3601290" cy="2696464"/>
          </a:xfrm>
          <a:prstGeom prst="rect">
            <a:avLst/>
          </a:prstGeom>
        </p:spPr>
        <p:txBody>
          <a:bodyPr/>
          <a:lstStyle>
            <a:lvl1pPr>
              <a:buFontTx/>
              <a:buNone/>
              <a:defRPr/>
            </a:lvl1pPr>
          </a:lstStyle>
          <a:p>
            <a:pPr lvl="0"/>
            <a:endParaRPr lang="hu-HU" dirty="0"/>
          </a:p>
        </p:txBody>
      </p:sp>
      <p:sp>
        <p:nvSpPr>
          <p:cNvPr id="12" name="Tartalom helye 2"/>
          <p:cNvSpPr>
            <a:spLocks noGrp="1"/>
          </p:cNvSpPr>
          <p:nvPr>
            <p:ph idx="15"/>
          </p:nvPr>
        </p:nvSpPr>
        <p:spPr>
          <a:xfrm>
            <a:off x="4643438" y="1928803"/>
            <a:ext cx="3601290" cy="2696464"/>
          </a:xfrm>
          <a:prstGeom prst="rect">
            <a:avLst/>
          </a:prstGeom>
        </p:spPr>
        <p:txBody>
          <a:bodyPr/>
          <a:lstStyle>
            <a:lvl1pPr>
              <a:buFontTx/>
              <a:buNone/>
              <a:defRPr/>
            </a:lvl1pPr>
          </a:lstStyle>
          <a:p>
            <a:pPr lvl="0"/>
            <a:endParaRPr lang="hu-HU" dirty="0"/>
          </a:p>
        </p:txBody>
      </p:sp>
      <p:sp>
        <p:nvSpPr>
          <p:cNvPr id="6" name="Date Placeholder 3"/>
          <p:cNvSpPr>
            <a:spLocks noGrp="1"/>
          </p:cNvSpPr>
          <p:nvPr>
            <p:ph type="dt" sz="half" idx="16"/>
          </p:nvPr>
        </p:nvSpPr>
        <p:spPr/>
        <p:txBody>
          <a:bodyPr/>
          <a:lstStyle>
            <a:lvl1pPr>
              <a:defRPr/>
            </a:lvl1pPr>
          </a:lstStyle>
          <a:p>
            <a:pPr>
              <a:defRPr/>
            </a:pPr>
            <a:fld id="{734600AE-264B-4AD2-A2E6-945E2FF6550B}" type="datetime1">
              <a:rPr lang="hu-HU" smtClean="0"/>
              <a:t>2017.02.07.</a:t>
            </a:fld>
            <a:endParaRPr lang="hu-HU"/>
          </a:p>
        </p:txBody>
      </p:sp>
      <p:sp>
        <p:nvSpPr>
          <p:cNvPr id="7" name="Footer Placeholder 4"/>
          <p:cNvSpPr>
            <a:spLocks noGrp="1"/>
          </p:cNvSpPr>
          <p:nvPr>
            <p:ph type="ftr" sz="quarter" idx="17"/>
          </p:nvPr>
        </p:nvSpPr>
        <p:spPr/>
        <p:txBody>
          <a:bodyPr/>
          <a:lstStyle>
            <a:lvl1pPr>
              <a:defRPr/>
            </a:lvl1pPr>
          </a:lstStyle>
          <a:p>
            <a:pPr>
              <a:defRPr/>
            </a:pPr>
            <a:endParaRPr lang="hu-HU"/>
          </a:p>
        </p:txBody>
      </p:sp>
    </p:spTree>
    <p:extLst>
      <p:ext uri="{BB962C8B-B14F-4D97-AF65-F5344CB8AC3E}">
        <p14:creationId xmlns:p14="http://schemas.microsoft.com/office/powerpoint/2010/main" val="2497139101"/>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AndObj" preserve="1">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ate Placeholder 3"/>
          <p:cNvSpPr>
            <a:spLocks noGrp="1"/>
          </p:cNvSpPr>
          <p:nvPr>
            <p:ph type="dt" sz="half" idx="10"/>
          </p:nvPr>
        </p:nvSpPr>
        <p:spPr/>
        <p:txBody>
          <a:bodyPr/>
          <a:lstStyle>
            <a:lvl1pPr>
              <a:defRPr/>
            </a:lvl1pPr>
          </a:lstStyle>
          <a:p>
            <a:pPr>
              <a:defRPr/>
            </a:pPr>
            <a:fld id="{EEF76DE7-E48A-4A82-809A-0A382A906F1E}" type="datetime1">
              <a:rPr lang="hu-HU" smtClean="0"/>
              <a:t>2017.02.07.</a:t>
            </a:fld>
            <a:endParaRPr lang="hu-HU"/>
          </a:p>
        </p:txBody>
      </p:sp>
      <p:sp>
        <p:nvSpPr>
          <p:cNvPr id="6" name="Footer Placeholder 4"/>
          <p:cNvSpPr>
            <a:spLocks noGrp="1"/>
          </p:cNvSpPr>
          <p:nvPr>
            <p:ph type="ftr" sz="quarter" idx="11"/>
          </p:nvPr>
        </p:nvSpPr>
        <p:spPr/>
        <p:txBody>
          <a:bodyPr/>
          <a:lstStyle>
            <a:lvl1pPr>
              <a:defRPr/>
            </a:lvl1pPr>
          </a:lstStyle>
          <a:p>
            <a:pPr>
              <a:defRPr/>
            </a:pPr>
            <a:endParaRPr lang="hu-HU"/>
          </a:p>
        </p:txBody>
      </p:sp>
    </p:spTree>
    <p:extLst>
      <p:ext uri="{BB962C8B-B14F-4D97-AF65-F5344CB8AC3E}">
        <p14:creationId xmlns:p14="http://schemas.microsoft.com/office/powerpoint/2010/main" val="195242685"/>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Tartalom helye 2"/>
          <p:cNvSpPr>
            <a:spLocks noGrp="1"/>
          </p:cNvSpPr>
          <p:nvPr>
            <p:ph idx="1"/>
          </p:nvPr>
        </p:nvSpPr>
        <p:spPr>
          <a:xfrm>
            <a:off x="457200" y="1600200"/>
            <a:ext cx="8229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ate Placeholder 3"/>
          <p:cNvSpPr>
            <a:spLocks noGrp="1"/>
          </p:cNvSpPr>
          <p:nvPr>
            <p:ph type="dt" sz="half" idx="10"/>
          </p:nvPr>
        </p:nvSpPr>
        <p:spPr/>
        <p:txBody>
          <a:bodyPr/>
          <a:lstStyle>
            <a:lvl1pPr>
              <a:defRPr/>
            </a:lvl1pPr>
          </a:lstStyle>
          <a:p>
            <a:pPr>
              <a:defRPr/>
            </a:pPr>
            <a:fld id="{D44EBFD5-4715-4DDA-A42B-A9FECB18F1C1}" type="datetime1">
              <a:rPr lang="hu-HU" smtClean="0"/>
              <a:t>2017.02.07.</a:t>
            </a:fld>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Tree>
    <p:extLst>
      <p:ext uri="{BB962C8B-B14F-4D97-AF65-F5344CB8AC3E}">
        <p14:creationId xmlns:p14="http://schemas.microsoft.com/office/powerpoint/2010/main" val="1059423715"/>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Date Placeholder 3"/>
          <p:cNvSpPr>
            <a:spLocks noGrp="1"/>
          </p:cNvSpPr>
          <p:nvPr>
            <p:ph type="dt" sz="half" idx="10"/>
          </p:nvPr>
        </p:nvSpPr>
        <p:spPr/>
        <p:txBody>
          <a:bodyPr/>
          <a:lstStyle>
            <a:lvl1pPr>
              <a:defRPr/>
            </a:lvl1pPr>
          </a:lstStyle>
          <a:p>
            <a:pPr>
              <a:defRPr/>
            </a:pPr>
            <a:fld id="{C2109F3E-946F-46CC-9072-B2C004306A04}" type="datetime1">
              <a:rPr lang="hu-HU" smtClean="0"/>
              <a:t>2017.02.07.</a:t>
            </a:fld>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Tree>
    <p:extLst>
      <p:ext uri="{BB962C8B-B14F-4D97-AF65-F5344CB8AC3E}">
        <p14:creationId xmlns:p14="http://schemas.microsoft.com/office/powerpoint/2010/main" val="4169354377"/>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pPr>
              <a:defRPr/>
            </a:pPr>
            <a:fld id="{50A683C7-8AC8-4C83-A347-85606A8A23CF}" type="datetime1">
              <a:rPr lang="hu-HU" smtClean="0"/>
              <a:t>2017.02.07.</a:t>
            </a:fld>
            <a:endParaRPr lang="hu-HU"/>
          </a:p>
        </p:txBody>
      </p:sp>
      <p:sp>
        <p:nvSpPr>
          <p:cNvPr id="5" name="Élőláb helye 4"/>
          <p:cNvSpPr>
            <a:spLocks noGrp="1"/>
          </p:cNvSpPr>
          <p:nvPr>
            <p:ph type="ftr" sz="quarter" idx="11"/>
          </p:nvPr>
        </p:nvSpPr>
        <p:spPr/>
        <p:txBody>
          <a:bodyPr/>
          <a:lstStyle/>
          <a:p>
            <a:pPr>
              <a:defRPr/>
            </a:pPr>
            <a:endParaRPr lang="hu-HU"/>
          </a:p>
        </p:txBody>
      </p:sp>
      <p:sp>
        <p:nvSpPr>
          <p:cNvPr id="6" name="Dia számának helye 5"/>
          <p:cNvSpPr>
            <a:spLocks noGrp="1"/>
          </p:cNvSpPr>
          <p:nvPr>
            <p:ph type="sldNum" sz="quarter" idx="12"/>
          </p:nvPr>
        </p:nvSpPr>
        <p:spPr/>
        <p:txBody>
          <a:bodyPr/>
          <a:lstStyle/>
          <a:p>
            <a:pPr>
              <a:defRPr/>
            </a:pPr>
            <a:fld id="{F6AB0649-8296-4C77-8A22-A210D266A9D5}" type="slidenum">
              <a:rPr lang="hu-HU" smtClean="0"/>
              <a:pPr>
                <a:defRPr/>
              </a:pPr>
              <a:t>‹#›</a:t>
            </a:fld>
            <a:endParaRPr lang="hu-HU"/>
          </a:p>
        </p:txBody>
      </p:sp>
    </p:spTree>
    <p:extLst>
      <p:ext uri="{BB962C8B-B14F-4D97-AF65-F5344CB8AC3E}">
        <p14:creationId xmlns:p14="http://schemas.microsoft.com/office/powerpoint/2010/main" val="375867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fld id="{CF5DC9B5-E12A-4E84-A0F0-CFC372B1B02F}" type="datetime1">
              <a:rPr lang="hu-HU" smtClean="0"/>
              <a:t>2017.02.07.</a:t>
            </a:fld>
            <a:endParaRPr lang="hu-HU"/>
          </a:p>
        </p:txBody>
      </p:sp>
      <p:sp>
        <p:nvSpPr>
          <p:cNvPr id="5" name="Élőláb helye 4"/>
          <p:cNvSpPr>
            <a:spLocks noGrp="1"/>
          </p:cNvSpPr>
          <p:nvPr>
            <p:ph type="ftr" sz="quarter" idx="11"/>
          </p:nvPr>
        </p:nvSpPr>
        <p:spPr/>
        <p:txBody>
          <a:bodyPr/>
          <a:lstStyle/>
          <a:p>
            <a:pPr>
              <a:defRPr/>
            </a:pPr>
            <a:endParaRPr lang="hu-HU"/>
          </a:p>
        </p:txBody>
      </p:sp>
      <p:sp>
        <p:nvSpPr>
          <p:cNvPr id="6" name="Dia számának helye 5"/>
          <p:cNvSpPr>
            <a:spLocks noGrp="1"/>
          </p:cNvSpPr>
          <p:nvPr>
            <p:ph type="sldNum" sz="quarter" idx="12"/>
          </p:nvPr>
        </p:nvSpPr>
        <p:spPr/>
        <p:txBody>
          <a:bodyPr/>
          <a:lstStyle/>
          <a:p>
            <a:pPr>
              <a:defRPr/>
            </a:pPr>
            <a:fld id="{B1FAB18A-AF33-4C87-8A33-78B0826B088D}" type="slidenum">
              <a:rPr lang="hu-HU" smtClean="0"/>
              <a:pPr>
                <a:defRPr/>
              </a:pPr>
              <a:t>‹#›</a:t>
            </a:fld>
            <a:endParaRPr lang="hu-HU" dirty="0"/>
          </a:p>
        </p:txBody>
      </p:sp>
    </p:spTree>
    <p:extLst>
      <p:ext uri="{BB962C8B-B14F-4D97-AF65-F5344CB8AC3E}">
        <p14:creationId xmlns:p14="http://schemas.microsoft.com/office/powerpoint/2010/main" val="16071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pPr>
              <a:defRPr/>
            </a:pPr>
            <a:fld id="{53C053BA-F778-4E0F-87E4-B12A6F52999E}" type="datetime1">
              <a:rPr lang="hu-HU" smtClean="0"/>
              <a:t>2017.02.07.</a:t>
            </a:fld>
            <a:endParaRPr lang="hu-HU"/>
          </a:p>
        </p:txBody>
      </p:sp>
      <p:sp>
        <p:nvSpPr>
          <p:cNvPr id="5" name="Élőláb helye 4"/>
          <p:cNvSpPr>
            <a:spLocks noGrp="1"/>
          </p:cNvSpPr>
          <p:nvPr>
            <p:ph type="ftr" sz="quarter" idx="11"/>
          </p:nvPr>
        </p:nvSpPr>
        <p:spPr/>
        <p:txBody>
          <a:bodyPr/>
          <a:lstStyle/>
          <a:p>
            <a:pPr>
              <a:defRPr/>
            </a:pPr>
            <a:endParaRPr lang="hu-HU"/>
          </a:p>
        </p:txBody>
      </p:sp>
      <p:sp>
        <p:nvSpPr>
          <p:cNvPr id="6" name="Dia számának helye 5"/>
          <p:cNvSpPr>
            <a:spLocks noGrp="1"/>
          </p:cNvSpPr>
          <p:nvPr>
            <p:ph type="sldNum" sz="quarter" idx="12"/>
          </p:nvPr>
        </p:nvSpPr>
        <p:spPr/>
        <p:txBody>
          <a:bodyPr/>
          <a:lstStyle/>
          <a:p>
            <a:pPr>
              <a:defRPr/>
            </a:pPr>
            <a:fld id="{D13D0678-35BF-47FF-91A3-E03E77EDFDA5}" type="slidenum">
              <a:rPr lang="hu-HU" smtClean="0"/>
              <a:pPr>
                <a:defRPr/>
              </a:pPr>
              <a:t>‹#›</a:t>
            </a:fld>
            <a:endParaRPr lang="hu-HU"/>
          </a:p>
        </p:txBody>
      </p:sp>
    </p:spTree>
    <p:extLst>
      <p:ext uri="{BB962C8B-B14F-4D97-AF65-F5344CB8AC3E}">
        <p14:creationId xmlns:p14="http://schemas.microsoft.com/office/powerpoint/2010/main" val="302840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2F2F2"/>
            </a:gs>
            <a:gs pos="64999">
              <a:srgbClr val="C2D1ED"/>
            </a:gs>
            <a:gs pos="100000">
              <a:srgbClr val="E1E8F5"/>
            </a:gs>
          </a:gsLst>
          <a:lin ang="5400000"/>
        </a:gradFill>
        <a:effectLst/>
      </p:bgPr>
    </p:bg>
    <p:spTree>
      <p:nvGrpSpPr>
        <p:cNvPr id="1" name=""/>
        <p:cNvGrpSpPr/>
        <p:nvPr/>
      </p:nvGrpSpPr>
      <p:grpSpPr>
        <a:xfrm>
          <a:off x="0" y="0"/>
          <a:ext cx="0" cy="0"/>
          <a:chOff x="0" y="0"/>
          <a:chExt cx="0" cy="0"/>
        </a:xfrm>
      </p:grpSpPr>
      <p:pic>
        <p:nvPicPr>
          <p:cNvPr id="1026" name="Picture 7" descr="bg_2_beloldal.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88" y="14288"/>
            <a:ext cx="9140825"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u-HU" smtClean="0"/>
              <a:t>Click to edit Master title style</a:t>
            </a:r>
            <a:endParaRPr lang="hu-HU" altLang="hu-HU" smtClean="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endParaRPr lang="hu-HU" alt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F67633D-40A7-4A1C-854C-154340251317}" type="datetime1">
              <a:rPr lang="hu-HU" smtClean="0"/>
              <a:t>2017.02.07.</a:t>
            </a:fld>
            <a:endParaRPr lang="hu-H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7" name="Slide Number Placeholder 5"/>
          <p:cNvSpPr txBox="1">
            <a:spLocks/>
          </p:cNvSpPr>
          <p:nvPr/>
        </p:nvSpPr>
        <p:spPr>
          <a:xfrm>
            <a:off x="6740525" y="6421438"/>
            <a:ext cx="2133600" cy="365125"/>
          </a:xfrm>
          <a:prstGeom prst="rect">
            <a:avLst/>
          </a:prstGeom>
        </p:spPr>
        <p:txBody>
          <a:bodyPr/>
          <a:lstStyle>
            <a:lvl1pPr>
              <a:defRPr sz="1000">
                <a:solidFill>
                  <a:srgbClr val="A69765"/>
                </a:solidFill>
                <a:latin typeface="Times New Roman" pitchFamily="18" charset="0"/>
                <a:cs typeface="Times New Roman" pitchFamily="18" charset="0"/>
              </a:defRPr>
            </a:lvl1pPr>
          </a:lstStyle>
          <a:p>
            <a:pPr algn="r" fontAlgn="auto">
              <a:spcBef>
                <a:spcPts val="0"/>
              </a:spcBef>
              <a:spcAft>
                <a:spcPts val="0"/>
              </a:spcAft>
              <a:defRPr/>
            </a:pPr>
            <a:fld id="{FCE0223A-EF5A-467B-879F-EBCA67C30D90}" type="slidenum">
              <a:rPr lang="hu-HU" smtClean="0"/>
              <a:pPr algn="r" fontAlgn="auto">
                <a:spcBef>
                  <a:spcPts val="0"/>
                </a:spcBef>
                <a:spcAft>
                  <a:spcPts val="0"/>
                </a:spcAft>
                <a:defRPr/>
              </a:pPr>
              <a:t>‹#›</a:t>
            </a:fld>
            <a:endParaRPr lang="hu-HU" dirty="0" smtClean="0"/>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Lst>
  <p:transition spd="med">
    <p:wipe di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3C9B524-E177-4D31-8B0F-AEAF545B0E13}" type="datetime1">
              <a:rPr lang="hu-HU" smtClean="0"/>
              <a:t>2017.02.07.</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77E6F-EB3F-4EF8-A9BA-4CDC07CE47BF}" type="slidenum">
              <a:rPr lang="hu-HU" smtClean="0"/>
              <a:t>‹#›</a:t>
            </a:fld>
            <a:endParaRPr lang="hu-HU"/>
          </a:p>
        </p:txBody>
      </p:sp>
    </p:spTree>
    <p:extLst>
      <p:ext uri="{BB962C8B-B14F-4D97-AF65-F5344CB8AC3E}">
        <p14:creationId xmlns:p14="http://schemas.microsoft.com/office/powerpoint/2010/main" val="422526435"/>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zis 2"/>
          <p:cNvSpPr/>
          <p:nvPr/>
        </p:nvSpPr>
        <p:spPr>
          <a:xfrm>
            <a:off x="755576" y="332656"/>
            <a:ext cx="7776864" cy="39604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98" name="Title 1"/>
          <p:cNvSpPr>
            <a:spLocks noGrp="1"/>
          </p:cNvSpPr>
          <p:nvPr>
            <p:ph type="ctrTitle"/>
          </p:nvPr>
        </p:nvSpPr>
        <p:spPr>
          <a:xfrm>
            <a:off x="827584" y="1988840"/>
            <a:ext cx="7772400" cy="1079500"/>
          </a:xfrm>
        </p:spPr>
        <p:txBody>
          <a:bodyPr>
            <a:normAutofit fontScale="90000"/>
          </a:bodyPr>
          <a:lstStyle/>
          <a:p>
            <a:pPr eaLnBrk="1" hangingPunct="1">
              <a:defRPr/>
            </a:pPr>
            <a:r>
              <a:rPr lang="hu-HU" sz="3600" b="1" dirty="0">
                <a:solidFill>
                  <a:schemeClr val="tx1">
                    <a:lumMod val="85000"/>
                    <a:lumOff val="15000"/>
                  </a:schemeClr>
                </a:solidFill>
                <a:effectLst>
                  <a:outerShdw blurRad="38100" dist="38100" dir="2700000" algn="tl">
                    <a:srgbClr val="C0C0C0"/>
                  </a:outerShdw>
                </a:effectLst>
              </a:rPr>
              <a:t>A komplex vizsgáztatás </a:t>
            </a:r>
            <a:r>
              <a:rPr lang="hu-HU" sz="3600" b="1" dirty="0" smtClean="0">
                <a:solidFill>
                  <a:schemeClr val="tx1">
                    <a:lumMod val="85000"/>
                    <a:lumOff val="15000"/>
                  </a:schemeClr>
                </a:solidFill>
                <a:effectLst>
                  <a:outerShdw blurRad="38100" dist="38100" dir="2700000" algn="tl">
                    <a:srgbClr val="C0C0C0"/>
                  </a:outerShdw>
                </a:effectLst>
              </a:rPr>
              <a:t>jogszabályi háttere</a:t>
            </a:r>
            <a:br>
              <a:rPr lang="hu-HU" sz="3600" b="1" dirty="0" smtClean="0">
                <a:solidFill>
                  <a:schemeClr val="tx1">
                    <a:lumMod val="85000"/>
                    <a:lumOff val="15000"/>
                  </a:schemeClr>
                </a:solidFill>
                <a:effectLst>
                  <a:outerShdw blurRad="38100" dist="38100" dir="2700000" algn="tl">
                    <a:srgbClr val="C0C0C0"/>
                  </a:outerShdw>
                </a:effectLst>
              </a:rPr>
            </a:br>
            <a:r>
              <a:rPr lang="hu-HU" sz="3600" b="1" dirty="0" smtClean="0">
                <a:solidFill>
                  <a:schemeClr val="tx1">
                    <a:lumMod val="85000"/>
                    <a:lumOff val="15000"/>
                  </a:schemeClr>
                </a:solidFill>
                <a:effectLst>
                  <a:outerShdw blurRad="38100" dist="38100" dir="2700000" algn="tl">
                    <a:srgbClr val="C0C0C0"/>
                  </a:outerShdw>
                </a:effectLst>
              </a:rPr>
              <a:t>a vizsgabizottságok feladatai kötelessége és jogai a vizsgákon</a:t>
            </a:r>
          </a:p>
        </p:txBody>
      </p:sp>
      <p:sp>
        <p:nvSpPr>
          <p:cNvPr id="24579" name="Subtitle 2"/>
          <p:cNvSpPr>
            <a:spLocks noGrp="1"/>
          </p:cNvSpPr>
          <p:nvPr>
            <p:ph type="subTitle" idx="1"/>
          </p:nvPr>
        </p:nvSpPr>
        <p:spPr>
          <a:xfrm>
            <a:off x="827584" y="5157192"/>
            <a:ext cx="3167063" cy="1274762"/>
          </a:xfrm>
        </p:spPr>
        <p:txBody>
          <a:bodyPr>
            <a:normAutofit/>
          </a:bodyPr>
          <a:lstStyle/>
          <a:p>
            <a:pPr eaLnBrk="1" hangingPunct="1">
              <a:lnSpc>
                <a:spcPct val="90000"/>
              </a:lnSpc>
            </a:pPr>
            <a:r>
              <a:rPr lang="hu-HU" altLang="hu-HU" sz="1900" b="1" dirty="0" smtClean="0"/>
              <a:t>Szakmai vizsgaelnökök felkészítő továbbképzése</a:t>
            </a:r>
          </a:p>
          <a:p>
            <a:pPr eaLnBrk="1" hangingPunct="1">
              <a:lnSpc>
                <a:spcPct val="90000"/>
              </a:lnSpc>
            </a:pPr>
            <a:endParaRPr lang="hu-HU" altLang="hu-HU" sz="1900" b="1" dirty="0"/>
          </a:p>
          <a:p>
            <a:pPr eaLnBrk="1" hangingPunct="1">
              <a:lnSpc>
                <a:spcPct val="90000"/>
              </a:lnSpc>
            </a:pPr>
            <a:r>
              <a:rPr lang="hu-HU" altLang="hu-HU" sz="1900" b="1" dirty="0" smtClean="0"/>
              <a:t>2017.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066130"/>
          </a:xfrm>
        </p:spPr>
        <p:txBody>
          <a:bodyPr>
            <a:noAutofit/>
          </a:bodyPr>
          <a:lstStyle/>
          <a:p>
            <a:pPr>
              <a:defRPr/>
            </a:pPr>
            <a:r>
              <a:rPr lang="hu-HU" sz="3200" b="1" dirty="0">
                <a:solidFill>
                  <a:srgbClr val="0070C0"/>
                </a:solidFill>
                <a:latin typeface="Times New Roman" pitchFamily="18" charset="0"/>
                <a:cs typeface="Times New Roman" pitchFamily="18" charset="0"/>
              </a:rPr>
              <a:t>Vizsgaidőpontok</a:t>
            </a:r>
            <a:br>
              <a:rPr lang="hu-HU" sz="3200" b="1" dirty="0">
                <a:solidFill>
                  <a:srgbClr val="0070C0"/>
                </a:solidFill>
                <a:latin typeface="Times New Roman" pitchFamily="18" charset="0"/>
                <a:cs typeface="Times New Roman" pitchFamily="18" charset="0"/>
              </a:rPr>
            </a:br>
            <a:r>
              <a:rPr lang="hu-HU" sz="3200" b="1" dirty="0">
                <a:solidFill>
                  <a:srgbClr val="0070C0"/>
                </a:solidFill>
                <a:latin typeface="Times New Roman" pitchFamily="18" charset="0"/>
                <a:cs typeface="Times New Roman" pitchFamily="18" charset="0"/>
              </a:rPr>
              <a:t>2. § (3)-(4)</a:t>
            </a:r>
          </a:p>
        </p:txBody>
      </p:sp>
      <p:sp>
        <p:nvSpPr>
          <p:cNvPr id="5" name="Szövegdoboz 4"/>
          <p:cNvSpPr txBox="1"/>
          <p:nvPr/>
        </p:nvSpPr>
        <p:spPr>
          <a:xfrm>
            <a:off x="600460" y="1412776"/>
            <a:ext cx="7929563" cy="2016125"/>
          </a:xfrm>
          <a:prstGeom prst="rect">
            <a:avLst/>
          </a:prstGeom>
          <a:solidFill>
            <a:schemeClr val="bg1">
              <a:lumMod val="85000"/>
            </a:schemeClr>
          </a:solidFill>
        </p:spPr>
        <p:txBody>
          <a:bodyPr>
            <a:spAutoFit/>
          </a:bodyPr>
          <a:lstStyle/>
          <a:p>
            <a:pPr>
              <a:defRPr/>
            </a:pPr>
            <a:r>
              <a:rPr lang="hu-HU" sz="2500" u="sng" dirty="0"/>
              <a:t>Iskolai rendszerű képzésben</a:t>
            </a:r>
          </a:p>
          <a:p>
            <a:pPr>
              <a:defRPr/>
            </a:pPr>
            <a:r>
              <a:rPr lang="hu-HU" sz="2500" dirty="0"/>
              <a:t>február-március           \</a:t>
            </a:r>
          </a:p>
          <a:p>
            <a:pPr>
              <a:defRPr/>
            </a:pPr>
            <a:r>
              <a:rPr lang="hu-HU" sz="2500" dirty="0"/>
              <a:t>május-június                 – vizsgaidőszakok</a:t>
            </a:r>
          </a:p>
          <a:p>
            <a:pPr>
              <a:defRPr/>
            </a:pPr>
            <a:r>
              <a:rPr lang="hu-HU" sz="2500" dirty="0"/>
              <a:t>október-november       /</a:t>
            </a:r>
          </a:p>
          <a:p>
            <a:pPr>
              <a:defRPr/>
            </a:pPr>
            <a:r>
              <a:rPr lang="hu-HU" sz="2500" dirty="0"/>
              <a:t>Az adott tanév rendjéről szóló jogszabály szerint</a:t>
            </a:r>
          </a:p>
        </p:txBody>
      </p:sp>
      <p:sp>
        <p:nvSpPr>
          <p:cNvPr id="14340" name="Szövegdoboz 5"/>
          <p:cNvSpPr txBox="1">
            <a:spLocks noChangeArrowheads="1"/>
          </p:cNvSpPr>
          <p:nvPr/>
        </p:nvSpPr>
        <p:spPr bwMode="auto">
          <a:xfrm>
            <a:off x="609612" y="3573016"/>
            <a:ext cx="7929563" cy="2092881"/>
          </a:xfrm>
          <a:prstGeom prst="rect">
            <a:avLst/>
          </a:prstGeom>
          <a:solidFill>
            <a:srgbClr val="C7E6A4"/>
          </a:solidFill>
          <a:ln w="9525">
            <a:noFill/>
            <a:miter lim="800000"/>
            <a:headEnd/>
            <a:tailEnd/>
          </a:ln>
        </p:spPr>
        <p:txBody>
          <a:bodyPr>
            <a:spAutoFit/>
          </a:bodyPr>
          <a:lstStyle/>
          <a:p>
            <a:r>
              <a:rPr lang="hu-HU" sz="2500" u="sng" dirty="0"/>
              <a:t>Felnőttképzésben</a:t>
            </a:r>
          </a:p>
          <a:p>
            <a:r>
              <a:rPr lang="hu-HU" sz="2500" dirty="0"/>
              <a:t>A fentieken túli időszakokban is, </a:t>
            </a:r>
            <a:r>
              <a:rPr lang="hu-HU" sz="2500" dirty="0" smtClean="0"/>
              <a:t>nincs minimális csoportlétszám (1 fő is lehet)</a:t>
            </a:r>
            <a:endParaRPr lang="hu-HU" sz="2500" dirty="0"/>
          </a:p>
          <a:p>
            <a:pPr>
              <a:spcBef>
                <a:spcPts val="600"/>
              </a:spcBef>
            </a:pPr>
            <a:r>
              <a:rPr lang="hu-HU" sz="2500" dirty="0" smtClean="0"/>
              <a:t>Jellemző: Havonta </a:t>
            </a:r>
            <a:r>
              <a:rPr lang="hu-HU" sz="2500" dirty="0"/>
              <a:t>legalább egy központi </a:t>
            </a:r>
            <a:r>
              <a:rPr lang="hu-HU" sz="2500" dirty="0" smtClean="0"/>
              <a:t>(írásbeli) időpont </a:t>
            </a:r>
            <a:r>
              <a:rPr lang="hu-HU" sz="2500" dirty="0"/>
              <a:t>biztosítása</a:t>
            </a:r>
          </a:p>
        </p:txBody>
      </p:sp>
      <p:sp>
        <p:nvSpPr>
          <p:cNvPr id="14341" name="Szövegdoboz 6"/>
          <p:cNvSpPr txBox="1">
            <a:spLocks noChangeArrowheads="1"/>
          </p:cNvSpPr>
          <p:nvPr/>
        </p:nvSpPr>
        <p:spPr bwMode="auto">
          <a:xfrm>
            <a:off x="603892" y="5805264"/>
            <a:ext cx="7929563" cy="861774"/>
          </a:xfrm>
          <a:prstGeom prst="rect">
            <a:avLst/>
          </a:prstGeom>
          <a:solidFill>
            <a:srgbClr val="FFC000"/>
          </a:solidFill>
          <a:ln w="9525">
            <a:noFill/>
            <a:miter lim="800000"/>
            <a:headEnd/>
            <a:tailEnd/>
          </a:ln>
        </p:spPr>
        <p:txBody>
          <a:bodyPr>
            <a:spAutoFit/>
          </a:bodyPr>
          <a:lstStyle/>
          <a:p>
            <a:r>
              <a:rPr lang="hu-HU" sz="2500" dirty="0"/>
              <a:t>„Vizsganaptár” az </a:t>
            </a:r>
            <a:r>
              <a:rPr lang="hu-HU" sz="2500" dirty="0" smtClean="0"/>
              <a:t>NSZFH </a:t>
            </a:r>
            <a:r>
              <a:rPr lang="hu-HU" sz="2500" dirty="0"/>
              <a:t>honlapján (írásbeli, interaktív)</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10</a:t>
            </a:fld>
            <a:endParaRPr lang="hu-HU" dirty="0"/>
          </a:p>
        </p:txBody>
      </p:sp>
    </p:spTree>
    <p:extLst>
      <p:ext uri="{BB962C8B-B14F-4D97-AF65-F5344CB8AC3E}">
        <p14:creationId xmlns:p14="http://schemas.microsoft.com/office/powerpoint/2010/main" val="1406106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611560" y="5445224"/>
            <a:ext cx="8064896" cy="792088"/>
          </a:xfrm>
          <a:prstGeom prst="roundRect">
            <a:avLst/>
          </a:prstGeom>
          <a:gradFill>
            <a:gsLst>
              <a:gs pos="2000">
                <a:srgbClr val="DDEBCF"/>
              </a:gs>
              <a:gs pos="79000">
                <a:srgbClr val="9CB86E"/>
              </a:gs>
              <a:gs pos="100000">
                <a:srgbClr val="156B13"/>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Lekerekített téglalap 1"/>
          <p:cNvSpPr/>
          <p:nvPr/>
        </p:nvSpPr>
        <p:spPr>
          <a:xfrm>
            <a:off x="611560" y="3645024"/>
            <a:ext cx="7920880" cy="720080"/>
          </a:xfrm>
          <a:prstGeom prst="round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5842" name="Title 3"/>
          <p:cNvSpPr>
            <a:spLocks noGrp="1"/>
          </p:cNvSpPr>
          <p:nvPr>
            <p:ph type="ctrTitle"/>
          </p:nvPr>
        </p:nvSpPr>
        <p:spPr>
          <a:xfrm>
            <a:off x="684213" y="908720"/>
            <a:ext cx="7772400" cy="1064543"/>
          </a:xfrm>
        </p:spPr>
        <p:txBody>
          <a:bodyPr>
            <a:normAutofit fontScale="90000"/>
          </a:bodyPr>
          <a:lstStyle/>
          <a:p>
            <a:pPr algn="ctr" eaLnBrk="1" hangingPunct="1"/>
            <a:r>
              <a:rPr lang="hu-HU" altLang="hu-HU" sz="3200" b="1" dirty="0" smtClean="0">
                <a:solidFill>
                  <a:srgbClr val="0070C0"/>
                </a:solidFill>
              </a:rPr>
              <a:t>Mi történik a vizsga előtt?</a:t>
            </a:r>
            <a:br>
              <a:rPr lang="hu-HU" altLang="hu-HU" sz="3200" b="1" dirty="0" smtClean="0">
                <a:solidFill>
                  <a:srgbClr val="0070C0"/>
                </a:solidFill>
              </a:rPr>
            </a:br>
            <a:r>
              <a:rPr lang="hu-HU" altLang="hu-HU" sz="3200" b="1" dirty="0" smtClean="0">
                <a:solidFill>
                  <a:srgbClr val="0070C0"/>
                </a:solidFill>
              </a:rPr>
              <a:t>8-12. § (</a:t>
            </a:r>
            <a:r>
              <a:rPr lang="hu-HU" altLang="hu-HU" sz="3100" b="1" dirty="0" smtClean="0">
                <a:solidFill>
                  <a:schemeClr val="tx1"/>
                </a:solidFill>
              </a:rPr>
              <a:t>és Szt. 13.§</a:t>
            </a:r>
            <a:r>
              <a:rPr lang="hu-HU" altLang="hu-HU" sz="3200" b="1" dirty="0" smtClean="0">
                <a:solidFill>
                  <a:srgbClr val="0070C0"/>
                </a:solidFill>
              </a:rPr>
              <a:t>)</a:t>
            </a:r>
            <a:endParaRPr lang="hu-HU" altLang="hu-HU" b="1" dirty="0" smtClean="0">
              <a:solidFill>
                <a:srgbClr val="0070C0"/>
              </a:solidFill>
            </a:endParaRPr>
          </a:p>
        </p:txBody>
      </p:sp>
      <p:sp>
        <p:nvSpPr>
          <p:cNvPr id="35843" name="Content Placeholder 5"/>
          <p:cNvSpPr>
            <a:spLocks noGrp="1"/>
          </p:cNvSpPr>
          <p:nvPr>
            <p:ph idx="13"/>
          </p:nvPr>
        </p:nvSpPr>
        <p:spPr>
          <a:xfrm>
            <a:off x="323850" y="1844675"/>
            <a:ext cx="8424863" cy="4537075"/>
          </a:xfrm>
          <a:ln/>
        </p:spPr>
        <p:txBody>
          <a:bodyPr>
            <a:normAutofit lnSpcReduction="10000"/>
          </a:bodyPr>
          <a:lstStyle/>
          <a:p>
            <a:pPr>
              <a:spcBef>
                <a:spcPct val="0"/>
              </a:spcBef>
              <a:buFont typeface="Arial" charset="0"/>
              <a:buChar char="•"/>
            </a:pPr>
            <a:r>
              <a:rPr lang="hu-HU" altLang="hu-HU" sz="2600" dirty="0" smtClean="0">
                <a:latin typeface="Times New Roman" pitchFamily="18" charset="0"/>
                <a:cs typeface="Times New Roman" pitchFamily="18" charset="0"/>
              </a:rPr>
              <a:t>Jelentkezés a vizsgára, (vizsgázó által) csatolandó dokumentumok, határidők</a:t>
            </a:r>
          </a:p>
          <a:p>
            <a:pPr>
              <a:spcBef>
                <a:spcPct val="0"/>
              </a:spcBef>
              <a:buFont typeface="Arial" charset="0"/>
              <a:buChar char="•"/>
            </a:pPr>
            <a:r>
              <a:rPr lang="hu-HU" altLang="hu-HU" sz="2600" b="1" dirty="0" smtClean="0">
                <a:latin typeface="Times New Roman" pitchFamily="18" charset="0"/>
                <a:cs typeface="Times New Roman" pitchFamily="18" charset="0"/>
              </a:rPr>
              <a:t>Vizsgacsoport </a:t>
            </a:r>
            <a:r>
              <a:rPr lang="hu-HU" altLang="hu-HU" sz="2600" dirty="0" smtClean="0">
                <a:latin typeface="Times New Roman" pitchFamily="18" charset="0"/>
                <a:cs typeface="Times New Roman" pitchFamily="18" charset="0"/>
              </a:rPr>
              <a:t>összeállítása – </a:t>
            </a:r>
            <a:r>
              <a:rPr lang="hu-HU" altLang="hu-HU" sz="2600" dirty="0" err="1" smtClean="0">
                <a:latin typeface="Times New Roman" pitchFamily="18" charset="0"/>
                <a:cs typeface="Times New Roman" pitchFamily="18" charset="0"/>
              </a:rPr>
              <a:t>részszakképesítés</a:t>
            </a:r>
            <a:r>
              <a:rPr lang="hu-HU" altLang="hu-HU" sz="2600" dirty="0" smtClean="0">
                <a:latin typeface="Times New Roman" pitchFamily="18" charset="0"/>
                <a:cs typeface="Times New Roman" pitchFamily="18" charset="0"/>
              </a:rPr>
              <a:t>, szakképesítés, ráépülés (alapesetben nincs „keveredés” és nincs minimum létszám !), </a:t>
            </a:r>
            <a:r>
              <a:rPr lang="hu-HU" altLang="hu-HU" sz="2600" dirty="0" err="1" smtClean="0">
                <a:latin typeface="Times New Roman" pitchFamily="18" charset="0"/>
                <a:cs typeface="Times New Roman" pitchFamily="18" charset="0"/>
              </a:rPr>
              <a:t>max</a:t>
            </a:r>
            <a:r>
              <a:rPr lang="hu-HU" altLang="hu-HU" sz="2600" dirty="0" smtClean="0">
                <a:latin typeface="Times New Roman" pitchFamily="18" charset="0"/>
                <a:cs typeface="Times New Roman" pitchFamily="18" charset="0"/>
              </a:rPr>
              <a:t>. 34 fő</a:t>
            </a:r>
          </a:p>
          <a:p>
            <a:pPr>
              <a:spcBef>
                <a:spcPct val="0"/>
              </a:spcBef>
              <a:buFont typeface="Arial" charset="0"/>
              <a:buChar char="•"/>
            </a:pPr>
            <a:r>
              <a:rPr lang="hu-HU" altLang="hu-HU" sz="2600" b="1" dirty="0" smtClean="0">
                <a:latin typeface="Times New Roman" pitchFamily="18" charset="0"/>
                <a:cs typeface="Times New Roman" pitchFamily="18" charset="0"/>
              </a:rPr>
              <a:t>ÖSSZEVONT VIZSGA: </a:t>
            </a:r>
            <a:r>
              <a:rPr lang="hu-HU" altLang="hu-HU" sz="2600" dirty="0" smtClean="0">
                <a:latin typeface="Times New Roman" pitchFamily="18" charset="0"/>
                <a:cs typeface="Times New Roman" pitchFamily="18" charset="0"/>
              </a:rPr>
              <a:t>lehetőség a kis létszám elkerülésére („keveredés” feltételekkel), </a:t>
            </a:r>
            <a:r>
              <a:rPr lang="hu-HU" altLang="hu-HU" sz="2600" dirty="0" err="1" smtClean="0">
                <a:latin typeface="Times New Roman" pitchFamily="18" charset="0"/>
                <a:cs typeface="Times New Roman" pitchFamily="18" charset="0"/>
              </a:rPr>
              <a:t>max</a:t>
            </a:r>
            <a:r>
              <a:rPr lang="hu-HU" altLang="hu-HU" sz="2600" dirty="0" smtClean="0">
                <a:latin typeface="Times New Roman" pitchFamily="18" charset="0"/>
                <a:cs typeface="Times New Roman" pitchFamily="18" charset="0"/>
              </a:rPr>
              <a:t>. 25 fő</a:t>
            </a:r>
          </a:p>
          <a:p>
            <a:pPr>
              <a:spcBef>
                <a:spcPct val="0"/>
              </a:spcBef>
              <a:buFont typeface="Arial" charset="0"/>
              <a:buChar char="•"/>
            </a:pPr>
            <a:r>
              <a:rPr lang="hu-HU" altLang="hu-HU" sz="2600" b="1" dirty="0" smtClean="0">
                <a:latin typeface="Times New Roman" pitchFamily="18" charset="0"/>
                <a:cs typeface="Times New Roman" pitchFamily="18" charset="0"/>
              </a:rPr>
              <a:t>Vizsgabejelentés</a:t>
            </a:r>
            <a:r>
              <a:rPr lang="hu-HU" altLang="hu-HU" sz="2600" dirty="0" smtClean="0">
                <a:latin typeface="Times New Roman" pitchFamily="18" charset="0"/>
                <a:cs typeface="Times New Roman" pitchFamily="18" charset="0"/>
              </a:rPr>
              <a:t> </a:t>
            </a:r>
            <a:r>
              <a:rPr lang="hu-HU" sz="2400" b="1" dirty="0">
                <a:solidFill>
                  <a:srgbClr val="FF0000"/>
                </a:solidFill>
                <a:latin typeface="Times New Roman" panose="02020503050405090304" pitchFamily="18" charset="0"/>
                <a:cs typeface="Times New Roman" panose="02020503050405090304" pitchFamily="18" charset="0"/>
              </a:rPr>
              <a:t>PMKH</a:t>
            </a:r>
            <a:r>
              <a:rPr lang="hu-HU" altLang="hu-HU" sz="2600" dirty="0" smtClean="0">
                <a:latin typeface="Times New Roman" pitchFamily="18" charset="0"/>
                <a:cs typeface="Times New Roman" pitchFamily="18" charset="0"/>
              </a:rPr>
              <a:t> felé elektronikus felületen (40 nap)</a:t>
            </a:r>
          </a:p>
          <a:p>
            <a:pPr>
              <a:spcBef>
                <a:spcPct val="0"/>
              </a:spcBef>
              <a:buFont typeface="Arial" charset="0"/>
              <a:buChar char="•"/>
            </a:pPr>
            <a:r>
              <a:rPr lang="hu-HU" altLang="hu-HU" sz="2600" dirty="0" smtClean="0">
                <a:latin typeface="Times New Roman" pitchFamily="18" charset="0"/>
                <a:cs typeface="Times New Roman" pitchFamily="18" charset="0"/>
              </a:rPr>
              <a:t>Képző intézmény képviselőjére javaslattétel</a:t>
            </a:r>
          </a:p>
          <a:p>
            <a:pPr>
              <a:spcBef>
                <a:spcPct val="0"/>
              </a:spcBef>
              <a:buFont typeface="Arial" charset="0"/>
              <a:buChar char="•"/>
            </a:pPr>
            <a:r>
              <a:rPr lang="hu-HU" altLang="hu-HU" sz="2600" b="1" dirty="0" smtClean="0">
                <a:latin typeface="Times New Roman" pitchFamily="18" charset="0"/>
                <a:cs typeface="Times New Roman" pitchFamily="18" charset="0"/>
              </a:rPr>
              <a:t>Létszám módosítható</a:t>
            </a:r>
            <a:r>
              <a:rPr lang="hu-HU" altLang="hu-HU" sz="2600" dirty="0" smtClean="0">
                <a:latin typeface="Times New Roman" pitchFamily="18" charset="0"/>
                <a:cs typeface="Times New Roman" pitchFamily="18" charset="0"/>
              </a:rPr>
              <a:t> egy alkalommal a vizsgát megelőző 15. napig</a:t>
            </a:r>
          </a:p>
        </p:txBody>
      </p:sp>
      <p:sp>
        <p:nvSpPr>
          <p:cNvPr id="6"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11</a:t>
            </a:fld>
            <a:endParaRPr lang="hu-HU" sz="1200" dirty="0"/>
          </a:p>
        </p:txBody>
      </p:sp>
    </p:spTree>
    <p:extLst>
      <p:ext uri="{BB962C8B-B14F-4D97-AF65-F5344CB8AC3E}">
        <p14:creationId xmlns:p14="http://schemas.microsoft.com/office/powerpoint/2010/main" val="2864427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539552" y="2060848"/>
            <a:ext cx="8136904" cy="1224136"/>
          </a:xfrm>
          <a:prstGeom prst="round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84684" y="404664"/>
            <a:ext cx="7846640" cy="1136154"/>
          </a:xfrm>
        </p:spPr>
        <p:txBody>
          <a:bodyPr>
            <a:normAutofit fontScale="90000"/>
          </a:bodyPr>
          <a:lstStyle/>
          <a:p>
            <a:pPr>
              <a:defRPr/>
            </a:pPr>
            <a:r>
              <a:rPr lang="hu-HU" sz="3600" b="1" dirty="0">
                <a:solidFill>
                  <a:srgbClr val="0070C0"/>
                </a:solidFill>
              </a:rPr>
              <a:t>Változások a vizsgáztatás felügyeleti rendszerében</a:t>
            </a:r>
            <a:r>
              <a:rPr lang="hu-HU" sz="3200" b="1" dirty="0" smtClean="0">
                <a:solidFill>
                  <a:srgbClr val="0070C0"/>
                </a:solidFill>
              </a:rPr>
              <a:t/>
            </a:r>
            <a:br>
              <a:rPr lang="hu-HU" sz="3200" b="1" dirty="0" smtClean="0">
                <a:solidFill>
                  <a:srgbClr val="0070C0"/>
                </a:solidFill>
              </a:rPr>
            </a:br>
            <a:r>
              <a:rPr lang="hu-HU" sz="3200" b="1" dirty="0">
                <a:solidFill>
                  <a:schemeClr val="accent2">
                    <a:lumMod val="75000"/>
                  </a:schemeClr>
                </a:solidFill>
              </a:rPr>
              <a:t>483/2016. (XII.28) Korm. r</a:t>
            </a:r>
            <a:r>
              <a:rPr lang="hu-HU" sz="3200" b="1" dirty="0" smtClean="0">
                <a:solidFill>
                  <a:schemeClr val="accent2">
                    <a:lumMod val="75000"/>
                  </a:schemeClr>
                </a:solidFill>
              </a:rPr>
              <a:t>endelet</a:t>
            </a:r>
            <a:r>
              <a:rPr lang="hu-HU" sz="3200" b="1" dirty="0" smtClean="0"/>
              <a:t/>
            </a:r>
            <a:br>
              <a:rPr lang="hu-HU" sz="3200" b="1" dirty="0" smtClean="0"/>
            </a:br>
            <a:endParaRPr lang="hu-HU" b="1" dirty="0" smtClean="0">
              <a:solidFill>
                <a:srgbClr val="0070C0"/>
              </a:solidFill>
            </a:endParaRPr>
          </a:p>
        </p:txBody>
      </p:sp>
      <p:sp>
        <p:nvSpPr>
          <p:cNvPr id="18435" name="Content Placeholder 5"/>
          <p:cNvSpPr>
            <a:spLocks noGrp="1"/>
          </p:cNvSpPr>
          <p:nvPr>
            <p:ph idx="13"/>
          </p:nvPr>
        </p:nvSpPr>
        <p:spPr>
          <a:xfrm>
            <a:off x="611560" y="2132856"/>
            <a:ext cx="7992888" cy="1080120"/>
          </a:xfrm>
        </p:spPr>
        <p:txBody>
          <a:bodyPr>
            <a:normAutofit/>
          </a:bodyPr>
          <a:lstStyle/>
          <a:p>
            <a:pPr marL="0" indent="0">
              <a:defRPr/>
            </a:pPr>
            <a:r>
              <a:rPr lang="hu-HU" sz="2800" b="1" dirty="0" smtClean="0">
                <a:latin typeface="Times New Roman" pitchFamily="18" charset="0"/>
                <a:cs typeface="Times New Roman" pitchFamily="18" charset="0"/>
              </a:rPr>
              <a:t>A szakképzési feladatot 		       Pest </a:t>
            </a:r>
            <a:r>
              <a:rPr lang="hu-HU" sz="2800" b="1" dirty="0">
                <a:latin typeface="Times New Roman" pitchFamily="18" charset="0"/>
                <a:cs typeface="Times New Roman" pitchFamily="18" charset="0"/>
              </a:rPr>
              <a:t>Megyei </a:t>
            </a:r>
            <a:endParaRPr lang="hu-HU" sz="2800" b="1" dirty="0" smtClean="0">
              <a:latin typeface="Times New Roman" pitchFamily="18" charset="0"/>
              <a:cs typeface="Times New Roman" pitchFamily="18" charset="0"/>
            </a:endParaRPr>
          </a:p>
          <a:p>
            <a:pPr marL="0" indent="0">
              <a:defRPr/>
            </a:pPr>
            <a:r>
              <a:rPr lang="hu-HU" sz="2800" b="1" dirty="0" smtClean="0">
                <a:latin typeface="Times New Roman" pitchFamily="18" charset="0"/>
                <a:cs typeface="Times New Roman" pitchFamily="18" charset="0"/>
              </a:rPr>
              <a:t>        ellátó hatóság 		     Kormányhivatal</a:t>
            </a:r>
            <a:endParaRPr lang="hu-HU" sz="2800" dirty="0" smtClean="0">
              <a:latin typeface="Times New Roman" pitchFamily="18" charset="0"/>
              <a:cs typeface="Times New Roman" pitchFamily="18" charset="0"/>
            </a:endParaRPr>
          </a:p>
        </p:txBody>
      </p:sp>
      <p:sp>
        <p:nvSpPr>
          <p:cNvPr id="4" name="Content Placeholder 5"/>
          <p:cNvSpPr>
            <a:spLocks noGrp="1"/>
          </p:cNvSpPr>
          <p:nvPr>
            <p:ph idx="13"/>
          </p:nvPr>
        </p:nvSpPr>
        <p:spPr>
          <a:xfrm>
            <a:off x="693540" y="3695927"/>
            <a:ext cx="7993260" cy="2808312"/>
          </a:xfrm>
        </p:spPr>
        <p:txBody>
          <a:bodyPr>
            <a:normAutofit fontScale="92500" lnSpcReduction="10000"/>
          </a:bodyPr>
          <a:lstStyle/>
          <a:p>
            <a:pPr marL="0" indent="0">
              <a:defRPr/>
            </a:pPr>
            <a:r>
              <a:rPr lang="hu-HU" sz="2800" b="1" i="1" u="sng" dirty="0" smtClean="0">
                <a:latin typeface="Times New Roman" pitchFamily="18" charset="0"/>
                <a:cs typeface="Times New Roman" pitchFamily="18" charset="0"/>
              </a:rPr>
              <a:t>A </a:t>
            </a:r>
            <a:r>
              <a:rPr lang="hu-HU" sz="2800" b="1" i="1" u="sng" dirty="0" smtClean="0">
                <a:solidFill>
                  <a:srgbClr val="FF0000"/>
                </a:solidFill>
                <a:latin typeface="Times New Roman" pitchFamily="18" charset="0"/>
                <a:cs typeface="Times New Roman" pitchFamily="18" charset="0"/>
              </a:rPr>
              <a:t>PMKH</a:t>
            </a:r>
            <a:r>
              <a:rPr lang="hu-HU" sz="2800" b="1" i="1" u="sng" dirty="0" smtClean="0">
                <a:latin typeface="Times New Roman" pitchFamily="18" charset="0"/>
                <a:cs typeface="Times New Roman" pitchFamily="18" charset="0"/>
              </a:rPr>
              <a:t> vizsgáztatással összefüggő főbb feladatai:</a:t>
            </a:r>
          </a:p>
          <a:p>
            <a:pPr marL="457200" indent="-457200">
              <a:spcBef>
                <a:spcPts val="1200"/>
              </a:spcBef>
              <a:buFont typeface="Wingdings" panose="05000000000000000000" pitchFamily="2" charset="2"/>
              <a:buChar char="v"/>
              <a:defRPr/>
            </a:pPr>
            <a:r>
              <a:rPr lang="hu-HU" sz="2800" b="1" dirty="0">
                <a:latin typeface="Times New Roman" pitchFamily="18" charset="0"/>
                <a:cs typeface="Times New Roman" pitchFamily="18" charset="0"/>
              </a:rPr>
              <a:t>Összeállítja, gondozza a szakképzési névjegyzéket</a:t>
            </a:r>
          </a:p>
          <a:p>
            <a:pPr marL="457200" indent="-457200">
              <a:spcBef>
                <a:spcPts val="1200"/>
              </a:spcBef>
              <a:buFont typeface="Wingdings" panose="05000000000000000000" pitchFamily="2" charset="2"/>
              <a:buChar char="v"/>
              <a:defRPr/>
            </a:pPr>
            <a:r>
              <a:rPr lang="hu-HU" sz="2800" b="1" dirty="0">
                <a:solidFill>
                  <a:srgbClr val="FF0000"/>
                </a:solidFill>
                <a:latin typeface="Times New Roman" pitchFamily="18" charset="0"/>
                <a:cs typeface="Times New Roman" pitchFamily="18" charset="0"/>
              </a:rPr>
              <a:t>Megbízza a szakmai vizsga elnökét és a vizsgabizottság tagjait</a:t>
            </a:r>
          </a:p>
          <a:p>
            <a:pPr marL="457200" indent="-457200">
              <a:buFont typeface="Wingdings" panose="05000000000000000000" pitchFamily="2" charset="2"/>
              <a:buChar char="v"/>
              <a:defRPr/>
            </a:pPr>
            <a:r>
              <a:rPr lang="hu-HU" sz="2800" b="1" dirty="0">
                <a:latin typeface="Times New Roman" pitchFamily="18" charset="0"/>
                <a:cs typeface="Times New Roman" pitchFamily="18" charset="0"/>
              </a:rPr>
              <a:t>E</a:t>
            </a:r>
            <a:r>
              <a:rPr lang="hu-HU" sz="2800" b="1" dirty="0" smtClean="0">
                <a:latin typeface="Times New Roman" pitchFamily="18" charset="0"/>
                <a:cs typeface="Times New Roman" pitchFamily="18" charset="0"/>
              </a:rPr>
              <a:t>llátja </a:t>
            </a:r>
            <a:r>
              <a:rPr lang="hu-HU" sz="2800" b="1" dirty="0">
                <a:latin typeface="Times New Roman" pitchFamily="18" charset="0"/>
                <a:cs typeface="Times New Roman" pitchFamily="18" charset="0"/>
              </a:rPr>
              <a:t>a törzslapnyilvántartással kapcsolatos feladatokat</a:t>
            </a:r>
          </a:p>
          <a:p>
            <a:pPr marL="457200" indent="-457200">
              <a:buFont typeface="Wingdings" panose="05000000000000000000" pitchFamily="2" charset="2"/>
              <a:buChar char="v"/>
              <a:defRPr/>
            </a:pPr>
            <a:endParaRPr lang="hu-HU" sz="2800" dirty="0" smtClean="0">
              <a:latin typeface="Times New Roman" pitchFamily="18" charset="0"/>
              <a:cs typeface="Times New Roman" pitchFamily="18" charset="0"/>
            </a:endParaRPr>
          </a:p>
        </p:txBody>
      </p:sp>
      <p:sp>
        <p:nvSpPr>
          <p:cNvPr id="2" name="Egyenlő 1"/>
          <p:cNvSpPr/>
          <p:nvPr/>
        </p:nvSpPr>
        <p:spPr>
          <a:xfrm>
            <a:off x="4355976" y="2492896"/>
            <a:ext cx="864096" cy="576064"/>
          </a:xfrm>
          <a:prstGeom prst="mathEqual">
            <a:avLst/>
          </a:prstGeom>
          <a:solidFill>
            <a:srgbClr val="EC6E0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
        <p:nvSpPr>
          <p:cNvPr id="7" name="Dia számának helye 1"/>
          <p:cNvSpPr txBox="1">
            <a:spLocks/>
          </p:cNvSpPr>
          <p:nvPr/>
        </p:nvSpPr>
        <p:spPr>
          <a:xfrm>
            <a:off x="6553200" y="6356349"/>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12</a:t>
            </a:fld>
            <a:endParaRPr lang="hu-HU" sz="1200" dirty="0"/>
          </a:p>
        </p:txBody>
      </p:sp>
    </p:spTree>
    <p:extLst>
      <p:ext uri="{BB962C8B-B14F-4D97-AF65-F5344CB8AC3E}">
        <p14:creationId xmlns:p14="http://schemas.microsoft.com/office/powerpoint/2010/main" val="1276360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683568" y="1412776"/>
            <a:ext cx="2088232" cy="43204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Lekerekített téglalap 4"/>
          <p:cNvSpPr/>
          <p:nvPr/>
        </p:nvSpPr>
        <p:spPr>
          <a:xfrm>
            <a:off x="683568" y="4725144"/>
            <a:ext cx="3312368" cy="4320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6866" name="Title 3"/>
          <p:cNvSpPr>
            <a:spLocks noGrp="1"/>
          </p:cNvSpPr>
          <p:nvPr>
            <p:ph type="ctrTitle"/>
          </p:nvPr>
        </p:nvSpPr>
        <p:spPr>
          <a:xfrm>
            <a:off x="683568" y="692696"/>
            <a:ext cx="7772400" cy="648071"/>
          </a:xfrm>
        </p:spPr>
        <p:txBody>
          <a:bodyPr>
            <a:normAutofit/>
          </a:bodyPr>
          <a:lstStyle/>
          <a:p>
            <a:pPr algn="ctr" eaLnBrk="1" hangingPunct="1"/>
            <a:r>
              <a:rPr lang="hu-HU" altLang="hu-HU" sz="3200" b="1" dirty="0" smtClean="0">
                <a:solidFill>
                  <a:srgbClr val="0070C0"/>
                </a:solidFill>
              </a:rPr>
              <a:t>A vizsgabizottság kijelölése, értesítések</a:t>
            </a:r>
            <a:endParaRPr lang="hu-HU" altLang="hu-HU" b="1" dirty="0" smtClean="0">
              <a:solidFill>
                <a:srgbClr val="0070C0"/>
              </a:solidFill>
            </a:endParaRPr>
          </a:p>
        </p:txBody>
      </p:sp>
      <p:sp>
        <p:nvSpPr>
          <p:cNvPr id="18435" name="Content Placeholder 5"/>
          <p:cNvSpPr>
            <a:spLocks noGrp="1"/>
          </p:cNvSpPr>
          <p:nvPr>
            <p:ph idx="13"/>
          </p:nvPr>
        </p:nvSpPr>
        <p:spPr>
          <a:xfrm>
            <a:off x="611560" y="1484784"/>
            <a:ext cx="8137525" cy="3384376"/>
          </a:xfrm>
        </p:spPr>
        <p:txBody>
          <a:bodyPr>
            <a:normAutofit fontScale="77500" lnSpcReduction="20000"/>
          </a:bodyPr>
          <a:lstStyle/>
          <a:p>
            <a:pPr marL="0" indent="0">
              <a:defRPr/>
            </a:pPr>
            <a:r>
              <a:rPr lang="hu-HU" sz="3200" b="1" dirty="0" smtClean="0">
                <a:latin typeface="Times New Roman" pitchFamily="18" charset="0"/>
                <a:cs typeface="Times New Roman" pitchFamily="18" charset="0"/>
              </a:rPr>
              <a:t>„HATÓSÁG”</a:t>
            </a:r>
          </a:p>
          <a:p>
            <a:pPr>
              <a:buFont typeface="Arial" pitchFamily="34" charset="0"/>
              <a:buChar char="•"/>
              <a:defRPr/>
            </a:pPr>
            <a:r>
              <a:rPr lang="hu-HU" sz="3600" b="1" dirty="0" smtClean="0">
                <a:latin typeface="Times New Roman" pitchFamily="18" charset="0"/>
                <a:cs typeface="Times New Roman" pitchFamily="18" charset="0"/>
              </a:rPr>
              <a:t>Szaktárcák, gazdasági kamarák: javaslattételi lehetőség a vizsgabizottsági elnökre, tagokra</a:t>
            </a:r>
          </a:p>
          <a:p>
            <a:pPr marL="0" indent="0">
              <a:defRPr/>
            </a:pPr>
            <a:r>
              <a:rPr lang="hu-HU" sz="3600" dirty="0" smtClean="0">
                <a:latin typeface="Times New Roman" pitchFamily="18" charset="0"/>
                <a:cs typeface="Times New Roman" pitchFamily="18" charset="0"/>
              </a:rPr>
              <a:t>    [Javaslat </a:t>
            </a:r>
            <a:r>
              <a:rPr lang="hu-HU" sz="3600" dirty="0">
                <a:latin typeface="Times New Roman" pitchFamily="18" charset="0"/>
                <a:cs typeface="Times New Roman" pitchFamily="18" charset="0"/>
              </a:rPr>
              <a:t>híján </a:t>
            </a:r>
            <a:r>
              <a:rPr lang="hu-HU" sz="3600" dirty="0" smtClean="0">
                <a:latin typeface="Times New Roman" pitchFamily="18" charset="0"/>
                <a:cs typeface="Times New Roman" pitchFamily="18" charset="0"/>
              </a:rPr>
              <a:t>a </a:t>
            </a:r>
            <a:r>
              <a:rPr lang="hu-HU" sz="3600" b="1" i="1" u="sng" dirty="0">
                <a:latin typeface="Times New Roman" pitchFamily="18" charset="0"/>
                <a:cs typeface="Times New Roman" pitchFamily="18" charset="0"/>
              </a:rPr>
              <a:t>szakképzési </a:t>
            </a:r>
            <a:r>
              <a:rPr lang="hu-HU" sz="3600" b="1" i="1" u="sng" dirty="0" smtClean="0">
                <a:latin typeface="Times New Roman" pitchFamily="18" charset="0"/>
                <a:cs typeface="Times New Roman" pitchFamily="18" charset="0"/>
              </a:rPr>
              <a:t>feladatot ellátó hatóság</a:t>
            </a:r>
            <a:r>
              <a:rPr lang="hu-HU" sz="3600" dirty="0" smtClean="0">
                <a:latin typeface="Times New Roman" pitchFamily="18" charset="0"/>
                <a:cs typeface="Times New Roman" pitchFamily="18" charset="0"/>
              </a:rPr>
              <a:t>    </a:t>
            </a:r>
          </a:p>
          <a:p>
            <a:pPr marL="0" indent="0">
              <a:defRPr/>
            </a:pPr>
            <a:r>
              <a:rPr lang="hu-HU" sz="3600" dirty="0">
                <a:latin typeface="Times New Roman" pitchFamily="18" charset="0"/>
                <a:cs typeface="Times New Roman" pitchFamily="18" charset="0"/>
              </a:rPr>
              <a:t> </a:t>
            </a:r>
            <a:r>
              <a:rPr lang="hu-HU" sz="3600" dirty="0" smtClean="0">
                <a:latin typeface="Times New Roman" pitchFamily="18" charset="0"/>
                <a:cs typeface="Times New Roman" pitchFamily="18" charset="0"/>
              </a:rPr>
              <a:t>   (</a:t>
            </a:r>
            <a:r>
              <a:rPr lang="hu-HU" sz="3600" b="1" dirty="0" smtClean="0">
                <a:solidFill>
                  <a:srgbClr val="FF0000"/>
                </a:solidFill>
                <a:latin typeface="Times New Roman" panose="02020503050405090304" pitchFamily="18" charset="0"/>
                <a:cs typeface="Times New Roman" panose="02020503050405090304" pitchFamily="18" charset="0"/>
              </a:rPr>
              <a:t>PMKH</a:t>
            </a:r>
            <a:r>
              <a:rPr lang="hu-HU" sz="3600" dirty="0" smtClean="0">
                <a:latin typeface="Times New Roman" pitchFamily="18" charset="0"/>
                <a:cs typeface="Times New Roman" pitchFamily="18" charset="0"/>
              </a:rPr>
              <a:t>) intézkedik</a:t>
            </a:r>
            <a:r>
              <a:rPr lang="hu-HU" sz="3600" dirty="0">
                <a:latin typeface="Times New Roman" pitchFamily="18" charset="0"/>
                <a:cs typeface="Times New Roman" pitchFamily="18" charset="0"/>
              </a:rPr>
              <a:t>]</a:t>
            </a:r>
            <a:endParaRPr lang="hu-HU" sz="3600" dirty="0" smtClean="0">
              <a:latin typeface="Times New Roman" pitchFamily="18" charset="0"/>
              <a:cs typeface="Times New Roman" pitchFamily="18" charset="0"/>
            </a:endParaRPr>
          </a:p>
          <a:p>
            <a:pPr marL="457200" indent="-457200">
              <a:buFont typeface="Arial" pitchFamily="34" charset="0"/>
              <a:buChar char="•"/>
              <a:defRPr/>
            </a:pPr>
            <a:r>
              <a:rPr lang="hu-HU" sz="3600" dirty="0" smtClean="0">
                <a:latin typeface="Times New Roman" pitchFamily="18" charset="0"/>
                <a:cs typeface="Times New Roman" pitchFamily="18" charset="0"/>
              </a:rPr>
              <a:t>10 nappal a vizsga előtt elektronikus értesítés a megbízásról „mindenkinek”</a:t>
            </a:r>
          </a:p>
          <a:p>
            <a:pPr marL="457200" indent="-457200">
              <a:buFont typeface="Arial" pitchFamily="34" charset="0"/>
              <a:buChar char="•"/>
              <a:defRPr/>
            </a:pPr>
            <a:r>
              <a:rPr lang="hu-HU" sz="3600" dirty="0" smtClean="0">
                <a:latin typeface="Times New Roman" pitchFamily="18" charset="0"/>
                <a:cs typeface="Times New Roman" pitchFamily="18" charset="0"/>
              </a:rPr>
              <a:t>Lemondás esetén </a:t>
            </a:r>
            <a:r>
              <a:rPr lang="hu-HU" sz="3600" b="1" dirty="0">
                <a:solidFill>
                  <a:srgbClr val="FF0000"/>
                </a:solidFill>
                <a:latin typeface="Times New Roman" panose="02020503050405090304" pitchFamily="18" charset="0"/>
                <a:cs typeface="Times New Roman" panose="02020503050405090304" pitchFamily="18" charset="0"/>
              </a:rPr>
              <a:t>PMKH</a:t>
            </a:r>
            <a:r>
              <a:rPr lang="hu-HU" sz="3600" dirty="0" smtClean="0">
                <a:latin typeface="Times New Roman" pitchFamily="18" charset="0"/>
                <a:cs typeface="Times New Roman" pitchFamily="18" charset="0"/>
              </a:rPr>
              <a:t> intézkedik</a:t>
            </a:r>
          </a:p>
        </p:txBody>
      </p:sp>
      <p:sp>
        <p:nvSpPr>
          <p:cNvPr id="4" name="Content Placeholder 5"/>
          <p:cNvSpPr>
            <a:spLocks noGrp="1"/>
          </p:cNvSpPr>
          <p:nvPr>
            <p:ph idx="13"/>
          </p:nvPr>
        </p:nvSpPr>
        <p:spPr>
          <a:xfrm>
            <a:off x="683568" y="4797152"/>
            <a:ext cx="8137525" cy="1656184"/>
          </a:xfrm>
        </p:spPr>
        <p:txBody>
          <a:bodyPr>
            <a:normAutofit fontScale="92500" lnSpcReduction="20000"/>
          </a:bodyPr>
          <a:lstStyle/>
          <a:p>
            <a:pPr marL="0" indent="0">
              <a:defRPr/>
            </a:pPr>
            <a:r>
              <a:rPr lang="hu-HU" sz="2700" b="1" dirty="0">
                <a:latin typeface="Times New Roman" pitchFamily="18" charset="0"/>
                <a:cs typeface="Times New Roman" pitchFamily="18" charset="0"/>
              </a:rPr>
              <a:t>VIZSGASZERVEZŐ</a:t>
            </a:r>
          </a:p>
          <a:p>
            <a:pPr marL="457200" indent="-457200">
              <a:buFont typeface="Arial" pitchFamily="34" charset="0"/>
              <a:buChar char="•"/>
              <a:defRPr/>
            </a:pPr>
            <a:r>
              <a:rPr lang="hu-HU" sz="3200" dirty="0" smtClean="0">
                <a:latin typeface="Times New Roman" pitchFamily="18" charset="0"/>
                <a:cs typeface="Times New Roman" pitchFamily="18" charset="0"/>
              </a:rPr>
              <a:t>7 nappal a vizsga előtt a vizsgabizottság tájékoztatása (gyakorlati feladatra és lebonyolítási rendre vonatkozó javaslat küldése)</a:t>
            </a:r>
          </a:p>
          <a:p>
            <a:pPr marL="0" indent="0">
              <a:defRPr/>
            </a:pPr>
            <a:endParaRPr lang="hu-HU" sz="3200" dirty="0" smtClean="0">
              <a:latin typeface="Times New Roman" pitchFamily="18" charset="0"/>
              <a:cs typeface="Times New Roman" pitchFamily="18" charset="0"/>
            </a:endParaRPr>
          </a:p>
          <a:p>
            <a:pPr marL="0" indent="0">
              <a:defRPr/>
            </a:pPr>
            <a:endParaRPr lang="hu-HU" sz="3200" dirty="0">
              <a:latin typeface="Times New Roman" pitchFamily="18" charset="0"/>
              <a:cs typeface="Times New Roman" pitchFamily="18" charset="0"/>
            </a:endParaRPr>
          </a:p>
        </p:txBody>
      </p:sp>
      <p:sp>
        <p:nvSpPr>
          <p:cNvPr id="6"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13</a:t>
            </a:fld>
            <a:endParaRPr lang="hu-HU" sz="1200" dirty="0"/>
          </a:p>
        </p:txBody>
      </p:sp>
    </p:spTree>
    <p:extLst>
      <p:ext uri="{BB962C8B-B14F-4D97-AF65-F5344CB8AC3E}">
        <p14:creationId xmlns:p14="http://schemas.microsoft.com/office/powerpoint/2010/main" val="161882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llipszis 5"/>
          <p:cNvSpPr/>
          <p:nvPr/>
        </p:nvSpPr>
        <p:spPr>
          <a:xfrm>
            <a:off x="49784" y="5157192"/>
            <a:ext cx="9036496" cy="1495251"/>
          </a:xfrm>
          <a:prstGeom prst="ellipse">
            <a:avLst/>
          </a:prstGeom>
          <a:gradFill>
            <a:gsLst>
              <a:gs pos="9000">
                <a:srgbClr val="FFF200"/>
              </a:gs>
              <a:gs pos="56000">
                <a:srgbClr val="FF7A00"/>
              </a:gs>
              <a:gs pos="96000">
                <a:srgbClr val="FF0300"/>
              </a:gs>
              <a:gs pos="100000">
                <a:srgbClr val="4D0808"/>
              </a:gs>
            </a:gsLst>
            <a:lin ang="0" scaled="0"/>
          </a:gra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Lekerekített téglalap 4"/>
          <p:cNvSpPr/>
          <p:nvPr/>
        </p:nvSpPr>
        <p:spPr>
          <a:xfrm>
            <a:off x="349251" y="2420888"/>
            <a:ext cx="8445499" cy="252412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349251" y="1225540"/>
            <a:ext cx="8437562" cy="93610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386" name="Rectangle 2"/>
          <p:cNvSpPr>
            <a:spLocks noGrp="1" noChangeArrowheads="1"/>
          </p:cNvSpPr>
          <p:nvPr>
            <p:ph type="title" idx="4294967295"/>
          </p:nvPr>
        </p:nvSpPr>
        <p:spPr>
          <a:xfrm>
            <a:off x="565150" y="404664"/>
            <a:ext cx="8229600" cy="623887"/>
          </a:xfrm>
        </p:spPr>
        <p:txBody>
          <a:bodyPr rtlCol="0">
            <a:normAutofit fontScale="90000"/>
          </a:bodyPr>
          <a:lstStyle/>
          <a:p>
            <a:pPr>
              <a:defRPr/>
            </a:pPr>
            <a:r>
              <a:rPr lang="hu-HU" sz="3600" b="1" dirty="0" smtClean="0">
                <a:solidFill>
                  <a:srgbClr val="0070C0"/>
                </a:solidFill>
              </a:rPr>
              <a:t>A </a:t>
            </a:r>
            <a:r>
              <a:rPr lang="hu-HU" sz="3600" b="1" dirty="0">
                <a:solidFill>
                  <a:srgbClr val="0070C0"/>
                </a:solidFill>
              </a:rPr>
              <a:t>szakmai vizsga és a vizsgáztatók szerepe</a:t>
            </a:r>
          </a:p>
        </p:txBody>
      </p:sp>
      <p:sp>
        <p:nvSpPr>
          <p:cNvPr id="16387" name="Tartalom helye 12"/>
          <p:cNvSpPr>
            <a:spLocks noGrp="1"/>
          </p:cNvSpPr>
          <p:nvPr>
            <p:ph idx="4294967295"/>
          </p:nvPr>
        </p:nvSpPr>
        <p:spPr>
          <a:xfrm>
            <a:off x="357187" y="1268760"/>
            <a:ext cx="8429625" cy="857250"/>
          </a:xfrm>
          <a:noFill/>
        </p:spPr>
        <p:txBody>
          <a:bodyPr rtlCol="0">
            <a:normAutofit lnSpcReduction="10000"/>
          </a:bodyPr>
          <a:lstStyle/>
          <a:p>
            <a:pPr marL="0" indent="-256032" algn="ctr" eaLnBrk="1" fontAlgn="auto" hangingPunct="1">
              <a:spcAft>
                <a:spcPts val="0"/>
              </a:spcAft>
              <a:buFont typeface="Wingdings 3" pitchFamily="18" charset="2"/>
              <a:buNone/>
              <a:defRPr/>
            </a:pPr>
            <a:r>
              <a:rPr lang="hu-HU" sz="2400" b="1" dirty="0" smtClean="0">
                <a:latin typeface="Arial" charset="0"/>
              </a:rPr>
              <a:t>Kimenet szabályozás – egyetlen külső mérési pont</a:t>
            </a:r>
          </a:p>
          <a:p>
            <a:pPr marL="0" indent="-256032" eaLnBrk="1" fontAlgn="auto" hangingPunct="1">
              <a:spcAft>
                <a:spcPts val="0"/>
              </a:spcAft>
              <a:buFont typeface="Wingdings 3" pitchFamily="18" charset="2"/>
              <a:buNone/>
              <a:defRPr/>
            </a:pPr>
            <a:r>
              <a:rPr lang="hu-HU" sz="2400" dirty="0" smtClean="0">
                <a:latin typeface="Arial" charset="0"/>
              </a:rPr>
              <a:t>A szakmai vizsga jelentősége, kiemelt szerepe nem csökken</a:t>
            </a:r>
          </a:p>
        </p:txBody>
      </p:sp>
      <p:sp>
        <p:nvSpPr>
          <p:cNvPr id="4" name="Szövegdoboz 3"/>
          <p:cNvSpPr txBox="1"/>
          <p:nvPr/>
        </p:nvSpPr>
        <p:spPr>
          <a:xfrm>
            <a:off x="376565" y="2492896"/>
            <a:ext cx="8429625" cy="2524125"/>
          </a:xfrm>
          <a:prstGeom prst="rect">
            <a:avLst/>
          </a:prstGeom>
          <a:noFill/>
        </p:spPr>
        <p:txBody>
          <a:bodyPr>
            <a:spAutoFit/>
          </a:bodyPr>
          <a:lstStyle/>
          <a:p>
            <a:pPr marL="365760" indent="-256032" fontAlgn="auto">
              <a:spcAft>
                <a:spcPts val="0"/>
              </a:spcAft>
              <a:defRPr/>
            </a:pPr>
            <a:r>
              <a:rPr lang="hu-HU" sz="2400" u="sng" dirty="0"/>
              <a:t>A vizsgáztatók fokozott felelősségi köre:</a:t>
            </a:r>
          </a:p>
          <a:p>
            <a:pPr marL="360000" indent="-256032" fontAlgn="auto">
              <a:spcAft>
                <a:spcPts val="0"/>
              </a:spcAft>
              <a:buFont typeface="Arial" pitchFamily="34" charset="0"/>
              <a:buChar char="•"/>
              <a:defRPr/>
            </a:pPr>
            <a:r>
              <a:rPr lang="hu-HU" sz="2400" dirty="0"/>
              <a:t>Az előírások </a:t>
            </a:r>
            <a:r>
              <a:rPr lang="hu-HU" sz="2400" dirty="0" smtClean="0"/>
              <a:t>betarttatása</a:t>
            </a:r>
            <a:r>
              <a:rPr lang="hu-HU" sz="2400" dirty="0"/>
              <a:t>,</a:t>
            </a:r>
          </a:p>
          <a:p>
            <a:pPr marL="360000" indent="-256032" fontAlgn="auto">
              <a:spcAft>
                <a:spcPts val="0"/>
              </a:spcAft>
              <a:buFont typeface="Arial" pitchFamily="34" charset="0"/>
              <a:buChar char="•"/>
              <a:defRPr/>
            </a:pPr>
            <a:r>
              <a:rPr lang="hu-HU" sz="2400" dirty="0"/>
              <a:t>A vizsgarendszer működésével, az írásbeli, szóbeli feladatokkal összefüggő visszajelzések adása,</a:t>
            </a:r>
          </a:p>
          <a:p>
            <a:pPr marL="360000" indent="-256032" fontAlgn="auto">
              <a:spcAft>
                <a:spcPts val="0"/>
              </a:spcAft>
              <a:buFont typeface="Arial" pitchFamily="34" charset="0"/>
              <a:buChar char="•"/>
              <a:defRPr/>
            </a:pPr>
            <a:r>
              <a:rPr lang="hu-HU" sz="2400" dirty="0"/>
              <a:t>Szakmailag és szakképesítés szintnek megfelelő </a:t>
            </a:r>
            <a:r>
              <a:rPr lang="hu-HU" sz="2400" dirty="0" err="1"/>
              <a:t>gyakor-lati</a:t>
            </a:r>
            <a:r>
              <a:rPr lang="hu-HU" sz="2400" dirty="0"/>
              <a:t> feladatok elfogadása</a:t>
            </a:r>
          </a:p>
          <a:p>
            <a:pPr marL="365760" indent="-256032" fontAlgn="auto">
              <a:spcAft>
                <a:spcPts val="0"/>
              </a:spcAft>
              <a:buFont typeface="Wingdings" pitchFamily="2" charset="2"/>
              <a:buNone/>
              <a:defRPr/>
            </a:pPr>
            <a:endParaRPr lang="hu-HU" sz="1400" b="1" u="sng" dirty="0"/>
          </a:p>
        </p:txBody>
      </p:sp>
      <p:sp>
        <p:nvSpPr>
          <p:cNvPr id="10245" name="Szövegdoboz 5"/>
          <p:cNvSpPr txBox="1">
            <a:spLocks noChangeArrowheads="1"/>
          </p:cNvSpPr>
          <p:nvPr/>
        </p:nvSpPr>
        <p:spPr bwMode="auto">
          <a:xfrm>
            <a:off x="357188" y="5489685"/>
            <a:ext cx="8437562" cy="830263"/>
          </a:xfrm>
          <a:prstGeom prst="rect">
            <a:avLst/>
          </a:prstGeom>
          <a:noFill/>
          <a:ln w="9525">
            <a:noFill/>
            <a:miter lim="800000"/>
            <a:headEnd/>
            <a:tailEnd/>
          </a:ln>
          <a:effectLst/>
        </p:spPr>
        <p:txBody>
          <a:bodyPr wrap="none">
            <a:spAutoFit/>
          </a:bodyPr>
          <a:lstStyle/>
          <a:p>
            <a:r>
              <a:rPr lang="hu-HU" sz="2400" i="1" u="sng" dirty="0">
                <a:solidFill>
                  <a:srgbClr val="002060"/>
                </a:solidFill>
              </a:rPr>
              <a:t>A „jószívű” elnök, felkészületlen elnök káros tevékenysége:</a:t>
            </a:r>
          </a:p>
          <a:p>
            <a:r>
              <a:rPr lang="hu-HU" sz="2400" dirty="0">
                <a:solidFill>
                  <a:srgbClr val="002060"/>
                </a:solidFill>
              </a:rPr>
              <a:t>A végeredmény: papír (megfelelő) tudás/kompetencia nélkül</a:t>
            </a:r>
          </a:p>
        </p:txBody>
      </p:sp>
      <p:sp>
        <p:nvSpPr>
          <p:cNvPr id="2" name="Dia számának helye 1"/>
          <p:cNvSpPr>
            <a:spLocks noGrp="1"/>
          </p:cNvSpPr>
          <p:nvPr>
            <p:ph type="sldNum" sz="quarter" idx="12"/>
          </p:nvPr>
        </p:nvSpPr>
        <p:spPr/>
        <p:txBody>
          <a:bodyPr/>
          <a:lstStyle/>
          <a:p>
            <a:pPr>
              <a:defRPr/>
            </a:pPr>
            <a:fld id="{FB1BD5E6-1498-4EBC-8BAB-570801D7A48F}" type="slidenum">
              <a:rPr lang="hu-HU" smtClean="0"/>
              <a:pPr>
                <a:defRPr/>
              </a:pPr>
              <a:t>14</a:t>
            </a:fld>
            <a:endParaRPr lang="hu-HU"/>
          </a:p>
        </p:txBody>
      </p:sp>
    </p:spTree>
    <p:extLst>
      <p:ext uri="{BB962C8B-B14F-4D97-AF65-F5344CB8AC3E}">
        <p14:creationId xmlns:p14="http://schemas.microsoft.com/office/powerpoint/2010/main" val="2583167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kerekített téglalap 4"/>
          <p:cNvSpPr/>
          <p:nvPr/>
        </p:nvSpPr>
        <p:spPr>
          <a:xfrm>
            <a:off x="428596" y="5786454"/>
            <a:ext cx="8167557" cy="861774"/>
          </a:xfrm>
          <a:prstGeom prst="roundRect">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Lekerekített téglalap 3"/>
          <p:cNvSpPr/>
          <p:nvPr/>
        </p:nvSpPr>
        <p:spPr>
          <a:xfrm>
            <a:off x="285720" y="3857628"/>
            <a:ext cx="8501091" cy="1600438"/>
          </a:xfrm>
          <a:prstGeom prst="roundRect">
            <a:avLst/>
          </a:prstGeom>
          <a:solidFill>
            <a:srgbClr val="FBA6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285720" y="1142984"/>
            <a:ext cx="8501091" cy="246221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70" name="Rectangle 2"/>
          <p:cNvSpPr>
            <a:spLocks noGrp="1" noChangeArrowheads="1"/>
          </p:cNvSpPr>
          <p:nvPr>
            <p:ph type="title"/>
          </p:nvPr>
        </p:nvSpPr>
        <p:spPr>
          <a:xfrm>
            <a:off x="457200" y="274638"/>
            <a:ext cx="8229600" cy="725470"/>
          </a:xfrm>
        </p:spPr>
        <p:txBody>
          <a:bodyPr>
            <a:normAutofit/>
          </a:bodyPr>
          <a:lstStyle/>
          <a:p>
            <a:pPr>
              <a:defRPr/>
            </a:pPr>
            <a:r>
              <a:rPr lang="hu-HU" sz="3200" b="1" dirty="0" smtClean="0">
                <a:solidFill>
                  <a:srgbClr val="0070C0"/>
                </a:solidFill>
              </a:rPr>
              <a:t>A </a:t>
            </a:r>
            <a:r>
              <a:rPr lang="hu-HU" sz="3200" b="1" dirty="0">
                <a:solidFill>
                  <a:srgbClr val="0070C0"/>
                </a:solidFill>
              </a:rPr>
              <a:t>vizsgabizottság felelőssége</a:t>
            </a:r>
          </a:p>
        </p:txBody>
      </p:sp>
      <p:sp>
        <p:nvSpPr>
          <p:cNvPr id="51203" name="Szövegdoboz 4"/>
          <p:cNvSpPr txBox="1">
            <a:spLocks noChangeArrowheads="1"/>
          </p:cNvSpPr>
          <p:nvPr/>
        </p:nvSpPr>
        <p:spPr bwMode="auto">
          <a:xfrm>
            <a:off x="428596" y="1142984"/>
            <a:ext cx="8501091" cy="2462213"/>
          </a:xfrm>
          <a:prstGeom prst="rect">
            <a:avLst/>
          </a:prstGeom>
          <a:noFill/>
          <a:ln w="9525">
            <a:noFill/>
            <a:miter lim="800000"/>
            <a:headEnd/>
            <a:tailEnd/>
          </a:ln>
        </p:spPr>
        <p:txBody>
          <a:bodyPr wrap="square">
            <a:spAutoFit/>
          </a:bodyPr>
          <a:lstStyle/>
          <a:p>
            <a:r>
              <a:rPr lang="hu-HU" sz="2200" u="sng" dirty="0"/>
              <a:t>Ki miben érdekelt?</a:t>
            </a:r>
          </a:p>
          <a:p>
            <a:r>
              <a:rPr lang="hu-HU" sz="2200" dirty="0"/>
              <a:t>Vizsgaszervező – költséghatékony, </a:t>
            </a:r>
            <a:r>
              <a:rPr lang="hu-HU" sz="2200" b="1" dirty="0"/>
              <a:t>zavartalan lebonyolítás</a:t>
            </a:r>
            <a:r>
              <a:rPr lang="hu-HU" sz="2200" dirty="0"/>
              <a:t>, </a:t>
            </a:r>
          </a:p>
          <a:p>
            <a:r>
              <a:rPr lang="hu-HU" sz="2200" dirty="0"/>
              <a:t>		       lehetőleg bukás nélkül</a:t>
            </a:r>
          </a:p>
          <a:p>
            <a:r>
              <a:rPr lang="hu-HU" sz="2200" dirty="0"/>
              <a:t>Vizsgázó            – </a:t>
            </a:r>
            <a:r>
              <a:rPr lang="hu-HU" sz="2200" b="1" dirty="0"/>
              <a:t>sikeresen</a:t>
            </a:r>
            <a:r>
              <a:rPr lang="hu-HU" sz="2200" dirty="0"/>
              <a:t> levizsgázzon a lehető </a:t>
            </a:r>
            <a:r>
              <a:rPr lang="hu-HU" sz="2200" b="1" dirty="0"/>
              <a:t>legkevesebb </a:t>
            </a:r>
          </a:p>
          <a:p>
            <a:r>
              <a:rPr lang="hu-HU" sz="2200" b="1" dirty="0"/>
              <a:t>		       </a:t>
            </a:r>
            <a:r>
              <a:rPr lang="hu-HU" sz="2200" b="1" dirty="0" smtClean="0"/>
              <a:t>„macerával”</a:t>
            </a:r>
            <a:endParaRPr lang="hu-HU" sz="2200" b="1" dirty="0"/>
          </a:p>
          <a:p>
            <a:r>
              <a:rPr lang="hu-HU" sz="2200" dirty="0"/>
              <a:t>Megbízó            – a </a:t>
            </a:r>
            <a:r>
              <a:rPr lang="hu-HU" sz="2200" b="1" u="sng" dirty="0"/>
              <a:t>szakmai felkészültség</a:t>
            </a:r>
            <a:r>
              <a:rPr lang="hu-HU" sz="2200" dirty="0"/>
              <a:t>nek a lehető </a:t>
            </a:r>
          </a:p>
          <a:p>
            <a:r>
              <a:rPr lang="hu-HU" sz="2200" dirty="0"/>
              <a:t>(vizsgaelnök)        legszélesebb körű, </a:t>
            </a:r>
            <a:r>
              <a:rPr lang="hu-HU" sz="2200" b="1" u="sng" dirty="0"/>
              <a:t>jogszerű</a:t>
            </a:r>
            <a:r>
              <a:rPr lang="hu-HU" sz="2200" dirty="0"/>
              <a:t> mérése</a:t>
            </a:r>
          </a:p>
        </p:txBody>
      </p:sp>
      <p:sp>
        <p:nvSpPr>
          <p:cNvPr id="51206" name="Szövegdoboz 6"/>
          <p:cNvSpPr txBox="1">
            <a:spLocks noChangeArrowheads="1"/>
          </p:cNvSpPr>
          <p:nvPr/>
        </p:nvSpPr>
        <p:spPr bwMode="auto">
          <a:xfrm>
            <a:off x="285720" y="3857628"/>
            <a:ext cx="8501122" cy="1600438"/>
          </a:xfrm>
          <a:prstGeom prst="rect">
            <a:avLst/>
          </a:prstGeom>
          <a:noFill/>
          <a:ln w="9525">
            <a:noFill/>
            <a:miter lim="800000"/>
            <a:headEnd/>
            <a:tailEnd/>
          </a:ln>
        </p:spPr>
        <p:txBody>
          <a:bodyPr wrap="square">
            <a:spAutoFit/>
          </a:bodyPr>
          <a:lstStyle/>
          <a:p>
            <a:r>
              <a:rPr lang="hu-HU" sz="2200" dirty="0" smtClean="0"/>
              <a:t>A vizsgaelnöknek tehát a két legfontosabb, minden érintett részéről kimondottan, vagy kimondatlanul várt, illetve elvárt feladata, hogy </a:t>
            </a:r>
          </a:p>
          <a:p>
            <a:pPr>
              <a:spcBef>
                <a:spcPts val="600"/>
              </a:spcBef>
            </a:pPr>
            <a:r>
              <a:rPr lang="hu-HU" sz="2200" dirty="0" smtClean="0"/>
              <a:t>a vizsga magas szakmai színvonala felett őrködjön,valamint </a:t>
            </a:r>
          </a:p>
          <a:p>
            <a:pPr>
              <a:spcBef>
                <a:spcPts val="600"/>
              </a:spcBef>
            </a:pPr>
            <a:r>
              <a:rPr lang="hu-HU" sz="2200" dirty="0" smtClean="0"/>
              <a:t>fokozottan ügyeljen a jogszerűségre, a zavartalan lebonyolításra  </a:t>
            </a:r>
            <a:endParaRPr lang="hu-HU" sz="2200" dirty="0"/>
          </a:p>
        </p:txBody>
      </p:sp>
      <p:sp>
        <p:nvSpPr>
          <p:cNvPr id="7" name="Szövegdoboz 6"/>
          <p:cNvSpPr txBox="1"/>
          <p:nvPr/>
        </p:nvSpPr>
        <p:spPr>
          <a:xfrm>
            <a:off x="428596" y="5786454"/>
            <a:ext cx="8167557" cy="861774"/>
          </a:xfrm>
          <a:prstGeom prst="rect">
            <a:avLst/>
          </a:prstGeom>
          <a:noFill/>
        </p:spPr>
        <p:txBody>
          <a:bodyPr wrap="none" rtlCol="0">
            <a:spAutoFit/>
          </a:bodyPr>
          <a:lstStyle/>
          <a:p>
            <a:r>
              <a:rPr lang="hu-HU" sz="2500" dirty="0" smtClean="0"/>
              <a:t>Kiemelten fontos a jogszabályi háttér átfogó ismerete és </a:t>
            </a:r>
          </a:p>
          <a:p>
            <a:r>
              <a:rPr lang="hu-HU" sz="2500" dirty="0" smtClean="0"/>
              <a:t>    annak helyén való, határozott érvényesítése</a:t>
            </a:r>
            <a:endParaRPr lang="hu-HU" sz="25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15</a:t>
            </a:fld>
            <a:endParaRPr lang="hu-HU" dirty="0"/>
          </a:p>
        </p:txBody>
      </p:sp>
      <p:sp>
        <p:nvSpPr>
          <p:cNvPr id="8" name="Dia számának helye 1"/>
          <p:cNvSpPr txBox="1">
            <a:spLocks/>
          </p:cNvSpPr>
          <p:nvPr/>
        </p:nvSpPr>
        <p:spPr>
          <a:xfrm>
            <a:off x="6705600" y="65087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15</a:t>
            </a:fld>
            <a:endParaRPr lang="hu-HU" sz="1200" dirty="0"/>
          </a:p>
        </p:txBody>
      </p:sp>
    </p:spTree>
    <p:extLst>
      <p:ext uri="{BB962C8B-B14F-4D97-AF65-F5344CB8AC3E}">
        <p14:creationId xmlns:p14="http://schemas.microsoft.com/office/powerpoint/2010/main" val="2048518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34" y="214290"/>
            <a:ext cx="8229600" cy="725470"/>
          </a:xfrm>
        </p:spPr>
        <p:txBody>
          <a:bodyPr>
            <a:normAutofit/>
          </a:bodyPr>
          <a:lstStyle/>
          <a:p>
            <a:pPr>
              <a:defRPr/>
            </a:pPr>
            <a:r>
              <a:rPr lang="hu-HU" sz="3200" b="1" dirty="0" smtClean="0">
                <a:solidFill>
                  <a:srgbClr val="0070C0"/>
                </a:solidFill>
              </a:rPr>
              <a:t>A </a:t>
            </a:r>
            <a:r>
              <a:rPr lang="hu-HU" sz="3200" b="1" dirty="0">
                <a:solidFill>
                  <a:srgbClr val="0070C0"/>
                </a:solidFill>
              </a:rPr>
              <a:t>vizsgáztató kulcskompetenciái</a:t>
            </a:r>
          </a:p>
        </p:txBody>
      </p:sp>
      <p:sp>
        <p:nvSpPr>
          <p:cNvPr id="51204" name="Szövegdoboz 3"/>
          <p:cNvSpPr txBox="1">
            <a:spLocks noChangeArrowheads="1"/>
          </p:cNvSpPr>
          <p:nvPr/>
        </p:nvSpPr>
        <p:spPr bwMode="auto">
          <a:xfrm>
            <a:off x="214282" y="2786058"/>
            <a:ext cx="8643998" cy="800219"/>
          </a:xfrm>
          <a:prstGeom prst="rect">
            <a:avLst/>
          </a:prstGeom>
          <a:solidFill>
            <a:srgbClr val="FFFF75"/>
          </a:solidFill>
          <a:ln w="9525">
            <a:noFill/>
            <a:miter lim="800000"/>
            <a:headEnd/>
            <a:tailEnd/>
          </a:ln>
        </p:spPr>
        <p:txBody>
          <a:bodyPr wrap="square">
            <a:spAutoFit/>
          </a:bodyPr>
          <a:lstStyle/>
          <a:p>
            <a:r>
              <a:rPr lang="hu-HU" sz="2300" dirty="0" smtClean="0"/>
              <a:t>Szükség esetén megelőzi a problémák kialakulását, megoldást kezdeményez</a:t>
            </a:r>
            <a:endParaRPr lang="hu-HU" sz="2300" dirty="0"/>
          </a:p>
        </p:txBody>
      </p:sp>
      <p:sp>
        <p:nvSpPr>
          <p:cNvPr id="7" name="Szövegdoboz 6"/>
          <p:cNvSpPr txBox="1"/>
          <p:nvPr/>
        </p:nvSpPr>
        <p:spPr>
          <a:xfrm>
            <a:off x="214283" y="4643446"/>
            <a:ext cx="8643998" cy="1154162"/>
          </a:xfrm>
          <a:prstGeom prst="rect">
            <a:avLst/>
          </a:prstGeom>
          <a:solidFill>
            <a:srgbClr val="93E3FF"/>
          </a:solidFill>
        </p:spPr>
        <p:txBody>
          <a:bodyPr wrap="square" rtlCol="0">
            <a:spAutoFit/>
          </a:bodyPr>
          <a:lstStyle/>
          <a:p>
            <a:r>
              <a:rPr lang="hu-HU" sz="2300" dirty="0" smtClean="0"/>
              <a:t>Segíti a vizsgáztatás rendszerének zavartalan működését oly </a:t>
            </a:r>
          </a:p>
          <a:p>
            <a:r>
              <a:rPr lang="hu-HU" sz="2300" dirty="0" smtClean="0"/>
              <a:t>módon is, hogy pl. elvállal kis létszámú vizsgákat, illetve a szakmai vizsgákhoz kapcsolódó  javító, </a:t>
            </a:r>
            <a:r>
              <a:rPr lang="hu-HU" sz="2300" dirty="0" err="1" smtClean="0"/>
              <a:t>pótlóvizsgákat</a:t>
            </a:r>
            <a:r>
              <a:rPr lang="hu-HU" sz="2300" dirty="0" smtClean="0"/>
              <a:t> is</a:t>
            </a:r>
            <a:endParaRPr lang="hu-HU" sz="2300" dirty="0"/>
          </a:p>
        </p:txBody>
      </p:sp>
      <p:sp>
        <p:nvSpPr>
          <p:cNvPr id="8" name="Szövegdoboz 7"/>
          <p:cNvSpPr txBox="1"/>
          <p:nvPr/>
        </p:nvSpPr>
        <p:spPr>
          <a:xfrm>
            <a:off x="214282" y="1500174"/>
            <a:ext cx="8643998" cy="1154162"/>
          </a:xfrm>
          <a:prstGeom prst="rect">
            <a:avLst/>
          </a:prstGeom>
          <a:solidFill>
            <a:srgbClr val="92D050"/>
          </a:solidFill>
        </p:spPr>
        <p:txBody>
          <a:bodyPr wrap="square" rtlCol="0">
            <a:spAutoFit/>
          </a:bodyPr>
          <a:lstStyle/>
          <a:p>
            <a:r>
              <a:rPr lang="hu-HU" sz="2300" dirty="0" smtClean="0"/>
              <a:t>Tudatában van annak, hogy a megbízás alapján az állam kép-</a:t>
            </a:r>
          </a:p>
          <a:p>
            <a:r>
              <a:rPr lang="hu-HU" sz="2300" dirty="0" smtClean="0"/>
              <a:t>viseletét látja el: öltözetével, viselkedésével, felkészültségével</a:t>
            </a:r>
          </a:p>
          <a:p>
            <a:r>
              <a:rPr lang="hu-HU" sz="2300" dirty="0" smtClean="0"/>
              <a:t>hozzáállásával ezt sugározza   (de nem ő a főszereplő).</a:t>
            </a:r>
          </a:p>
        </p:txBody>
      </p:sp>
      <p:sp>
        <p:nvSpPr>
          <p:cNvPr id="9" name="Szövegdoboz 8"/>
          <p:cNvSpPr txBox="1"/>
          <p:nvPr/>
        </p:nvSpPr>
        <p:spPr>
          <a:xfrm>
            <a:off x="214282" y="3714752"/>
            <a:ext cx="8643998" cy="800219"/>
          </a:xfrm>
          <a:prstGeom prst="rect">
            <a:avLst/>
          </a:prstGeom>
          <a:solidFill>
            <a:srgbClr val="B686DA"/>
          </a:solidFill>
        </p:spPr>
        <p:txBody>
          <a:bodyPr wrap="square" rtlCol="0">
            <a:spAutoFit/>
          </a:bodyPr>
          <a:lstStyle/>
          <a:p>
            <a:r>
              <a:rPr lang="hu-HU" sz="2300" dirty="0" smtClean="0"/>
              <a:t>Döntési helyzetekben szigorúan a jogszabályok mentén, a hely-</a:t>
            </a:r>
          </a:p>
          <a:p>
            <a:r>
              <a:rPr lang="hu-HU" sz="2300" dirty="0" err="1" smtClean="0"/>
              <a:t>zetet</a:t>
            </a:r>
            <a:r>
              <a:rPr lang="hu-HU" sz="2300" dirty="0" smtClean="0"/>
              <a:t> minden oldalról megvizsgálva pártatlanul ítél, mer dönteni </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16</a:t>
            </a:fld>
            <a:endParaRPr lang="hu-HU" dirty="0"/>
          </a:p>
        </p:txBody>
      </p:sp>
    </p:spTree>
    <p:extLst>
      <p:ext uri="{BB962C8B-B14F-4D97-AF65-F5344CB8AC3E}">
        <p14:creationId xmlns:p14="http://schemas.microsoft.com/office/powerpoint/2010/main" val="1956452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atszög 1"/>
          <p:cNvSpPr/>
          <p:nvPr/>
        </p:nvSpPr>
        <p:spPr>
          <a:xfrm>
            <a:off x="251520" y="1988840"/>
            <a:ext cx="8784976" cy="4550072"/>
          </a:xfrm>
          <a:prstGeom prst="hexagon">
            <a:avLst>
              <a:gd name="adj" fmla="val 9727"/>
              <a:gd name="vf" fmla="val 115470"/>
            </a:avLst>
          </a:prstGeom>
          <a:solidFill>
            <a:schemeClr val="accent1">
              <a:lumMod val="40000"/>
              <a:lumOff val="6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83568" y="476672"/>
            <a:ext cx="7772400" cy="776287"/>
          </a:xfrm>
        </p:spPr>
        <p:txBody>
          <a:bodyPr>
            <a:normAutofit fontScale="90000"/>
          </a:bodyPr>
          <a:lstStyle/>
          <a:p>
            <a:pPr>
              <a:defRPr/>
            </a:pPr>
            <a:r>
              <a:rPr lang="hu-HU" sz="3600" b="1" dirty="0" smtClean="0">
                <a:solidFill>
                  <a:srgbClr val="0070C0"/>
                </a:solidFill>
              </a:rPr>
              <a:t>A komplex szakmai vizsga lebonyolítása 1.</a:t>
            </a:r>
            <a:br>
              <a:rPr lang="hu-HU" sz="3600" b="1" dirty="0" smtClean="0">
                <a:solidFill>
                  <a:srgbClr val="0070C0"/>
                </a:solidFill>
              </a:rPr>
            </a:br>
            <a:r>
              <a:rPr lang="hu-HU" sz="3200" b="1" dirty="0" smtClean="0">
                <a:solidFill>
                  <a:schemeClr val="tx1"/>
                </a:solidFill>
              </a:rPr>
              <a:t>„A vizsgát </a:t>
            </a:r>
            <a:r>
              <a:rPr lang="hu-HU" sz="3200" b="1" dirty="0">
                <a:solidFill>
                  <a:schemeClr val="tx1"/>
                </a:solidFill>
              </a:rPr>
              <a:t>a lebonyolítási rend alapján kell </a:t>
            </a:r>
            <a:r>
              <a:rPr lang="hu-HU" sz="3200" b="1" dirty="0" smtClean="0">
                <a:solidFill>
                  <a:schemeClr val="tx1"/>
                </a:solidFill>
              </a:rPr>
              <a:t>lebonyolítani” </a:t>
            </a:r>
            <a:r>
              <a:rPr lang="hu-HU" sz="3200" b="1" dirty="0">
                <a:solidFill>
                  <a:schemeClr val="tx1"/>
                </a:solidFill>
              </a:rPr>
              <a:t>(21. §)</a:t>
            </a:r>
            <a:r>
              <a:rPr lang="hu-HU" sz="3200" b="1" dirty="0" smtClean="0">
                <a:solidFill>
                  <a:schemeClr val="tx1"/>
                </a:solidFill>
              </a:rPr>
              <a:t/>
            </a:r>
            <a:br>
              <a:rPr lang="hu-HU" sz="3200" b="1" dirty="0" smtClean="0">
                <a:solidFill>
                  <a:schemeClr val="tx1"/>
                </a:solidFill>
              </a:rPr>
            </a:br>
            <a:r>
              <a:rPr lang="hu-HU" sz="900" b="1" dirty="0" smtClean="0"/>
              <a:t/>
            </a:r>
            <a:br>
              <a:rPr lang="hu-HU" sz="900" b="1" dirty="0" smtClean="0"/>
            </a:br>
            <a:r>
              <a:rPr lang="hu-HU" sz="900" b="1" dirty="0" smtClean="0"/>
              <a:t/>
            </a:r>
            <a:br>
              <a:rPr lang="hu-HU" sz="900" b="1" dirty="0" smtClean="0"/>
            </a:br>
            <a:r>
              <a:rPr lang="hu-HU" sz="2700" b="1" dirty="0" smtClean="0">
                <a:solidFill>
                  <a:srgbClr val="FF0000"/>
                </a:solidFill>
              </a:rPr>
              <a:t>A LEBONYOLÍTÁSI REND</a:t>
            </a:r>
            <a:r>
              <a:rPr lang="hu-HU" sz="2700" b="1" dirty="0" smtClean="0"/>
              <a:t/>
            </a:r>
            <a:br>
              <a:rPr lang="hu-HU" sz="2700" b="1" dirty="0" smtClean="0"/>
            </a:br>
            <a:endParaRPr lang="hu-HU" sz="2700" b="1" dirty="0" smtClean="0">
              <a:solidFill>
                <a:srgbClr val="7030A0"/>
              </a:solidFill>
            </a:endParaRPr>
          </a:p>
        </p:txBody>
      </p:sp>
      <p:sp>
        <p:nvSpPr>
          <p:cNvPr id="18435" name="Content Placeholder 5"/>
          <p:cNvSpPr>
            <a:spLocks noGrp="1"/>
          </p:cNvSpPr>
          <p:nvPr>
            <p:ph idx="13"/>
          </p:nvPr>
        </p:nvSpPr>
        <p:spPr>
          <a:xfrm>
            <a:off x="251520" y="2564903"/>
            <a:ext cx="8569003" cy="4156571"/>
          </a:xfrm>
          <a:effectLst>
            <a:softEdge rad="63500"/>
          </a:effectLst>
        </p:spPr>
        <p:txBody>
          <a:bodyPr>
            <a:normAutofit fontScale="62500" lnSpcReduction="20000"/>
          </a:bodyPr>
          <a:lstStyle/>
          <a:p>
            <a:pPr marL="1257300" lvl="2" indent="-457200">
              <a:buFont typeface="Wingdings" pitchFamily="2" charset="2"/>
              <a:buChar char="v"/>
              <a:defRPr/>
            </a:pPr>
            <a:r>
              <a:rPr lang="hu-HU" sz="3800" dirty="0" smtClean="0">
                <a:latin typeface="Times New Roman" pitchFamily="18" charset="0"/>
                <a:cs typeface="Times New Roman" pitchFamily="18" charset="0"/>
              </a:rPr>
              <a:t>Tartalmazza (13. §):</a:t>
            </a:r>
          </a:p>
          <a:p>
            <a:pPr marL="731838" lvl="1" indent="-457200">
              <a:buFont typeface="Arial" pitchFamily="34" charset="0"/>
              <a:buChar char="•"/>
              <a:defRPr/>
            </a:pPr>
            <a:r>
              <a:rPr lang="hu-HU" sz="3800" dirty="0">
                <a:solidFill>
                  <a:schemeClr val="tx1"/>
                </a:solidFill>
                <a:latin typeface="Times New Roman" pitchFamily="18" charset="0"/>
                <a:cs typeface="Times New Roman" pitchFamily="18" charset="0"/>
              </a:rPr>
              <a:t>A </a:t>
            </a:r>
            <a:r>
              <a:rPr lang="hu-HU" sz="3800" b="1" dirty="0">
                <a:solidFill>
                  <a:schemeClr val="tx1"/>
                </a:solidFill>
                <a:latin typeface="Times New Roman" pitchFamily="18" charset="0"/>
                <a:cs typeface="Times New Roman" pitchFamily="18" charset="0"/>
              </a:rPr>
              <a:t>csoportbontásra</a:t>
            </a:r>
            <a:r>
              <a:rPr lang="hu-HU" sz="3800" dirty="0">
                <a:solidFill>
                  <a:schemeClr val="tx1"/>
                </a:solidFill>
                <a:latin typeface="Times New Roman" pitchFamily="18" charset="0"/>
                <a:cs typeface="Times New Roman" pitchFamily="18" charset="0"/>
              </a:rPr>
              <a:t> vonatkozó információkat</a:t>
            </a:r>
          </a:p>
          <a:p>
            <a:pPr marL="731838" lvl="1" indent="-457200">
              <a:buFont typeface="Arial" pitchFamily="34" charset="0"/>
              <a:buChar char="•"/>
              <a:defRPr/>
            </a:pPr>
            <a:r>
              <a:rPr lang="hu-HU" sz="3800" dirty="0" smtClean="0">
                <a:solidFill>
                  <a:schemeClr val="tx1"/>
                </a:solidFill>
                <a:latin typeface="Times New Roman" pitchFamily="18" charset="0"/>
                <a:cs typeface="Times New Roman" pitchFamily="18" charset="0"/>
              </a:rPr>
              <a:t>A </a:t>
            </a:r>
            <a:r>
              <a:rPr lang="hu-HU" sz="3800" b="1" dirty="0" smtClean="0">
                <a:solidFill>
                  <a:schemeClr val="tx1"/>
                </a:solidFill>
                <a:latin typeface="Times New Roman" pitchFamily="18" charset="0"/>
                <a:cs typeface="Times New Roman" pitchFamily="18" charset="0"/>
              </a:rPr>
              <a:t>vizsgaprogramot </a:t>
            </a:r>
            <a:r>
              <a:rPr lang="hu-HU" sz="3800" dirty="0" smtClean="0">
                <a:solidFill>
                  <a:schemeClr val="tx1"/>
                </a:solidFill>
                <a:latin typeface="Times New Roman" pitchFamily="18" charset="0"/>
                <a:cs typeface="Times New Roman" pitchFamily="18" charset="0"/>
              </a:rPr>
              <a:t>(feladatok sorrendje, időpontja, várható időtartama [csoportonként, helyszínenként])</a:t>
            </a:r>
          </a:p>
          <a:p>
            <a:pPr marL="731838" lvl="1" indent="-457200">
              <a:buFont typeface="Arial" pitchFamily="34" charset="0"/>
              <a:buChar char="•"/>
              <a:defRPr/>
            </a:pPr>
            <a:r>
              <a:rPr lang="hu-HU" sz="3800" dirty="0">
                <a:solidFill>
                  <a:schemeClr val="tx1"/>
                </a:solidFill>
                <a:latin typeface="Times New Roman" pitchFamily="18" charset="0"/>
                <a:cs typeface="Times New Roman" pitchFamily="18" charset="0"/>
              </a:rPr>
              <a:t>A</a:t>
            </a:r>
            <a:r>
              <a:rPr lang="hu-HU" sz="3800" dirty="0" smtClean="0">
                <a:solidFill>
                  <a:schemeClr val="tx1"/>
                </a:solidFill>
                <a:latin typeface="Times New Roman" pitchFamily="18" charset="0"/>
                <a:cs typeface="Times New Roman" pitchFamily="18" charset="0"/>
              </a:rPr>
              <a:t> </a:t>
            </a:r>
            <a:r>
              <a:rPr lang="hu-HU" sz="3800" dirty="0">
                <a:solidFill>
                  <a:schemeClr val="tx1"/>
                </a:solidFill>
                <a:latin typeface="Times New Roman" pitchFamily="18" charset="0"/>
                <a:cs typeface="Times New Roman" pitchFamily="18" charset="0"/>
              </a:rPr>
              <a:t>bizottsági tagok között kialakított </a:t>
            </a:r>
            <a:r>
              <a:rPr lang="hu-HU" sz="3800" b="1" dirty="0">
                <a:solidFill>
                  <a:schemeClr val="tx1"/>
                </a:solidFill>
                <a:latin typeface="Times New Roman" pitchFamily="18" charset="0"/>
                <a:cs typeface="Times New Roman" pitchFamily="18" charset="0"/>
              </a:rPr>
              <a:t>munkamegosztást</a:t>
            </a:r>
            <a:r>
              <a:rPr lang="hu-HU" sz="3800" dirty="0">
                <a:solidFill>
                  <a:schemeClr val="tx1"/>
                </a:solidFill>
                <a:latin typeface="Times New Roman" pitchFamily="18" charset="0"/>
                <a:cs typeface="Times New Roman" pitchFamily="18" charset="0"/>
              </a:rPr>
              <a:t>, ellenőrzési </a:t>
            </a:r>
            <a:r>
              <a:rPr lang="hu-HU" sz="3800" dirty="0" smtClean="0">
                <a:solidFill>
                  <a:schemeClr val="tx1"/>
                </a:solidFill>
                <a:latin typeface="Times New Roman" pitchFamily="18" charset="0"/>
                <a:cs typeface="Times New Roman" pitchFamily="18" charset="0"/>
              </a:rPr>
              <a:t>felelősséget, értékelési rendet</a:t>
            </a:r>
          </a:p>
          <a:p>
            <a:pPr marL="731838" lvl="1" indent="-457200">
              <a:buFont typeface="Arial" pitchFamily="34" charset="0"/>
              <a:buChar char="•"/>
              <a:defRPr/>
            </a:pPr>
            <a:r>
              <a:rPr lang="hu-HU" sz="3800" dirty="0" smtClean="0">
                <a:solidFill>
                  <a:schemeClr val="tx1"/>
                </a:solidFill>
                <a:latin typeface="Times New Roman" pitchFamily="18" charset="0"/>
                <a:cs typeface="Times New Roman" pitchFamily="18" charset="0"/>
              </a:rPr>
              <a:t>Segítő szakértők </a:t>
            </a:r>
            <a:r>
              <a:rPr lang="hu-HU" sz="3800" b="1" dirty="0" smtClean="0">
                <a:solidFill>
                  <a:schemeClr val="tx1"/>
                </a:solidFill>
                <a:latin typeface="Times New Roman" pitchFamily="18" charset="0"/>
                <a:cs typeface="Times New Roman" pitchFamily="18" charset="0"/>
              </a:rPr>
              <a:t>közreműködésének</a:t>
            </a:r>
            <a:r>
              <a:rPr lang="hu-HU" sz="3800" dirty="0" smtClean="0">
                <a:solidFill>
                  <a:schemeClr val="tx1"/>
                </a:solidFill>
                <a:latin typeface="Times New Roman" pitchFamily="18" charset="0"/>
                <a:cs typeface="Times New Roman" pitchFamily="18" charset="0"/>
              </a:rPr>
              <a:t> lehetőségét, feltételeit</a:t>
            </a:r>
          </a:p>
          <a:p>
            <a:pPr marL="731838" lvl="1" indent="-457200">
              <a:buFont typeface="Arial" pitchFamily="34" charset="0"/>
              <a:buChar char="•"/>
              <a:defRPr/>
            </a:pPr>
            <a:r>
              <a:rPr lang="hu-HU" sz="3800" dirty="0" smtClean="0">
                <a:solidFill>
                  <a:schemeClr val="tx1"/>
                </a:solidFill>
                <a:latin typeface="Times New Roman" pitchFamily="18" charset="0"/>
                <a:cs typeface="Times New Roman" pitchFamily="18" charset="0"/>
              </a:rPr>
              <a:t>Egyéb a lebonyolítás körülményeit </a:t>
            </a:r>
            <a:r>
              <a:rPr lang="hu-HU" sz="3800" b="1" dirty="0" smtClean="0">
                <a:solidFill>
                  <a:schemeClr val="tx1"/>
                </a:solidFill>
                <a:latin typeface="Times New Roman" pitchFamily="18" charset="0"/>
                <a:cs typeface="Times New Roman" pitchFamily="18" charset="0"/>
              </a:rPr>
              <a:t>egyértelműsítő</a:t>
            </a:r>
            <a:r>
              <a:rPr lang="hu-HU" sz="3800" dirty="0" smtClean="0">
                <a:solidFill>
                  <a:schemeClr val="tx1"/>
                </a:solidFill>
                <a:latin typeface="Times New Roman" pitchFamily="18" charset="0"/>
                <a:cs typeface="Times New Roman" pitchFamily="18" charset="0"/>
              </a:rPr>
              <a:t> adatokat.</a:t>
            </a:r>
          </a:p>
          <a:p>
            <a:pPr marL="731838" lvl="1" indent="-457200">
              <a:buFont typeface="Arial" pitchFamily="34" charset="0"/>
              <a:buChar char="•"/>
              <a:defRPr/>
            </a:pPr>
            <a:r>
              <a:rPr lang="hu-HU" sz="3800" dirty="0" smtClean="0">
                <a:latin typeface="Times New Roman" pitchFamily="18" charset="0"/>
                <a:cs typeface="Times New Roman" pitchFamily="18" charset="0"/>
              </a:rPr>
              <a:t>A központi útmutató alapján értékelt feladat </a:t>
            </a:r>
            <a:r>
              <a:rPr lang="hu-HU" sz="3800" b="1" dirty="0" smtClean="0">
                <a:latin typeface="Times New Roman" pitchFamily="18" charset="0"/>
                <a:cs typeface="Times New Roman" pitchFamily="18" charset="0"/>
              </a:rPr>
              <a:t>megtekintési rendjét [35. § (5)]</a:t>
            </a:r>
            <a:endParaRPr lang="hu-HU" sz="3800" b="1" dirty="0" smtClean="0">
              <a:solidFill>
                <a:schemeClr val="tx1"/>
              </a:solidFill>
              <a:latin typeface="Times New Roman" pitchFamily="18" charset="0"/>
              <a:cs typeface="Times New Roman" pitchFamily="18" charset="0"/>
            </a:endParaRPr>
          </a:p>
          <a:p>
            <a:pPr marL="1257300" lvl="2" indent="-457200">
              <a:buFont typeface="Wingdings" pitchFamily="2" charset="2"/>
              <a:buChar char="v"/>
              <a:defRPr/>
            </a:pPr>
            <a:r>
              <a:rPr lang="hu-HU" sz="3800" b="1" dirty="0">
                <a:latin typeface="Times New Roman" pitchFamily="18" charset="0"/>
                <a:cs typeface="Times New Roman" pitchFamily="18" charset="0"/>
              </a:rPr>
              <a:t>A vizsgajegyzőkönyv mellékletét </a:t>
            </a:r>
            <a:r>
              <a:rPr lang="hu-HU" sz="3800" b="1" dirty="0" smtClean="0">
                <a:latin typeface="Times New Roman" pitchFamily="18" charset="0"/>
                <a:cs typeface="Times New Roman" pitchFamily="18" charset="0"/>
              </a:rPr>
              <a:t>képezi (47. §)</a:t>
            </a:r>
            <a:endParaRPr lang="hu-HU" sz="3800" dirty="0">
              <a:latin typeface="Times New Roman" pitchFamily="18" charset="0"/>
              <a:cs typeface="Times New Roman" pitchFamily="18" charset="0"/>
            </a:endParaRPr>
          </a:p>
          <a:p>
            <a:pPr marL="0" indent="0">
              <a:defRPr/>
            </a:pPr>
            <a:endParaRPr lang="hu-HU" sz="3200" dirty="0">
              <a:latin typeface="Times New Roman" pitchFamily="18" charset="0"/>
              <a:cs typeface="Times New Roman" pitchFamily="18" charset="0"/>
            </a:endParaRP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17</a:t>
            </a:fld>
            <a:endParaRPr lang="hu-HU" sz="1200" dirty="0"/>
          </a:p>
        </p:txBody>
      </p:sp>
    </p:spTree>
    <p:extLst>
      <p:ext uri="{BB962C8B-B14F-4D97-AF65-F5344CB8AC3E}">
        <p14:creationId xmlns:p14="http://schemas.microsoft.com/office/powerpoint/2010/main" val="215714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611560" y="1988840"/>
            <a:ext cx="7704856" cy="4176464"/>
          </a:xfrm>
          <a:prstGeom prst="roundRect">
            <a:avLst>
              <a:gd name="adj" fmla="val 12049"/>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83568" y="764704"/>
            <a:ext cx="7772400" cy="776288"/>
          </a:xfrm>
        </p:spPr>
        <p:txBody>
          <a:bodyPr>
            <a:normAutofit fontScale="90000"/>
          </a:bodyPr>
          <a:lstStyle/>
          <a:p>
            <a:pPr algn="ctr" eaLnBrk="1" hangingPunct="1">
              <a:defRPr/>
            </a:pPr>
            <a:r>
              <a:rPr lang="hu-HU" sz="3600" b="1" dirty="0" smtClean="0">
                <a:solidFill>
                  <a:srgbClr val="0070C0"/>
                </a:solidFill>
              </a:rPr>
              <a:t>A szakmai vizsga időbeli keretei</a:t>
            </a:r>
            <a:br>
              <a:rPr lang="hu-HU" sz="3600" b="1" dirty="0" smtClean="0">
                <a:solidFill>
                  <a:srgbClr val="0070C0"/>
                </a:solidFill>
              </a:rPr>
            </a:br>
            <a:r>
              <a:rPr lang="hu-HU" sz="3600" b="1" dirty="0" smtClean="0">
                <a:solidFill>
                  <a:srgbClr val="0070C0"/>
                </a:solidFill>
              </a:rPr>
              <a:t>22. §</a:t>
            </a:r>
            <a:endParaRPr lang="hu-HU" b="1" dirty="0" smtClean="0"/>
          </a:p>
        </p:txBody>
      </p:sp>
      <p:sp>
        <p:nvSpPr>
          <p:cNvPr id="18435" name="Content Placeholder 5"/>
          <p:cNvSpPr>
            <a:spLocks noGrp="1"/>
          </p:cNvSpPr>
          <p:nvPr>
            <p:ph idx="13"/>
          </p:nvPr>
        </p:nvSpPr>
        <p:spPr>
          <a:xfrm>
            <a:off x="562302" y="2349401"/>
            <a:ext cx="8135938" cy="3671887"/>
          </a:xfrm>
        </p:spPr>
        <p:txBody>
          <a:bodyPr>
            <a:normAutofit fontScale="85000" lnSpcReduction="20000"/>
          </a:bodyPr>
          <a:lstStyle/>
          <a:p>
            <a:pPr>
              <a:buFont typeface="Arial" pitchFamily="34" charset="0"/>
              <a:buChar char="•"/>
              <a:defRPr/>
            </a:pPr>
            <a:r>
              <a:rPr lang="hu-HU" sz="3200" dirty="0" smtClean="0">
                <a:latin typeface="Times New Roman" pitchFamily="18" charset="0"/>
                <a:cs typeface="Times New Roman" pitchFamily="18" charset="0"/>
              </a:rPr>
              <a:t>A vizsgát </a:t>
            </a:r>
            <a:r>
              <a:rPr lang="hu-HU" sz="3200" b="1" dirty="0" smtClean="0">
                <a:latin typeface="Times New Roman" pitchFamily="18" charset="0"/>
                <a:cs typeface="Times New Roman" pitchFamily="18" charset="0"/>
              </a:rPr>
              <a:t>30 napon belül </a:t>
            </a:r>
            <a:r>
              <a:rPr lang="hu-HU" sz="3200" dirty="0" smtClean="0">
                <a:latin typeface="Times New Roman" pitchFamily="18" charset="0"/>
                <a:cs typeface="Times New Roman" pitchFamily="18" charset="0"/>
              </a:rPr>
              <a:t>kell befejezni</a:t>
            </a:r>
          </a:p>
          <a:p>
            <a:pPr>
              <a:buFont typeface="Arial" pitchFamily="34" charset="0"/>
              <a:buChar char="•"/>
              <a:defRPr/>
            </a:pPr>
            <a:r>
              <a:rPr lang="hu-HU" sz="3200" dirty="0" smtClean="0">
                <a:latin typeface="Times New Roman" pitchFamily="18" charset="0"/>
                <a:cs typeface="Times New Roman" pitchFamily="18" charset="0"/>
              </a:rPr>
              <a:t>Egy napon több vizsgafeladat, vizsgatevékenység végezhető</a:t>
            </a:r>
          </a:p>
          <a:p>
            <a:pPr>
              <a:buFont typeface="Arial" pitchFamily="34" charset="0"/>
              <a:buChar char="•"/>
              <a:defRPr/>
            </a:pPr>
            <a:r>
              <a:rPr lang="hu-HU" sz="3200" dirty="0" smtClean="0">
                <a:latin typeface="Times New Roman" pitchFamily="18" charset="0"/>
                <a:cs typeface="Times New Roman" pitchFamily="18" charset="0"/>
              </a:rPr>
              <a:t>Napi vizsgaidő </a:t>
            </a:r>
            <a:r>
              <a:rPr lang="hu-HU" sz="3200" dirty="0" err="1" smtClean="0">
                <a:latin typeface="Times New Roman" pitchFamily="18" charset="0"/>
                <a:cs typeface="Times New Roman" pitchFamily="18" charset="0"/>
              </a:rPr>
              <a:t>max</a:t>
            </a:r>
            <a:r>
              <a:rPr lang="hu-HU" sz="3200" dirty="0" smtClean="0">
                <a:latin typeface="Times New Roman" pitchFamily="18" charset="0"/>
                <a:cs typeface="Times New Roman" pitchFamily="18" charset="0"/>
              </a:rPr>
              <a:t>. 8 óra (</a:t>
            </a:r>
            <a:r>
              <a:rPr lang="hu-HU" sz="3200" dirty="0" err="1" smtClean="0">
                <a:latin typeface="Times New Roman" pitchFamily="18" charset="0"/>
                <a:cs typeface="Times New Roman" pitchFamily="18" charset="0"/>
              </a:rPr>
              <a:t>szvk</a:t>
            </a:r>
            <a:r>
              <a:rPr lang="hu-HU" sz="3200" dirty="0" smtClean="0">
                <a:latin typeface="Times New Roman" pitchFamily="18" charset="0"/>
                <a:cs typeface="Times New Roman" pitchFamily="18" charset="0"/>
              </a:rPr>
              <a:t> alapján)/vizsgázó</a:t>
            </a:r>
          </a:p>
          <a:p>
            <a:pPr>
              <a:buFont typeface="Arial" pitchFamily="34" charset="0"/>
              <a:buChar char="•"/>
              <a:defRPr/>
            </a:pPr>
            <a:r>
              <a:rPr lang="hu-HU" sz="3200" dirty="0" smtClean="0">
                <a:latin typeface="Times New Roman" pitchFamily="18" charset="0"/>
                <a:cs typeface="Times New Roman" pitchFamily="18" charset="0"/>
              </a:rPr>
              <a:t>„elméleti”: 8-18 óra között</a:t>
            </a:r>
          </a:p>
          <a:p>
            <a:pPr>
              <a:buFont typeface="Arial" pitchFamily="34" charset="0"/>
              <a:buChar char="•"/>
              <a:defRPr/>
            </a:pPr>
            <a:r>
              <a:rPr lang="hu-HU" sz="3200" dirty="0" smtClean="0">
                <a:latin typeface="Times New Roman" pitchFamily="18" charset="0"/>
                <a:cs typeface="Times New Roman" pitchFamily="18" charset="0"/>
              </a:rPr>
              <a:t>Gyakorlati: 7-19 óra között</a:t>
            </a:r>
          </a:p>
          <a:p>
            <a:pPr>
              <a:buFont typeface="Arial" pitchFamily="34" charset="0"/>
              <a:buChar char="•"/>
              <a:defRPr/>
            </a:pPr>
            <a:r>
              <a:rPr lang="hu-HU" sz="3200" dirty="0" smtClean="0">
                <a:latin typeface="Times New Roman" pitchFamily="18" charset="0"/>
                <a:cs typeface="Times New Roman" pitchFamily="18" charset="0"/>
              </a:rPr>
              <a:t>A vizsga időtartama </a:t>
            </a:r>
            <a:r>
              <a:rPr lang="hu-HU" sz="3200" b="1" dirty="0" smtClean="0">
                <a:latin typeface="Times New Roman" pitchFamily="18" charset="0"/>
                <a:cs typeface="Times New Roman" pitchFamily="18" charset="0"/>
              </a:rPr>
              <a:t>legfeljebb 3 nap </a:t>
            </a:r>
            <a:r>
              <a:rPr lang="hu-HU" sz="3200" dirty="0" smtClean="0">
                <a:latin typeface="Times New Roman" pitchFamily="18" charset="0"/>
                <a:cs typeface="Times New Roman" pitchFamily="18" charset="0"/>
              </a:rPr>
              <a:t>(a vizsgázó számára)</a:t>
            </a:r>
          </a:p>
          <a:p>
            <a:pPr>
              <a:buFont typeface="Arial" pitchFamily="34" charset="0"/>
              <a:buChar char="•"/>
              <a:defRPr/>
            </a:pPr>
            <a:r>
              <a:rPr lang="hu-HU" sz="3200" dirty="0" smtClean="0">
                <a:latin typeface="Times New Roman" pitchFamily="18" charset="0"/>
                <a:cs typeface="Times New Roman" pitchFamily="18" charset="0"/>
              </a:rPr>
              <a:t>A vizsgabizottság 1 napot hosszabbíthat</a:t>
            </a:r>
          </a:p>
          <a:p>
            <a:pPr>
              <a:buFont typeface="Arial" pitchFamily="34" charset="0"/>
              <a:buChar char="•"/>
              <a:defRPr/>
            </a:pPr>
            <a:endParaRPr lang="hu-HU" sz="3200" dirty="0" smtClean="0">
              <a:latin typeface="Times New Roman" pitchFamily="18" charset="0"/>
              <a:cs typeface="Times New Roman" pitchFamily="18" charset="0"/>
            </a:endParaRPr>
          </a:p>
          <a:p>
            <a:pPr>
              <a:buFont typeface="Arial" pitchFamily="34" charset="0"/>
              <a:buChar char="•"/>
              <a:defRPr/>
            </a:pPr>
            <a:endParaRPr lang="hu-HU" sz="3200" dirty="0" smtClean="0">
              <a:latin typeface="Times New Roman" pitchFamily="18" charset="0"/>
              <a:cs typeface="Times New Roman" pitchFamily="18" charset="0"/>
            </a:endParaRPr>
          </a:p>
          <a:p>
            <a:pPr>
              <a:buFont typeface="Arial" pitchFamily="34" charset="0"/>
              <a:buChar char="•"/>
              <a:defRPr/>
            </a:pPr>
            <a:endParaRPr lang="hu-HU" sz="3200" dirty="0" smtClean="0">
              <a:latin typeface="Times New Roman" pitchFamily="18" charset="0"/>
              <a:cs typeface="Times New Roman" pitchFamily="18" charset="0"/>
            </a:endParaRPr>
          </a:p>
          <a:p>
            <a:pPr>
              <a:buFont typeface="Arial" pitchFamily="34" charset="0"/>
              <a:buChar char="•"/>
              <a:defRPr/>
            </a:pPr>
            <a:endParaRPr lang="hu-HU" sz="3200" dirty="0" smtClean="0">
              <a:latin typeface="Times New Roman" pitchFamily="18" charset="0"/>
              <a:cs typeface="Times New Roman" pitchFamily="18" charset="0"/>
            </a:endParaRP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18</a:t>
            </a:fld>
            <a:endParaRPr lang="hu-HU" sz="1200" dirty="0"/>
          </a:p>
        </p:txBody>
      </p:sp>
    </p:spTree>
    <p:extLst>
      <p:ext uri="{BB962C8B-B14F-4D97-AF65-F5344CB8AC3E}">
        <p14:creationId xmlns:p14="http://schemas.microsoft.com/office/powerpoint/2010/main" val="1116523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405880" y="1844824"/>
            <a:ext cx="8280920" cy="4392488"/>
          </a:xfrm>
          <a:prstGeom prst="roundRect">
            <a:avLst/>
          </a:prstGeom>
          <a:solidFill>
            <a:srgbClr val="FFC00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60140" y="620688"/>
            <a:ext cx="7772400" cy="776288"/>
          </a:xfrm>
        </p:spPr>
        <p:txBody>
          <a:bodyPr>
            <a:normAutofit fontScale="90000"/>
          </a:bodyPr>
          <a:lstStyle/>
          <a:p>
            <a:pPr>
              <a:defRPr/>
            </a:pPr>
            <a:r>
              <a:rPr lang="hu-HU" sz="3600" b="1" dirty="0">
                <a:solidFill>
                  <a:srgbClr val="0070C0"/>
                </a:solidFill>
              </a:rPr>
              <a:t>A komplex szakmai vizsga lebonyolítása </a:t>
            </a:r>
            <a:r>
              <a:rPr lang="hu-HU" sz="3600" b="1" dirty="0" smtClean="0">
                <a:solidFill>
                  <a:srgbClr val="0070C0"/>
                </a:solidFill>
              </a:rPr>
              <a:t>2.</a:t>
            </a:r>
            <a:r>
              <a:rPr lang="hu-HU" sz="3600" b="1" dirty="0">
                <a:solidFill>
                  <a:srgbClr val="0070C0"/>
                </a:solidFill>
              </a:rPr>
              <a:t/>
            </a:r>
            <a:br>
              <a:rPr lang="hu-HU" sz="3600" b="1" dirty="0">
                <a:solidFill>
                  <a:srgbClr val="0070C0"/>
                </a:solidFill>
              </a:rPr>
            </a:br>
            <a:r>
              <a:rPr lang="hu-HU" b="1" dirty="0"/>
              <a:t>A vizsgabizottság működése</a:t>
            </a:r>
            <a:endParaRPr lang="hu-HU" b="1" dirty="0" smtClean="0"/>
          </a:p>
        </p:txBody>
      </p:sp>
      <p:sp>
        <p:nvSpPr>
          <p:cNvPr id="18435" name="Content Placeholder 5"/>
          <p:cNvSpPr>
            <a:spLocks noGrp="1"/>
          </p:cNvSpPr>
          <p:nvPr>
            <p:ph idx="13"/>
          </p:nvPr>
        </p:nvSpPr>
        <p:spPr>
          <a:xfrm>
            <a:off x="827584" y="1772816"/>
            <a:ext cx="8135938" cy="4583535"/>
          </a:xfrm>
        </p:spPr>
        <p:txBody>
          <a:bodyPr>
            <a:normAutofit fontScale="85000" lnSpcReduction="20000"/>
          </a:bodyPr>
          <a:lstStyle/>
          <a:p>
            <a:pPr marL="0" indent="0">
              <a:defRPr/>
            </a:pPr>
            <a:endParaRPr lang="hu-HU" sz="1200" dirty="0" smtClean="0">
              <a:latin typeface="Times New Roman" pitchFamily="18" charset="0"/>
              <a:cs typeface="Times New Roman" pitchFamily="18" charset="0"/>
            </a:endParaRPr>
          </a:p>
          <a:p>
            <a:pPr marL="180000">
              <a:spcBef>
                <a:spcPts val="1200"/>
              </a:spcBef>
              <a:buFont typeface="Arial" pitchFamily="34" charset="0"/>
              <a:buChar char="•"/>
              <a:defRPr/>
            </a:pPr>
            <a:r>
              <a:rPr lang="hu-HU" sz="3300" dirty="0" smtClean="0">
                <a:latin typeface="Times New Roman" pitchFamily="18" charset="0"/>
                <a:cs typeface="Times New Roman" pitchFamily="18" charset="0"/>
              </a:rPr>
              <a:t>Lebonyolítási rend alapján (21. §)</a:t>
            </a:r>
          </a:p>
          <a:p>
            <a:pPr marL="180000">
              <a:spcBef>
                <a:spcPts val="1200"/>
              </a:spcBef>
              <a:buFont typeface="Arial" pitchFamily="34" charset="0"/>
              <a:buChar char="•"/>
              <a:defRPr/>
            </a:pPr>
            <a:r>
              <a:rPr lang="hu-HU" sz="3300" dirty="0">
                <a:latin typeface="Times New Roman" pitchFamily="18" charset="0"/>
                <a:cs typeface="Times New Roman" pitchFamily="18" charset="0"/>
              </a:rPr>
              <a:t>A vizsgabizottság </a:t>
            </a:r>
            <a:r>
              <a:rPr lang="hu-HU" sz="3300" dirty="0" smtClean="0">
                <a:latin typeface="Times New Roman" pitchFamily="18" charset="0"/>
                <a:cs typeface="Times New Roman" pitchFamily="18" charset="0"/>
              </a:rPr>
              <a:t>döntéseit értekezleteken hozza</a:t>
            </a:r>
            <a:endParaRPr lang="hu-HU" sz="3300" dirty="0">
              <a:latin typeface="Times New Roman" pitchFamily="18" charset="0"/>
              <a:cs typeface="Times New Roman" pitchFamily="18" charset="0"/>
            </a:endParaRPr>
          </a:p>
          <a:p>
            <a:pPr marL="180000">
              <a:spcBef>
                <a:spcPts val="1200"/>
              </a:spcBef>
              <a:buFont typeface="Arial" pitchFamily="34" charset="0"/>
              <a:buChar char="•"/>
              <a:defRPr/>
            </a:pPr>
            <a:r>
              <a:rPr lang="hu-HU" sz="3300" b="1" dirty="0">
                <a:latin typeface="Times New Roman" pitchFamily="18" charset="0"/>
                <a:cs typeface="Times New Roman" pitchFamily="18" charset="0"/>
              </a:rPr>
              <a:t>A bizottság </a:t>
            </a:r>
            <a:r>
              <a:rPr lang="hu-HU" sz="3300" b="1" dirty="0" smtClean="0">
                <a:latin typeface="Times New Roman" pitchFamily="18" charset="0"/>
                <a:cs typeface="Times New Roman" pitchFamily="18" charset="0"/>
              </a:rPr>
              <a:t>vizsgáztat </a:t>
            </a:r>
            <a:r>
              <a:rPr lang="hu-HU" sz="3300" dirty="0">
                <a:latin typeface="Times New Roman" pitchFamily="18" charset="0"/>
                <a:cs typeface="Times New Roman" pitchFamily="18" charset="0"/>
              </a:rPr>
              <a:t>(15-16-17. §)</a:t>
            </a:r>
          </a:p>
          <a:p>
            <a:pPr marL="180000">
              <a:spcBef>
                <a:spcPts val="1200"/>
              </a:spcBef>
              <a:buFont typeface="Arial" pitchFamily="34" charset="0"/>
              <a:buChar char="•"/>
              <a:defRPr/>
            </a:pPr>
            <a:r>
              <a:rPr lang="hu-HU" sz="3300" dirty="0" smtClean="0">
                <a:latin typeface="Times New Roman" pitchFamily="18" charset="0"/>
                <a:cs typeface="Times New Roman" pitchFamily="18" charset="0"/>
              </a:rPr>
              <a:t>Nincs „kérdező tanár” (15-16-17. §)</a:t>
            </a:r>
          </a:p>
          <a:p>
            <a:pPr marL="180000">
              <a:spcBef>
                <a:spcPts val="1200"/>
              </a:spcBef>
              <a:buFont typeface="Arial" pitchFamily="34" charset="0"/>
              <a:buChar char="•"/>
              <a:defRPr/>
            </a:pPr>
            <a:r>
              <a:rPr lang="hu-HU" sz="3300" dirty="0" smtClean="0">
                <a:latin typeface="Times New Roman" pitchFamily="18" charset="0"/>
                <a:cs typeface="Times New Roman" pitchFamily="18" charset="0"/>
              </a:rPr>
              <a:t>„Párhuzamos” vizsgáztatás lehetséges, ha helyszínenként </a:t>
            </a:r>
            <a:r>
              <a:rPr lang="hu-HU" sz="3300" b="1" dirty="0" smtClean="0">
                <a:latin typeface="Times New Roman" pitchFamily="18" charset="0"/>
                <a:cs typeface="Times New Roman" pitchFamily="18" charset="0"/>
              </a:rPr>
              <a:t>legalább két tag jelen van </a:t>
            </a:r>
            <a:r>
              <a:rPr lang="hu-HU" sz="3300" dirty="0" smtClean="0">
                <a:latin typeface="Times New Roman" pitchFamily="18" charset="0"/>
                <a:cs typeface="Times New Roman" pitchFamily="18" charset="0"/>
              </a:rPr>
              <a:t>(13. §)</a:t>
            </a:r>
          </a:p>
          <a:p>
            <a:pPr marL="180000">
              <a:spcBef>
                <a:spcPts val="1200"/>
              </a:spcBef>
              <a:buFont typeface="Arial" pitchFamily="34" charset="0"/>
              <a:buChar char="•"/>
              <a:defRPr/>
            </a:pPr>
            <a:r>
              <a:rPr lang="hu-HU" sz="3300" b="1" dirty="0" smtClean="0">
                <a:latin typeface="Times New Roman" pitchFamily="18" charset="0"/>
                <a:cs typeface="Times New Roman" pitchFamily="18" charset="0"/>
              </a:rPr>
              <a:t>Vizsgaszervezői „jogi” kontroll </a:t>
            </a:r>
            <a:r>
              <a:rPr lang="hu-HU" sz="3300" dirty="0" smtClean="0">
                <a:latin typeface="Times New Roman" pitchFamily="18" charset="0"/>
                <a:cs typeface="Times New Roman" pitchFamily="18" charset="0"/>
              </a:rPr>
              <a:t>(14. §)</a:t>
            </a:r>
          </a:p>
          <a:p>
            <a:pPr marL="180000" indent="0">
              <a:spcBef>
                <a:spcPts val="0"/>
              </a:spcBef>
              <a:defRPr/>
            </a:pPr>
            <a:r>
              <a:rPr lang="hu-HU" sz="3300" dirty="0">
                <a:latin typeface="Times New Roman" pitchFamily="18" charset="0"/>
                <a:cs typeface="Times New Roman" pitchFamily="18" charset="0"/>
              </a:rPr>
              <a:t> </a:t>
            </a:r>
            <a:r>
              <a:rPr lang="hu-HU" sz="3300" dirty="0" smtClean="0">
                <a:latin typeface="Times New Roman" pitchFamily="18" charset="0"/>
                <a:cs typeface="Times New Roman" pitchFamily="18" charset="0"/>
              </a:rPr>
              <a:t>   (a vizsgaszervező nem tagja a </a:t>
            </a:r>
          </a:p>
          <a:p>
            <a:pPr marL="180000" indent="0">
              <a:spcBef>
                <a:spcPts val="0"/>
              </a:spcBef>
              <a:defRPr/>
            </a:pPr>
            <a:r>
              <a:rPr lang="hu-HU" sz="3300" dirty="0">
                <a:latin typeface="Times New Roman" pitchFamily="18" charset="0"/>
                <a:cs typeface="Times New Roman" pitchFamily="18" charset="0"/>
              </a:rPr>
              <a:t> </a:t>
            </a:r>
            <a:r>
              <a:rPr lang="hu-HU" sz="3300" dirty="0" smtClean="0">
                <a:latin typeface="Times New Roman" pitchFamily="18" charset="0"/>
                <a:cs typeface="Times New Roman" pitchFamily="18" charset="0"/>
              </a:rPr>
              <a:t>    vizsgabizottságnak)</a:t>
            </a: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19</a:t>
            </a:fld>
            <a:endParaRPr lang="hu-HU" sz="1200" dirty="0"/>
          </a:p>
        </p:txBody>
      </p:sp>
    </p:spTree>
    <p:extLst>
      <p:ext uri="{BB962C8B-B14F-4D97-AF65-F5344CB8AC3E}">
        <p14:creationId xmlns:p14="http://schemas.microsoft.com/office/powerpoint/2010/main" val="334413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zis 1"/>
          <p:cNvSpPr/>
          <p:nvPr/>
        </p:nvSpPr>
        <p:spPr>
          <a:xfrm>
            <a:off x="1596432" y="1484784"/>
            <a:ext cx="6336704" cy="1224136"/>
          </a:xfrm>
          <a:prstGeom prst="ellipse">
            <a:avLst/>
          </a:prstGeom>
          <a:solidFill>
            <a:schemeClr val="accent1">
              <a:lumMod val="60000"/>
              <a:lumOff val="40000"/>
              <a:alpha val="83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122" name="Title 3"/>
          <p:cNvSpPr>
            <a:spLocks noGrp="1"/>
          </p:cNvSpPr>
          <p:nvPr>
            <p:ph type="ctrTitle"/>
          </p:nvPr>
        </p:nvSpPr>
        <p:spPr>
          <a:xfrm>
            <a:off x="755576" y="548680"/>
            <a:ext cx="7772400" cy="503237"/>
          </a:xfrm>
        </p:spPr>
        <p:txBody>
          <a:bodyPr>
            <a:noAutofit/>
          </a:bodyPr>
          <a:lstStyle/>
          <a:p>
            <a:pPr algn="ctr" eaLnBrk="1" hangingPunct="1">
              <a:defRPr/>
            </a:pPr>
            <a:r>
              <a:rPr lang="hu-HU" b="1" dirty="0" smtClean="0">
                <a:solidFill>
                  <a:schemeClr val="tx1">
                    <a:lumMod val="85000"/>
                    <a:lumOff val="15000"/>
                  </a:schemeClr>
                </a:solidFill>
              </a:rPr>
              <a:t>A komplex szakmai vizsgáztatás jogszabályi háttere</a:t>
            </a:r>
            <a:br>
              <a:rPr lang="hu-HU" b="1" dirty="0" smtClean="0">
                <a:solidFill>
                  <a:schemeClr val="tx1">
                    <a:lumMod val="85000"/>
                    <a:lumOff val="15000"/>
                  </a:schemeClr>
                </a:solidFill>
              </a:rPr>
            </a:br>
            <a:r>
              <a:rPr lang="hu-HU" sz="1000" b="1" dirty="0" smtClean="0">
                <a:solidFill>
                  <a:schemeClr val="tx1">
                    <a:lumMod val="85000"/>
                    <a:lumOff val="15000"/>
                  </a:schemeClr>
                </a:solidFill>
              </a:rPr>
              <a:t/>
            </a:r>
            <a:br>
              <a:rPr lang="hu-HU" sz="1000" b="1" dirty="0" smtClean="0">
                <a:solidFill>
                  <a:schemeClr val="tx1">
                    <a:lumMod val="85000"/>
                    <a:lumOff val="15000"/>
                  </a:schemeClr>
                </a:solidFill>
              </a:rPr>
            </a:br>
            <a:r>
              <a:rPr lang="hu-HU" sz="1000" b="1" dirty="0" smtClean="0">
                <a:solidFill>
                  <a:schemeClr val="tx1">
                    <a:lumMod val="85000"/>
                    <a:lumOff val="15000"/>
                  </a:schemeClr>
                </a:solidFill>
              </a:rPr>
              <a:t/>
            </a:r>
            <a:br>
              <a:rPr lang="hu-HU" sz="1000" b="1" dirty="0" smtClean="0">
                <a:solidFill>
                  <a:schemeClr val="tx1">
                    <a:lumMod val="85000"/>
                    <a:lumOff val="15000"/>
                  </a:schemeClr>
                </a:solidFill>
              </a:rPr>
            </a:br>
            <a:r>
              <a:rPr lang="hu-HU" sz="3600" b="1" dirty="0" smtClean="0">
                <a:solidFill>
                  <a:srgbClr val="FF0000"/>
                </a:solidFill>
              </a:rPr>
              <a:t>3. szintű szabályozás</a:t>
            </a:r>
            <a:endParaRPr lang="hu-HU" sz="3600" dirty="0" smtClean="0">
              <a:solidFill>
                <a:srgbClr val="FF0000"/>
              </a:solidFill>
            </a:endParaRPr>
          </a:p>
        </p:txBody>
      </p:sp>
      <p:sp>
        <p:nvSpPr>
          <p:cNvPr id="5124" name="Content Placeholder 5"/>
          <p:cNvSpPr>
            <a:spLocks noGrp="1"/>
          </p:cNvSpPr>
          <p:nvPr>
            <p:ph idx="13"/>
          </p:nvPr>
        </p:nvSpPr>
        <p:spPr>
          <a:xfrm>
            <a:off x="899592" y="2636912"/>
            <a:ext cx="7643813" cy="2952750"/>
          </a:xfrm>
        </p:spPr>
        <p:txBody>
          <a:bodyPr>
            <a:noAutofit/>
          </a:bodyPr>
          <a:lstStyle/>
          <a:p>
            <a:pPr marL="0" indent="0" algn="just">
              <a:lnSpc>
                <a:spcPct val="80000"/>
              </a:lnSpc>
              <a:defRPr/>
            </a:pPr>
            <a:endParaRPr lang="hu-HU" sz="600" b="1" dirty="0" smtClean="0">
              <a:solidFill>
                <a:srgbClr val="FF0000"/>
              </a:solidFill>
              <a:latin typeface="Times New Roman" panose="02020503050405090304" pitchFamily="18" charset="0"/>
              <a:cs typeface="Times New Roman" panose="02020503050405090304" pitchFamily="18" charset="0"/>
            </a:endParaRPr>
          </a:p>
          <a:p>
            <a:pPr algn="just">
              <a:lnSpc>
                <a:spcPct val="80000"/>
              </a:lnSpc>
              <a:buFont typeface="Arial" pitchFamily="34" charset="0"/>
              <a:buChar char="•"/>
              <a:defRPr/>
            </a:pPr>
            <a:r>
              <a:rPr lang="hu-HU" sz="2800" b="1" u="sng" dirty="0" smtClean="0">
                <a:latin typeface="Times New Roman" panose="02020503050405090304" pitchFamily="18" charset="0"/>
                <a:cs typeface="Times New Roman" panose="02020503050405090304" pitchFamily="18" charset="0"/>
              </a:rPr>
              <a:t>Keretszabályok:</a:t>
            </a:r>
            <a:r>
              <a:rPr lang="hu-HU" sz="2800" dirty="0" smtClean="0">
                <a:solidFill>
                  <a:srgbClr val="002060"/>
                </a:solidFill>
                <a:latin typeface="Times New Roman" panose="02020503050405090304" pitchFamily="18" charset="0"/>
                <a:cs typeface="Times New Roman" panose="02020503050405090304" pitchFamily="18" charset="0"/>
              </a:rPr>
              <a:t> A </a:t>
            </a:r>
            <a:r>
              <a:rPr lang="hu-HU" sz="2800" dirty="0">
                <a:solidFill>
                  <a:srgbClr val="002060"/>
                </a:solidFill>
                <a:latin typeface="Times New Roman" panose="02020503050405090304" pitchFamily="18" charset="0"/>
                <a:cs typeface="Times New Roman" panose="02020503050405090304" pitchFamily="18" charset="0"/>
              </a:rPr>
              <a:t>szakképzésről szóló 2011. évi CLXXXVII. </a:t>
            </a:r>
            <a:r>
              <a:rPr lang="hu-HU" sz="2800" b="1" i="1" dirty="0">
                <a:solidFill>
                  <a:srgbClr val="002060"/>
                </a:solidFill>
                <a:latin typeface="Times New Roman" panose="02020503050405090304" pitchFamily="18" charset="0"/>
                <a:cs typeface="Times New Roman" panose="02020503050405090304" pitchFamily="18" charset="0"/>
              </a:rPr>
              <a:t>törvény</a:t>
            </a:r>
            <a:r>
              <a:rPr lang="hu-HU" sz="2800" dirty="0">
                <a:solidFill>
                  <a:srgbClr val="002060"/>
                </a:solidFill>
                <a:latin typeface="Times New Roman" panose="02020503050405090304" pitchFamily="18" charset="0"/>
                <a:cs typeface="Times New Roman" panose="02020503050405090304" pitchFamily="18" charset="0"/>
              </a:rPr>
              <a:t> </a:t>
            </a:r>
            <a:r>
              <a:rPr lang="hu-HU" sz="2800" b="1" dirty="0">
                <a:solidFill>
                  <a:srgbClr val="C00000"/>
                </a:solidFill>
                <a:latin typeface="Times New Roman" panose="02020503050405090304" pitchFamily="18" charset="0"/>
                <a:cs typeface="Times New Roman" panose="02020503050405090304" pitchFamily="18" charset="0"/>
              </a:rPr>
              <a:t>9-16. §</a:t>
            </a:r>
            <a:r>
              <a:rPr lang="hu-HU" sz="2800" b="1" dirty="0" err="1">
                <a:solidFill>
                  <a:srgbClr val="C00000"/>
                </a:solidFill>
                <a:latin typeface="Times New Roman" panose="02020503050405090304" pitchFamily="18" charset="0"/>
                <a:cs typeface="Times New Roman" panose="02020503050405090304" pitchFamily="18" charset="0"/>
              </a:rPr>
              <a:t>-ok</a:t>
            </a:r>
            <a:endParaRPr lang="hu-HU" sz="2800" b="1" dirty="0">
              <a:solidFill>
                <a:srgbClr val="C00000"/>
              </a:solidFill>
              <a:latin typeface="Times New Roman" panose="02020503050405090304" pitchFamily="18" charset="0"/>
              <a:cs typeface="Times New Roman" panose="02020503050405090304" pitchFamily="18" charset="0"/>
            </a:endParaRPr>
          </a:p>
          <a:p>
            <a:pPr marL="0" indent="0" algn="just">
              <a:lnSpc>
                <a:spcPct val="80000"/>
              </a:lnSpc>
              <a:defRPr/>
            </a:pPr>
            <a:endParaRPr lang="hu-HU" sz="600" dirty="0">
              <a:latin typeface="Times New Roman" panose="02020503050405090304" pitchFamily="18" charset="0"/>
              <a:cs typeface="Times New Roman" panose="02020503050405090304" pitchFamily="18" charset="0"/>
            </a:endParaRPr>
          </a:p>
          <a:p>
            <a:pPr algn="just">
              <a:lnSpc>
                <a:spcPct val="80000"/>
              </a:lnSpc>
              <a:buFont typeface="Arial" pitchFamily="34" charset="0"/>
              <a:buChar char="•"/>
              <a:defRPr/>
            </a:pPr>
            <a:endParaRPr lang="hu-HU" sz="600" dirty="0">
              <a:latin typeface="Times New Roman" panose="02020503050405090304" pitchFamily="18" charset="0"/>
              <a:cs typeface="Times New Roman" panose="02020503050405090304" pitchFamily="18" charset="0"/>
            </a:endParaRPr>
          </a:p>
          <a:p>
            <a:pPr algn="just">
              <a:lnSpc>
                <a:spcPct val="80000"/>
              </a:lnSpc>
              <a:buFont typeface="Arial" pitchFamily="34" charset="0"/>
              <a:buChar char="•"/>
              <a:defRPr/>
            </a:pPr>
            <a:r>
              <a:rPr lang="hu-HU" sz="2800" b="1" u="sng" dirty="0">
                <a:latin typeface="Times New Roman" panose="02020503050405090304" pitchFamily="18" charset="0"/>
                <a:cs typeface="Times New Roman" panose="02020503050405090304" pitchFamily="18" charset="0"/>
              </a:rPr>
              <a:t>Általános </a:t>
            </a:r>
            <a:r>
              <a:rPr lang="hu-HU" sz="2800" b="1" u="sng" dirty="0" smtClean="0">
                <a:latin typeface="Times New Roman" panose="02020503050405090304" pitchFamily="18" charset="0"/>
                <a:cs typeface="Times New Roman" panose="02020503050405090304" pitchFamily="18" charset="0"/>
              </a:rPr>
              <a:t>szabályok:</a:t>
            </a:r>
            <a:r>
              <a:rPr lang="hu-HU" sz="2800" dirty="0">
                <a:latin typeface="Times New Roman" panose="02020503050405090304" pitchFamily="18" charset="0"/>
                <a:cs typeface="Times New Roman" panose="02020503050405090304" pitchFamily="18" charset="0"/>
              </a:rPr>
              <a:t> </a:t>
            </a:r>
            <a:r>
              <a:rPr lang="hu-HU" sz="2800" dirty="0" smtClean="0">
                <a:solidFill>
                  <a:srgbClr val="0070C0"/>
                </a:solidFill>
                <a:latin typeface="Times New Roman" panose="02020503050405090304" pitchFamily="18" charset="0"/>
                <a:cs typeface="Times New Roman" panose="02020503050405090304" pitchFamily="18" charset="0"/>
              </a:rPr>
              <a:t>A </a:t>
            </a:r>
            <a:r>
              <a:rPr lang="hu-HU" sz="2800" dirty="0">
                <a:solidFill>
                  <a:srgbClr val="0070C0"/>
                </a:solidFill>
                <a:latin typeface="Times New Roman" panose="02020503050405090304" pitchFamily="18" charset="0"/>
                <a:cs typeface="Times New Roman" panose="02020503050405090304" pitchFamily="18" charset="0"/>
              </a:rPr>
              <a:t>komplex szakmai vizsgáztatás szabályairól szóló 315/2013. (VIII. 28.) </a:t>
            </a:r>
            <a:r>
              <a:rPr lang="hu-HU" sz="2800" b="1" i="1" dirty="0">
                <a:solidFill>
                  <a:srgbClr val="0070C0"/>
                </a:solidFill>
                <a:latin typeface="Times New Roman" panose="02020503050405090304" pitchFamily="18" charset="0"/>
                <a:cs typeface="Times New Roman" panose="02020503050405090304" pitchFamily="18" charset="0"/>
              </a:rPr>
              <a:t>Korm. r</a:t>
            </a:r>
            <a:r>
              <a:rPr lang="hu-HU" sz="2800" b="1" i="1" dirty="0" smtClean="0">
                <a:solidFill>
                  <a:srgbClr val="0070C0"/>
                </a:solidFill>
                <a:latin typeface="Times New Roman" panose="02020503050405090304" pitchFamily="18" charset="0"/>
                <a:cs typeface="Times New Roman" panose="02020503050405090304" pitchFamily="18" charset="0"/>
              </a:rPr>
              <a:t>endelet</a:t>
            </a:r>
          </a:p>
          <a:p>
            <a:pPr algn="just">
              <a:lnSpc>
                <a:spcPct val="80000"/>
              </a:lnSpc>
              <a:buFont typeface="Arial" pitchFamily="34" charset="0"/>
              <a:buChar char="•"/>
              <a:defRPr/>
            </a:pPr>
            <a:endParaRPr lang="hu-HU" sz="600" b="1" dirty="0">
              <a:solidFill>
                <a:srgbClr val="C00000"/>
              </a:solidFill>
              <a:latin typeface="Times New Roman" panose="02020503050405090304" pitchFamily="18" charset="0"/>
              <a:cs typeface="Times New Roman" panose="02020503050405090304" pitchFamily="18" charset="0"/>
            </a:endParaRPr>
          </a:p>
          <a:p>
            <a:pPr algn="just">
              <a:lnSpc>
                <a:spcPct val="80000"/>
              </a:lnSpc>
              <a:buFont typeface="Arial" pitchFamily="34" charset="0"/>
              <a:buChar char="•"/>
              <a:defRPr/>
            </a:pPr>
            <a:r>
              <a:rPr lang="hu-HU" sz="2800" b="1" u="sng" dirty="0">
                <a:latin typeface="Times New Roman" panose="02020503050405090304" pitchFamily="18" charset="0"/>
                <a:cs typeface="Times New Roman" panose="02020503050405090304" pitchFamily="18" charset="0"/>
              </a:rPr>
              <a:t>Speciális szabályok:</a:t>
            </a:r>
            <a:r>
              <a:rPr lang="hu-HU" sz="2800" b="1" dirty="0">
                <a:latin typeface="Times New Roman" panose="02020503050405090304" pitchFamily="18" charset="0"/>
                <a:cs typeface="Times New Roman" panose="02020503050405090304" pitchFamily="18" charset="0"/>
              </a:rPr>
              <a:t> </a:t>
            </a:r>
            <a:r>
              <a:rPr lang="hu-HU" sz="2800" dirty="0" smtClean="0">
                <a:solidFill>
                  <a:srgbClr val="00B050"/>
                </a:solidFill>
                <a:latin typeface="Times New Roman" panose="02020503050405090304" pitchFamily="18" charset="0"/>
                <a:cs typeface="Times New Roman" panose="02020503050405090304" pitchFamily="18" charset="0"/>
              </a:rPr>
              <a:t>A </a:t>
            </a:r>
            <a:r>
              <a:rPr lang="hu-HU" sz="2800" dirty="0">
                <a:solidFill>
                  <a:srgbClr val="00B050"/>
                </a:solidFill>
                <a:latin typeface="Times New Roman" panose="02020503050405090304" pitchFamily="18" charset="0"/>
                <a:cs typeface="Times New Roman" panose="02020503050405090304" pitchFamily="18" charset="0"/>
              </a:rPr>
              <a:t>150/2012. (VII. 6.) Korm. rendelettel kiadott OKJ-ban szereplő szakképesítések </a:t>
            </a:r>
            <a:r>
              <a:rPr lang="hu-HU" sz="2800" b="1" i="1" dirty="0">
                <a:solidFill>
                  <a:srgbClr val="00B050"/>
                </a:solidFill>
                <a:latin typeface="Times New Roman" panose="02020503050405090304" pitchFamily="18" charset="0"/>
                <a:cs typeface="Times New Roman" panose="02020503050405090304" pitchFamily="18" charset="0"/>
              </a:rPr>
              <a:t>szakmai és vizsgakövetelményei</a:t>
            </a:r>
            <a:endParaRPr lang="hu-HU" sz="2800" b="1" i="1" dirty="0">
              <a:solidFill>
                <a:srgbClr val="0070C0"/>
              </a:solidFill>
              <a:latin typeface="Times New Roman" panose="02020503050405090304" pitchFamily="18" charset="0"/>
              <a:cs typeface="Times New Roman" panose="02020503050405090304" pitchFamily="18" charset="0"/>
            </a:endParaRPr>
          </a:p>
          <a:p>
            <a:pPr algn="just">
              <a:lnSpc>
                <a:spcPct val="80000"/>
              </a:lnSpc>
              <a:buFont typeface="Arial" pitchFamily="34" charset="0"/>
              <a:buChar char="•"/>
              <a:defRPr/>
            </a:pPr>
            <a:endParaRPr lang="hu-HU" sz="600" dirty="0">
              <a:latin typeface="Times New Roman" panose="02020503050405090304" pitchFamily="18" charset="0"/>
              <a:cs typeface="Times New Roman" panose="02020503050405090304" pitchFamily="18" charset="0"/>
            </a:endParaRPr>
          </a:p>
        </p:txBody>
      </p:sp>
      <p:sp>
        <p:nvSpPr>
          <p:cNvPr id="5"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pRg st="4" end="4"/>
                                            </p:txEl>
                                          </p:spTgt>
                                        </p:tgtEl>
                                        <p:attrNameLst>
                                          <p:attrName>style.visibility</p:attrName>
                                        </p:attrNameLst>
                                      </p:cBhvr>
                                      <p:to>
                                        <p:strVal val="visible"/>
                                      </p:to>
                                    </p:set>
                                    <p:anim calcmode="lin" valueType="num">
                                      <p:cBhvr additive="base">
                                        <p:cTn id="7" dur="500" fill="hold"/>
                                        <p:tgtEl>
                                          <p:spTgt spid="512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4">
                                            <p:txEl>
                                              <p:pRg st="6" end="6"/>
                                            </p:txEl>
                                          </p:spTgt>
                                        </p:tgtEl>
                                        <p:attrNameLst>
                                          <p:attrName>style.visibility</p:attrName>
                                        </p:attrNameLst>
                                      </p:cBhvr>
                                      <p:to>
                                        <p:strVal val="visible"/>
                                      </p:to>
                                    </p:set>
                                    <p:anim calcmode="lin" valueType="num">
                                      <p:cBhvr additive="base">
                                        <p:cTn id="13" dur="500" fill="hold"/>
                                        <p:tgtEl>
                                          <p:spTgt spid="512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660140" y="2420888"/>
            <a:ext cx="8026660" cy="3902000"/>
          </a:xfrm>
          <a:prstGeom prst="roundRect">
            <a:avLst/>
          </a:prstGeom>
          <a:gradFill>
            <a:gsLst>
              <a:gs pos="0">
                <a:srgbClr val="8488C4"/>
              </a:gs>
              <a:gs pos="35000">
                <a:srgbClr val="D4DEFF"/>
              </a:gs>
              <a:gs pos="70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5" name="Content Placeholder 5"/>
          <p:cNvSpPr>
            <a:spLocks noGrp="1"/>
          </p:cNvSpPr>
          <p:nvPr>
            <p:ph idx="13"/>
          </p:nvPr>
        </p:nvSpPr>
        <p:spPr>
          <a:xfrm>
            <a:off x="611188" y="2636838"/>
            <a:ext cx="7675562" cy="3528466"/>
          </a:xfrm>
        </p:spPr>
        <p:txBody>
          <a:bodyPr>
            <a:normAutofit fontScale="92500" lnSpcReduction="20000"/>
          </a:bodyPr>
          <a:lstStyle/>
          <a:p>
            <a:pPr>
              <a:buFont typeface="Arial" pitchFamily="34" charset="0"/>
              <a:buChar char="•"/>
              <a:defRPr/>
            </a:pPr>
            <a:endParaRPr lang="hu-HU" sz="1100" dirty="0" smtClean="0">
              <a:latin typeface="Times New Roman" pitchFamily="18" charset="0"/>
              <a:cs typeface="Times New Roman" pitchFamily="18" charset="0"/>
            </a:endParaRPr>
          </a:p>
          <a:p>
            <a:pPr>
              <a:buFont typeface="Arial" pitchFamily="34" charset="0"/>
              <a:buChar char="•"/>
              <a:defRPr/>
            </a:pPr>
            <a:r>
              <a:rPr lang="hu-HU" sz="3200" b="1" i="1" dirty="0" smtClean="0">
                <a:latin typeface="Times New Roman" pitchFamily="18" charset="0"/>
                <a:cs typeface="Times New Roman" pitchFamily="18" charset="0"/>
              </a:rPr>
              <a:t>Jelenléti szabályok </a:t>
            </a:r>
            <a:r>
              <a:rPr lang="hu-HU" sz="3200" dirty="0" smtClean="0">
                <a:latin typeface="Times New Roman" pitchFamily="18" charset="0"/>
                <a:cs typeface="Times New Roman" pitchFamily="18" charset="0"/>
              </a:rPr>
              <a:t>a vizsgatevékenységeken</a:t>
            </a:r>
          </a:p>
          <a:p>
            <a:pPr>
              <a:buFont typeface="Arial" pitchFamily="34" charset="0"/>
              <a:buChar char="•"/>
              <a:defRPr/>
            </a:pPr>
            <a:r>
              <a:rPr lang="hu-HU" sz="3200" dirty="0" smtClean="0">
                <a:latin typeface="Times New Roman" pitchFamily="18" charset="0"/>
                <a:cs typeface="Times New Roman" pitchFamily="18" charset="0"/>
              </a:rPr>
              <a:t>(mindenki vagy a </a:t>
            </a:r>
            <a:r>
              <a:rPr lang="hu-HU" sz="3200" dirty="0" err="1" smtClean="0">
                <a:latin typeface="Times New Roman" pitchFamily="18" charset="0"/>
                <a:cs typeface="Times New Roman" pitchFamily="18" charset="0"/>
              </a:rPr>
              <a:t>lebony</a:t>
            </a:r>
            <a:r>
              <a:rPr lang="hu-HU" sz="3200" dirty="0" smtClean="0">
                <a:latin typeface="Times New Roman" pitchFamily="18" charset="0"/>
                <a:cs typeface="Times New Roman" pitchFamily="18" charset="0"/>
              </a:rPr>
              <a:t>. szabályzat szerint)</a:t>
            </a:r>
          </a:p>
          <a:p>
            <a:pPr>
              <a:buFont typeface="Arial" pitchFamily="34" charset="0"/>
              <a:buChar char="•"/>
              <a:defRPr/>
            </a:pPr>
            <a:r>
              <a:rPr lang="hu-HU" sz="3200" dirty="0" smtClean="0">
                <a:latin typeface="Times New Roman" pitchFamily="18" charset="0"/>
                <a:cs typeface="Times New Roman" pitchFamily="18" charset="0"/>
              </a:rPr>
              <a:t>Írásbeli, interaktív, központi gyakorlati </a:t>
            </a:r>
          </a:p>
          <a:p>
            <a:pPr marL="0" indent="0">
              <a:defRPr/>
            </a:pPr>
            <a:r>
              <a:rPr lang="hu-HU" sz="3200" dirty="0" smtClean="0">
                <a:latin typeface="Times New Roman" pitchFamily="18" charset="0"/>
                <a:cs typeface="Times New Roman" pitchFamily="18" charset="0"/>
              </a:rPr>
              <a:t>   (szabálytalanság esetén folytatható)</a:t>
            </a:r>
          </a:p>
          <a:p>
            <a:pPr>
              <a:spcBef>
                <a:spcPts val="1000"/>
              </a:spcBef>
              <a:buFont typeface="Arial" pitchFamily="34" charset="0"/>
              <a:buChar char="•"/>
              <a:defRPr/>
            </a:pPr>
            <a:r>
              <a:rPr lang="hu-HU" sz="3200" dirty="0" smtClean="0">
                <a:latin typeface="Times New Roman" pitchFamily="18" charset="0"/>
                <a:cs typeface="Times New Roman" pitchFamily="18" charset="0"/>
              </a:rPr>
              <a:t>Gyakorlati (szakmai felügyelő tanár, előrehozott gyakorlati tevékenység)</a:t>
            </a:r>
          </a:p>
          <a:p>
            <a:pPr>
              <a:spcBef>
                <a:spcPts val="1000"/>
              </a:spcBef>
              <a:buFont typeface="Arial" pitchFamily="34" charset="0"/>
              <a:buChar char="•"/>
              <a:defRPr/>
            </a:pPr>
            <a:r>
              <a:rPr lang="hu-HU" sz="3200" dirty="0" smtClean="0">
                <a:latin typeface="Times New Roman" pitchFamily="18" charset="0"/>
                <a:cs typeface="Times New Roman" pitchFamily="18" charset="0"/>
              </a:rPr>
              <a:t>Szóbeli (hitelesített tételsor)</a:t>
            </a: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20</a:t>
            </a:fld>
            <a:endParaRPr lang="hu-HU" sz="1200" dirty="0"/>
          </a:p>
        </p:txBody>
      </p:sp>
      <p:sp>
        <p:nvSpPr>
          <p:cNvPr id="5" name="Title 3"/>
          <p:cNvSpPr txBox="1">
            <a:spLocks/>
          </p:cNvSpPr>
          <p:nvPr/>
        </p:nvSpPr>
        <p:spPr>
          <a:xfrm>
            <a:off x="660140" y="620688"/>
            <a:ext cx="7772400" cy="1800200"/>
          </a:xfrm>
          <a:prstGeom prst="rect">
            <a:avLst/>
          </a:prstGeom>
        </p:spPr>
        <p:txBody>
          <a:bodyPr vert="horz" lIns="91440" tIns="45720" rIns="91440" bIns="45720" rtlCol="0" anchor="t">
            <a:normAutofit fontScale="90000" lnSpcReduction="20000"/>
          </a:bodyPr>
          <a:lstStyle>
            <a:lvl1pPr algn="ctr" defTabSz="914400" rtl="0" eaLnBrk="1" latinLnBrk="0" hangingPunct="1">
              <a:spcBef>
                <a:spcPct val="0"/>
              </a:spcBef>
              <a:buNone/>
              <a:defRPr sz="3000" kern="1200">
                <a:solidFill>
                  <a:srgbClr val="A69765"/>
                </a:solidFill>
                <a:latin typeface="Times New Roman" pitchFamily="18" charset="0"/>
                <a:ea typeface="+mj-ea"/>
                <a:cs typeface="Times New Roman" pitchFamily="18" charset="0"/>
              </a:defRPr>
            </a:lvl1pPr>
          </a:lstStyle>
          <a:p>
            <a:pPr fontAlgn="auto">
              <a:spcAft>
                <a:spcPts val="0"/>
              </a:spcAft>
              <a:defRPr/>
            </a:pPr>
            <a:r>
              <a:rPr lang="hu-HU" sz="3600" b="1" dirty="0" smtClean="0">
                <a:solidFill>
                  <a:srgbClr val="0070C0"/>
                </a:solidFill>
              </a:rPr>
              <a:t>A komplex szakmai vizsga lebonyolítása </a:t>
            </a:r>
            <a:r>
              <a:rPr lang="hu-HU" sz="3600" b="1" dirty="0">
                <a:solidFill>
                  <a:srgbClr val="0070C0"/>
                </a:solidFill>
              </a:rPr>
              <a:t>3</a:t>
            </a:r>
            <a:r>
              <a:rPr lang="hu-HU" sz="3600" b="1" dirty="0" smtClean="0">
                <a:solidFill>
                  <a:srgbClr val="0070C0"/>
                </a:solidFill>
              </a:rPr>
              <a:t>.</a:t>
            </a:r>
          </a:p>
          <a:p>
            <a:pPr fontAlgn="auto">
              <a:spcAft>
                <a:spcPts val="0"/>
              </a:spcAft>
              <a:defRPr/>
            </a:pPr>
            <a:endParaRPr lang="hu-HU" altLang="hu-HU" sz="3600" b="1" dirty="0" smtClean="0"/>
          </a:p>
          <a:p>
            <a:pPr fontAlgn="auto">
              <a:spcAft>
                <a:spcPts val="0"/>
              </a:spcAft>
              <a:defRPr/>
            </a:pPr>
            <a:r>
              <a:rPr lang="hu-HU" altLang="hu-HU" sz="3600" b="1" dirty="0" smtClean="0">
                <a:solidFill>
                  <a:srgbClr val="C00000"/>
                </a:solidFill>
              </a:rPr>
              <a:t>A vizsgatevékenységekhez kapcsolódó </a:t>
            </a:r>
          </a:p>
          <a:p>
            <a:pPr fontAlgn="auto">
              <a:spcAft>
                <a:spcPts val="0"/>
              </a:spcAft>
              <a:defRPr/>
            </a:pPr>
            <a:r>
              <a:rPr lang="hu-HU" altLang="hu-HU" sz="3600" b="1" dirty="0" smtClean="0">
                <a:solidFill>
                  <a:srgbClr val="C00000"/>
                </a:solidFill>
              </a:rPr>
              <a:t>sajátos szabályok</a:t>
            </a:r>
            <a:endParaRPr lang="hu-HU" b="1" dirty="0" smtClean="0">
              <a:solidFill>
                <a:srgbClr val="C00000"/>
              </a:solidFill>
            </a:endParaRPr>
          </a:p>
        </p:txBody>
      </p:sp>
    </p:spTree>
    <p:extLst>
      <p:ext uri="{BB962C8B-B14F-4D97-AF65-F5344CB8AC3E}">
        <p14:creationId xmlns:p14="http://schemas.microsoft.com/office/powerpoint/2010/main" val="1388626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67544" y="188640"/>
            <a:ext cx="8229600" cy="1143000"/>
          </a:xfrm>
        </p:spPr>
        <p:txBody>
          <a:bodyPr>
            <a:normAutofit/>
          </a:bodyPr>
          <a:lstStyle/>
          <a:p>
            <a:pPr>
              <a:defRPr/>
            </a:pPr>
            <a:r>
              <a:rPr lang="hu-HU" sz="3200" b="1" dirty="0">
                <a:solidFill>
                  <a:srgbClr val="0070C0"/>
                </a:solidFill>
              </a:rPr>
              <a:t>A </a:t>
            </a:r>
            <a:r>
              <a:rPr lang="hu-HU" sz="3200" b="1" dirty="0" smtClean="0">
                <a:solidFill>
                  <a:srgbClr val="0070C0"/>
                </a:solidFill>
              </a:rPr>
              <a:t>vizsgabizottság </a:t>
            </a:r>
            <a:r>
              <a:rPr lang="hu-HU" sz="3200" b="1" dirty="0">
                <a:solidFill>
                  <a:srgbClr val="0070C0"/>
                </a:solidFill>
              </a:rPr>
              <a:t>(elnökének) feladatai a szakmai vizsgán 1</a:t>
            </a:r>
            <a:r>
              <a:rPr lang="hu-HU" sz="3200" b="1" dirty="0" smtClean="0">
                <a:solidFill>
                  <a:srgbClr val="0070C0"/>
                </a:solidFill>
              </a:rPr>
              <a:t>. (15-16.§)</a:t>
            </a:r>
            <a:endParaRPr lang="hu-HU" sz="3200" b="1" dirty="0">
              <a:solidFill>
                <a:srgbClr val="0070C0"/>
              </a:solidFill>
            </a:endParaRPr>
          </a:p>
        </p:txBody>
      </p:sp>
      <p:sp>
        <p:nvSpPr>
          <p:cNvPr id="19458" name="Rectangle 3"/>
          <p:cNvSpPr>
            <a:spLocks noGrp="1" noChangeArrowheads="1"/>
          </p:cNvSpPr>
          <p:nvPr>
            <p:ph idx="1"/>
          </p:nvPr>
        </p:nvSpPr>
        <p:spPr>
          <a:xfrm>
            <a:off x="214313" y="1340769"/>
            <a:ext cx="8750175" cy="5517231"/>
          </a:xfrm>
          <a:solidFill>
            <a:srgbClr val="FFE89F"/>
          </a:solidFill>
        </p:spPr>
        <p:txBody>
          <a:bodyPr>
            <a:noAutofit/>
          </a:bodyPr>
          <a:lstStyle/>
          <a:p>
            <a:pPr marL="0" indent="0">
              <a:buNone/>
              <a:defRPr/>
            </a:pPr>
            <a:r>
              <a:rPr lang="hu-HU" sz="2200" i="1" dirty="0">
                <a:solidFill>
                  <a:srgbClr val="FF0000"/>
                </a:solidFill>
                <a:latin typeface="Times New Roman" panose="02020603050405020304" pitchFamily="18" charset="0"/>
                <a:cs typeface="Times New Roman" panose="02020603050405020304" pitchFamily="18" charset="0"/>
              </a:rPr>
              <a:t>A vizsgabizottság munkáját a vizsgaelnök irányítja. A vizsgaelnök elsődleges feladata és felelőssége a vizsga jogszerű és szakszerű megtartásának, zavartalan lebonyolításának biztosítása. </a:t>
            </a:r>
          </a:p>
          <a:p>
            <a:pPr>
              <a:buNone/>
              <a:defRPr/>
            </a:pPr>
            <a:r>
              <a:rPr lang="hu-HU" sz="2300" b="1" u="sng" dirty="0" smtClean="0"/>
              <a:t>Elnök személyesen végzi:</a:t>
            </a:r>
            <a:endParaRPr lang="hu-HU" sz="2300" dirty="0"/>
          </a:p>
          <a:p>
            <a:pPr marL="0">
              <a:buNone/>
              <a:defRPr/>
            </a:pPr>
            <a:r>
              <a:rPr lang="hu-HU" sz="2300" dirty="0" smtClean="0"/>
              <a:t>Tájékozódik </a:t>
            </a:r>
            <a:r>
              <a:rPr lang="hu-HU" sz="2300" dirty="0"/>
              <a:t>a képzés speciális tartalmáról, </a:t>
            </a:r>
            <a:r>
              <a:rPr lang="hu-HU" sz="2300" dirty="0" smtClean="0"/>
              <a:t>körülményeiről</a:t>
            </a:r>
          </a:p>
          <a:p>
            <a:pPr marL="0">
              <a:buNone/>
              <a:defRPr/>
            </a:pPr>
            <a:r>
              <a:rPr lang="hu-HU" sz="2300" dirty="0" smtClean="0"/>
              <a:t>Ellenőrzi </a:t>
            </a:r>
            <a:r>
              <a:rPr lang="hu-HU" sz="2300" dirty="0"/>
              <a:t>a vizsga előkészítését, </a:t>
            </a:r>
            <a:r>
              <a:rPr lang="hu-HU" sz="2300" dirty="0" smtClean="0"/>
              <a:t>biztonságos feltételek meglétét</a:t>
            </a:r>
            <a:endParaRPr lang="hu-HU" sz="2300" dirty="0"/>
          </a:p>
          <a:p>
            <a:pPr marL="0">
              <a:buNone/>
              <a:defRPr/>
            </a:pPr>
            <a:r>
              <a:rPr lang="hu-HU" sz="2300" dirty="0"/>
              <a:t>Lebonyolítási rend jóváhagyása (tagok egyetértésével),</a:t>
            </a:r>
          </a:p>
          <a:p>
            <a:pPr marL="0">
              <a:buNone/>
              <a:defRPr/>
            </a:pPr>
            <a:r>
              <a:rPr lang="hu-HU" sz="2300" dirty="0" smtClean="0"/>
              <a:t>Vezeti a vizsgát, összehívja az értekezleteket, jóváhagyja a jegyzőkönyvet</a:t>
            </a:r>
          </a:p>
          <a:p>
            <a:pPr marL="0">
              <a:buNone/>
              <a:defRPr/>
            </a:pPr>
            <a:r>
              <a:rPr lang="hu-HU" sz="2300" dirty="0" smtClean="0"/>
              <a:t>Gyakorlati </a:t>
            </a:r>
            <a:r>
              <a:rPr lang="hu-HU" sz="2300" dirty="0"/>
              <a:t>feladat </a:t>
            </a:r>
            <a:r>
              <a:rPr lang="hu-HU" sz="2300" dirty="0" smtClean="0"/>
              <a:t>jóváhagyása (bizottsági tagok véleménye alapján)</a:t>
            </a:r>
            <a:endParaRPr lang="hu-HU" sz="2300" dirty="0"/>
          </a:p>
          <a:p>
            <a:pPr marL="0">
              <a:lnSpc>
                <a:spcPct val="90000"/>
              </a:lnSpc>
              <a:buNone/>
              <a:defRPr/>
            </a:pPr>
            <a:r>
              <a:rPr lang="hu-HU" sz="2300" dirty="0"/>
              <a:t>Írásbeli vizsgatevékenység </a:t>
            </a:r>
            <a:r>
              <a:rPr lang="hu-HU" sz="2300" dirty="0" smtClean="0"/>
              <a:t>eredményének (javításának) ellenőrzése</a:t>
            </a:r>
            <a:endParaRPr lang="hu-HU" sz="2300" dirty="0"/>
          </a:p>
          <a:p>
            <a:pPr marL="0">
              <a:buNone/>
              <a:defRPr/>
            </a:pPr>
            <a:r>
              <a:rPr lang="hu-HU" sz="2300" dirty="0" smtClean="0"/>
              <a:t>Részt </a:t>
            </a:r>
            <a:r>
              <a:rPr lang="hu-HU" sz="2300" dirty="0"/>
              <a:t>vesz a </a:t>
            </a:r>
            <a:r>
              <a:rPr lang="hu-HU" sz="2300" dirty="0" smtClean="0"/>
              <a:t>vizsgáztatásban (a </a:t>
            </a:r>
            <a:r>
              <a:rPr lang="hu-HU" sz="2300" dirty="0" err="1" smtClean="0"/>
              <a:t>lebony</a:t>
            </a:r>
            <a:r>
              <a:rPr lang="hu-HU" sz="2300" dirty="0" smtClean="0"/>
              <a:t>. </a:t>
            </a:r>
            <a:r>
              <a:rPr lang="hu-HU" sz="2300" dirty="0"/>
              <a:t>rendben </a:t>
            </a:r>
            <a:r>
              <a:rPr lang="hu-HU" sz="2300" dirty="0" smtClean="0"/>
              <a:t>rögzítettek szerint),</a:t>
            </a:r>
            <a:endParaRPr lang="hu-HU" sz="2300" dirty="0"/>
          </a:p>
          <a:p>
            <a:pPr marL="0">
              <a:buNone/>
              <a:defRPr/>
            </a:pPr>
            <a:r>
              <a:rPr lang="hu-HU" sz="2300" dirty="0" smtClean="0"/>
              <a:t>A </a:t>
            </a:r>
            <a:r>
              <a:rPr lang="hu-HU" sz="2300" dirty="0"/>
              <a:t>vizsga </a:t>
            </a:r>
            <a:r>
              <a:rPr lang="hu-HU" sz="2300" dirty="0" smtClean="0"/>
              <a:t>felfüggesztése (a bizottság határozata alapján)</a:t>
            </a:r>
            <a:endParaRPr lang="hu-HU" sz="2300" dirty="0"/>
          </a:p>
          <a:p>
            <a:pPr marL="0">
              <a:lnSpc>
                <a:spcPct val="90000"/>
              </a:lnSpc>
              <a:buNone/>
              <a:defRPr/>
            </a:pPr>
            <a:r>
              <a:rPr lang="hu-HU" sz="2300" dirty="0"/>
              <a:t>A vizsgázók </a:t>
            </a:r>
            <a:r>
              <a:rPr lang="hu-HU" sz="2300" dirty="0" smtClean="0"/>
              <a:t>tájékoztatása, bizonyítványok aláírása és kiadása </a:t>
            </a:r>
            <a:r>
              <a:rPr lang="hu-HU" sz="2300" dirty="0"/>
              <a:t>(átadása</a:t>
            </a:r>
            <a:r>
              <a:rPr lang="hu-HU" sz="2300" dirty="0" smtClean="0"/>
              <a:t>), elektronikus törzslap hitelesítése, vizsga értékelése</a:t>
            </a:r>
            <a:endParaRPr lang="hu-HU" sz="23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21</a:t>
            </a:fld>
            <a:endParaRPr lang="hu-HU" dirty="0"/>
          </a:p>
        </p:txBody>
      </p:sp>
    </p:spTree>
    <p:extLst>
      <p:ext uri="{BB962C8B-B14F-4D97-AF65-F5344CB8AC3E}">
        <p14:creationId xmlns:p14="http://schemas.microsoft.com/office/powerpoint/2010/main" val="2851717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73063"/>
            <a:ext cx="8229600" cy="984235"/>
          </a:xfrm>
        </p:spPr>
        <p:txBody>
          <a:bodyPr>
            <a:normAutofit fontScale="90000"/>
          </a:bodyPr>
          <a:lstStyle/>
          <a:p>
            <a:pPr>
              <a:defRPr/>
            </a:pPr>
            <a:r>
              <a:rPr lang="hu-HU" sz="3600" b="1" dirty="0">
                <a:solidFill>
                  <a:srgbClr val="0070C0"/>
                </a:solidFill>
              </a:rPr>
              <a:t>A vizsgabizottság </a:t>
            </a:r>
            <a:r>
              <a:rPr lang="hu-HU" sz="3600" b="1" dirty="0" smtClean="0">
                <a:solidFill>
                  <a:srgbClr val="0070C0"/>
                </a:solidFill>
              </a:rPr>
              <a:t>(tagjainak) </a:t>
            </a:r>
            <a:r>
              <a:rPr lang="hu-HU" sz="3600" b="1" dirty="0">
                <a:solidFill>
                  <a:srgbClr val="0070C0"/>
                </a:solidFill>
              </a:rPr>
              <a:t>feladatai a szakmai vizsgán </a:t>
            </a:r>
            <a:r>
              <a:rPr lang="hu-HU" sz="3600" b="1" dirty="0" smtClean="0">
                <a:solidFill>
                  <a:srgbClr val="0070C0"/>
                </a:solidFill>
              </a:rPr>
              <a:t>2. (16</a:t>
            </a:r>
            <a:r>
              <a:rPr lang="hu-HU" sz="3600" b="1" dirty="0">
                <a:solidFill>
                  <a:srgbClr val="0070C0"/>
                </a:solidFill>
              </a:rPr>
              <a:t>.§)</a:t>
            </a:r>
            <a:endParaRPr lang="hu-HU" sz="3000" dirty="0" smtClean="0">
              <a:solidFill>
                <a:srgbClr val="FF6600"/>
              </a:solidFill>
            </a:endParaRPr>
          </a:p>
        </p:txBody>
      </p:sp>
      <p:sp>
        <p:nvSpPr>
          <p:cNvPr id="19458" name="Rectangle 3"/>
          <p:cNvSpPr>
            <a:spLocks noGrp="1" noChangeArrowheads="1"/>
          </p:cNvSpPr>
          <p:nvPr>
            <p:ph idx="1"/>
          </p:nvPr>
        </p:nvSpPr>
        <p:spPr>
          <a:xfrm>
            <a:off x="500063" y="1428750"/>
            <a:ext cx="8229600" cy="5168602"/>
          </a:xfrm>
          <a:solidFill>
            <a:srgbClr val="C6E6A2"/>
          </a:solidFill>
        </p:spPr>
        <p:txBody>
          <a:bodyPr>
            <a:normAutofit lnSpcReduction="10000"/>
          </a:bodyPr>
          <a:lstStyle/>
          <a:p>
            <a:pPr marL="0">
              <a:buNone/>
              <a:defRPr/>
            </a:pPr>
            <a:r>
              <a:rPr lang="hu-HU" sz="2300" i="1" dirty="0">
                <a:solidFill>
                  <a:srgbClr val="C00000"/>
                </a:solidFill>
                <a:latin typeface="Times New Roman" panose="02020603050405020304" pitchFamily="18" charset="0"/>
                <a:cs typeface="Times New Roman" panose="02020603050405020304" pitchFamily="18" charset="0"/>
              </a:rPr>
              <a:t>A vizsgaelnök és a vizsgabizottság tagjai együttesen és az általuk külön-külön felügyelt vizsgafolyamatok tekintetében önállóan is felelősek a vizsga szabályos és zavartalan lefolytatásáért.</a:t>
            </a:r>
            <a:endParaRPr lang="hu-HU" sz="2300" b="1" i="1" u="sng" dirty="0" smtClean="0">
              <a:solidFill>
                <a:srgbClr val="C00000"/>
              </a:solidFill>
              <a:latin typeface="Times New Roman" panose="02020603050405020304" pitchFamily="18" charset="0"/>
              <a:cs typeface="Times New Roman" panose="02020603050405020304" pitchFamily="18" charset="0"/>
            </a:endParaRPr>
          </a:p>
          <a:p>
            <a:pPr marL="0" eaLnBrk="1" hangingPunct="1">
              <a:buFontTx/>
              <a:buNone/>
              <a:defRPr/>
            </a:pPr>
            <a:endParaRPr lang="hu-HU" sz="1200" b="1" u="sng" dirty="0" smtClean="0"/>
          </a:p>
          <a:p>
            <a:pPr marL="0" eaLnBrk="1" hangingPunct="1">
              <a:buFontTx/>
              <a:buNone/>
              <a:defRPr/>
            </a:pPr>
            <a:r>
              <a:rPr lang="hu-HU" sz="2300" b="1" u="sng" dirty="0" smtClean="0"/>
              <a:t>A vizsgabizottság tagja részt vesz:</a:t>
            </a:r>
          </a:p>
          <a:p>
            <a:pPr marL="0">
              <a:buNone/>
              <a:defRPr/>
            </a:pPr>
            <a:r>
              <a:rPr lang="hu-HU" sz="2300" dirty="0"/>
              <a:t>Tájékozódik a képzés speciális tartalmáról, körülményeiről</a:t>
            </a:r>
          </a:p>
          <a:p>
            <a:pPr marL="0" eaLnBrk="1" hangingPunct="1">
              <a:buFontTx/>
              <a:buNone/>
              <a:defRPr/>
            </a:pPr>
            <a:r>
              <a:rPr lang="hu-HU" sz="2300" dirty="0" smtClean="0"/>
              <a:t>A vizsgáztatási dokumentumok meglétének ellenőrzésében,</a:t>
            </a:r>
          </a:p>
          <a:p>
            <a:pPr marL="0" lvl="1">
              <a:buNone/>
              <a:defRPr/>
            </a:pPr>
            <a:r>
              <a:rPr lang="hu-HU" sz="2300" dirty="0" smtClean="0"/>
              <a:t>A </a:t>
            </a:r>
            <a:r>
              <a:rPr lang="hu-HU" sz="2300" dirty="0"/>
              <a:t>személyazonosság, vizsgára bocsátás feltételeinek </a:t>
            </a:r>
            <a:r>
              <a:rPr lang="hu-HU" sz="2300" dirty="0" smtClean="0"/>
              <a:t>ellenőrzésében</a:t>
            </a:r>
          </a:p>
          <a:p>
            <a:pPr marL="0" eaLnBrk="1" hangingPunct="1">
              <a:lnSpc>
                <a:spcPct val="90000"/>
              </a:lnSpc>
              <a:buFont typeface="Wingdings 3" pitchFamily="18" charset="2"/>
              <a:buNone/>
              <a:defRPr/>
            </a:pPr>
            <a:r>
              <a:rPr lang="hu-HU" sz="2300" dirty="0" smtClean="0"/>
              <a:t>Gyakorlati és egyéb vizsgafeltételek megfelelősége ellenőrzésében,</a:t>
            </a:r>
          </a:p>
          <a:p>
            <a:pPr marL="0">
              <a:lnSpc>
                <a:spcPct val="90000"/>
              </a:lnSpc>
              <a:buNone/>
              <a:defRPr/>
            </a:pPr>
            <a:r>
              <a:rPr lang="hu-HU" sz="2300" dirty="0"/>
              <a:t>A</a:t>
            </a:r>
            <a:r>
              <a:rPr lang="hu-HU" sz="2300" dirty="0" smtClean="0"/>
              <a:t> lebonyolítási </a:t>
            </a:r>
            <a:r>
              <a:rPr lang="hu-HU" sz="2300" dirty="0"/>
              <a:t>rendben rögzítettek </a:t>
            </a:r>
            <a:r>
              <a:rPr lang="hu-HU" sz="2300" dirty="0" smtClean="0"/>
              <a:t>szerint a vizsgáztatásban, képző intézményt képviselő – elsősorban szóbelin),</a:t>
            </a:r>
            <a:endParaRPr lang="hu-HU" sz="2300" dirty="0"/>
          </a:p>
          <a:p>
            <a:pPr marL="0">
              <a:lnSpc>
                <a:spcPct val="90000"/>
              </a:lnSpc>
              <a:buNone/>
              <a:defRPr/>
            </a:pPr>
            <a:r>
              <a:rPr lang="hu-HU" sz="2300" dirty="0" smtClean="0"/>
              <a:t>Értekezletek keretében a döntéshozatalban</a:t>
            </a:r>
          </a:p>
          <a:p>
            <a:pPr marL="0">
              <a:lnSpc>
                <a:spcPct val="90000"/>
              </a:lnSpc>
              <a:buNone/>
              <a:defRPr/>
            </a:pPr>
            <a:r>
              <a:rPr lang="hu-HU" sz="2300" dirty="0" smtClean="0"/>
              <a:t>Részeredmények</a:t>
            </a:r>
            <a:r>
              <a:rPr lang="hu-HU" sz="2300" dirty="0"/>
              <a:t>, végeredmény </a:t>
            </a:r>
            <a:r>
              <a:rPr lang="hu-HU" sz="2300" dirty="0" smtClean="0"/>
              <a:t>kialakításában</a:t>
            </a:r>
            <a:endParaRPr lang="hu-HU" sz="2300" dirty="0"/>
          </a:p>
          <a:p>
            <a:pPr marL="0" eaLnBrk="1" hangingPunct="1">
              <a:lnSpc>
                <a:spcPct val="90000"/>
              </a:lnSpc>
              <a:buFont typeface="Wingdings 3" pitchFamily="18" charset="2"/>
              <a:buNone/>
              <a:defRPr/>
            </a:pPr>
            <a:r>
              <a:rPr lang="hu-HU" sz="2300" dirty="0" smtClean="0"/>
              <a:t>Dokumentumok aláírása (törzslap, vizsgajegyzőkönyv, osztályozó ív),</a:t>
            </a:r>
            <a:endParaRPr lang="hu-HU" dirty="0" smtClean="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22</a:t>
            </a:fld>
            <a:endParaRPr lang="hu-HU" dirty="0"/>
          </a:p>
        </p:txBody>
      </p:sp>
    </p:spTree>
    <p:extLst>
      <p:ext uri="{BB962C8B-B14F-4D97-AF65-F5344CB8AC3E}">
        <p14:creationId xmlns:p14="http://schemas.microsoft.com/office/powerpoint/2010/main" val="2579289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kerekített téglalap 4"/>
          <p:cNvSpPr/>
          <p:nvPr/>
        </p:nvSpPr>
        <p:spPr>
          <a:xfrm>
            <a:off x="0" y="5786438"/>
            <a:ext cx="9144000" cy="830262"/>
          </a:xfrm>
          <a:prstGeom prst="roundRect">
            <a:avLst/>
          </a:prstGeom>
          <a:solidFill>
            <a:srgbClr val="F864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Lekerekített téglalap 5"/>
          <p:cNvSpPr/>
          <p:nvPr/>
        </p:nvSpPr>
        <p:spPr>
          <a:xfrm>
            <a:off x="214313" y="4643438"/>
            <a:ext cx="8789987" cy="86201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Lekerekített téglalap 6"/>
          <p:cNvSpPr/>
          <p:nvPr/>
        </p:nvSpPr>
        <p:spPr>
          <a:xfrm>
            <a:off x="214313" y="2928938"/>
            <a:ext cx="8737600" cy="1570037"/>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Lekerekített téglalap 3"/>
          <p:cNvSpPr/>
          <p:nvPr/>
        </p:nvSpPr>
        <p:spPr>
          <a:xfrm>
            <a:off x="0" y="2060848"/>
            <a:ext cx="9144000" cy="7381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214313" y="1071563"/>
            <a:ext cx="8786812" cy="861774"/>
          </a:xfrm>
          <a:prstGeom prst="roundRect">
            <a:avLst/>
          </a:prstGeom>
          <a:solidFill>
            <a:srgbClr val="FBA6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70" name="Rectangle 2"/>
          <p:cNvSpPr>
            <a:spLocks noGrp="1" noChangeArrowheads="1"/>
          </p:cNvSpPr>
          <p:nvPr>
            <p:ph type="title"/>
          </p:nvPr>
        </p:nvSpPr>
        <p:spPr>
          <a:xfrm>
            <a:off x="457200" y="274638"/>
            <a:ext cx="8229600" cy="634082"/>
          </a:xfrm>
        </p:spPr>
        <p:txBody>
          <a:bodyPr>
            <a:normAutofit/>
          </a:bodyPr>
          <a:lstStyle/>
          <a:p>
            <a:pPr>
              <a:defRPr/>
            </a:pPr>
            <a:r>
              <a:rPr lang="hu-HU" sz="3200" b="1" dirty="0">
                <a:solidFill>
                  <a:srgbClr val="0070C0"/>
                </a:solidFill>
              </a:rPr>
              <a:t>Gyakorlati vizsgatevékenység 1. </a:t>
            </a:r>
          </a:p>
        </p:txBody>
      </p:sp>
      <p:sp>
        <p:nvSpPr>
          <p:cNvPr id="31747" name="Szövegdoboz 4"/>
          <p:cNvSpPr txBox="1">
            <a:spLocks noChangeArrowheads="1"/>
          </p:cNvSpPr>
          <p:nvPr/>
        </p:nvSpPr>
        <p:spPr bwMode="auto">
          <a:xfrm>
            <a:off x="214313" y="1071563"/>
            <a:ext cx="8789987" cy="861774"/>
          </a:xfrm>
          <a:prstGeom prst="rect">
            <a:avLst/>
          </a:prstGeom>
          <a:noFill/>
          <a:ln w="9525">
            <a:noFill/>
            <a:miter lim="800000"/>
            <a:headEnd/>
            <a:tailEnd/>
          </a:ln>
        </p:spPr>
        <p:txBody>
          <a:bodyPr>
            <a:spAutoFit/>
          </a:bodyPr>
          <a:lstStyle/>
          <a:p>
            <a:pPr algn="ctr"/>
            <a:r>
              <a:rPr lang="hu-HU" sz="2500" dirty="0" smtClean="0"/>
              <a:t>Alapfeltevés: A </a:t>
            </a:r>
            <a:r>
              <a:rPr lang="hu-HU" sz="2500" dirty="0"/>
              <a:t>vizsgaszervező időben </a:t>
            </a:r>
            <a:r>
              <a:rPr lang="hu-HU" sz="2500" dirty="0" smtClean="0"/>
              <a:t>(7 nap</a:t>
            </a:r>
            <a:r>
              <a:rPr lang="hu-HU" sz="2500" dirty="0"/>
              <a:t>) megküldi </a:t>
            </a:r>
            <a:r>
              <a:rPr lang="hu-HU" sz="2500" dirty="0" smtClean="0"/>
              <a:t>       ellenőrzésre a javasolt gyakorlati </a:t>
            </a:r>
            <a:r>
              <a:rPr lang="hu-HU" sz="2500" dirty="0" err="1" smtClean="0"/>
              <a:t>feladato</a:t>
            </a:r>
            <a:r>
              <a:rPr lang="hu-HU" sz="2500" dirty="0" smtClean="0"/>
              <a:t>(</a:t>
            </a:r>
            <a:r>
              <a:rPr lang="hu-HU" sz="2500" dirty="0" err="1" smtClean="0"/>
              <a:t>ka</a:t>
            </a:r>
            <a:r>
              <a:rPr lang="hu-HU" sz="2500" dirty="0" smtClean="0"/>
              <a:t>)t</a:t>
            </a:r>
            <a:endParaRPr lang="hu-HU" sz="2500" dirty="0"/>
          </a:p>
        </p:txBody>
      </p:sp>
      <p:sp>
        <p:nvSpPr>
          <p:cNvPr id="31748" name="Szövegdoboz 3"/>
          <p:cNvSpPr txBox="1">
            <a:spLocks noChangeArrowheads="1"/>
          </p:cNvSpPr>
          <p:nvPr/>
        </p:nvSpPr>
        <p:spPr bwMode="auto">
          <a:xfrm>
            <a:off x="285750" y="4643438"/>
            <a:ext cx="8666163" cy="862012"/>
          </a:xfrm>
          <a:prstGeom prst="rect">
            <a:avLst/>
          </a:prstGeom>
          <a:noFill/>
          <a:ln w="9525">
            <a:noFill/>
            <a:miter lim="800000"/>
            <a:headEnd/>
            <a:tailEnd/>
          </a:ln>
        </p:spPr>
        <p:txBody>
          <a:bodyPr>
            <a:spAutoFit/>
          </a:bodyPr>
          <a:lstStyle/>
          <a:p>
            <a:pPr algn="ctr"/>
            <a:r>
              <a:rPr lang="hu-HU" sz="2500" dirty="0"/>
              <a:t>A </a:t>
            </a:r>
            <a:r>
              <a:rPr lang="hu-HU" sz="2500" dirty="0" err="1"/>
              <a:t>részszakképesítés</a:t>
            </a:r>
            <a:r>
              <a:rPr lang="hu-HU" sz="2500" dirty="0"/>
              <a:t> (ha van) mérésére is alkalmas legyen</a:t>
            </a:r>
          </a:p>
          <a:p>
            <a:pPr algn="ctr"/>
            <a:r>
              <a:rPr lang="hu-HU" sz="2500" dirty="0"/>
              <a:t>  (értékelési útmutató)</a:t>
            </a:r>
          </a:p>
        </p:txBody>
      </p:sp>
      <p:sp>
        <p:nvSpPr>
          <p:cNvPr id="31749" name="Szövegdoboz 5"/>
          <p:cNvSpPr txBox="1">
            <a:spLocks noChangeArrowheads="1"/>
          </p:cNvSpPr>
          <p:nvPr/>
        </p:nvSpPr>
        <p:spPr bwMode="auto">
          <a:xfrm>
            <a:off x="214313" y="2928938"/>
            <a:ext cx="8786812" cy="1570037"/>
          </a:xfrm>
          <a:prstGeom prst="rect">
            <a:avLst/>
          </a:prstGeom>
          <a:noFill/>
          <a:ln w="9525">
            <a:noFill/>
            <a:miter lim="800000"/>
            <a:headEnd/>
            <a:tailEnd/>
          </a:ln>
        </p:spPr>
        <p:txBody>
          <a:bodyPr>
            <a:spAutoFit/>
          </a:bodyPr>
          <a:lstStyle/>
          <a:p>
            <a:pPr algn="ctr"/>
            <a:r>
              <a:rPr lang="hu-HU" sz="2400" i="1" dirty="0"/>
              <a:t>A tényleges munkakörülményeket </a:t>
            </a:r>
            <a:r>
              <a:rPr lang="hu-HU" sz="2400" dirty="0"/>
              <a:t>realizáló feladatok legyenek</a:t>
            </a:r>
          </a:p>
          <a:p>
            <a:pPr algn="ctr"/>
            <a:r>
              <a:rPr lang="hu-HU" sz="2400" dirty="0"/>
              <a:t>Ne az legyen a vezérelv, hogy milyen eszközei vannak </a:t>
            </a:r>
          </a:p>
          <a:p>
            <a:pPr algn="ctr"/>
            <a:r>
              <a:rPr lang="hu-HU" sz="2400" dirty="0"/>
              <a:t>a vizsgaszervezőnek (rendelkeznie kell az Eszköz és </a:t>
            </a:r>
          </a:p>
          <a:p>
            <a:pPr algn="ctr"/>
            <a:r>
              <a:rPr lang="hu-HU" sz="2400" dirty="0"/>
              <a:t>felszerelési jegyzékben szereplő minden eszközzel)</a:t>
            </a:r>
          </a:p>
        </p:txBody>
      </p:sp>
      <p:sp>
        <p:nvSpPr>
          <p:cNvPr id="31750" name="Szövegdoboz 6"/>
          <p:cNvSpPr txBox="1">
            <a:spLocks noChangeArrowheads="1"/>
          </p:cNvSpPr>
          <p:nvPr/>
        </p:nvSpPr>
        <p:spPr bwMode="auto">
          <a:xfrm>
            <a:off x="0" y="2140458"/>
            <a:ext cx="9004300" cy="738188"/>
          </a:xfrm>
          <a:prstGeom prst="rect">
            <a:avLst/>
          </a:prstGeom>
          <a:noFill/>
          <a:ln w="9525">
            <a:noFill/>
            <a:miter lim="800000"/>
            <a:headEnd/>
            <a:tailEnd/>
          </a:ln>
        </p:spPr>
        <p:txBody>
          <a:bodyPr wrap="square">
            <a:spAutoFit/>
          </a:bodyPr>
          <a:lstStyle/>
          <a:p>
            <a:r>
              <a:rPr lang="hu-HU" sz="2400" dirty="0"/>
              <a:t>Jóváhagyás a „kamarai” taggal egyetértésben: </a:t>
            </a:r>
            <a:r>
              <a:rPr lang="hu-HU" sz="2400" i="1" u="sng" dirty="0"/>
              <a:t>Kapcsolatfelvétel!</a:t>
            </a:r>
          </a:p>
          <a:p>
            <a:endParaRPr lang="hu-HU" dirty="0"/>
          </a:p>
        </p:txBody>
      </p:sp>
      <p:sp>
        <p:nvSpPr>
          <p:cNvPr id="31751" name="Szövegdoboz 7"/>
          <p:cNvSpPr txBox="1">
            <a:spLocks noChangeArrowheads="1"/>
          </p:cNvSpPr>
          <p:nvPr/>
        </p:nvSpPr>
        <p:spPr bwMode="auto">
          <a:xfrm>
            <a:off x="0" y="5786438"/>
            <a:ext cx="9144000" cy="830262"/>
          </a:xfrm>
          <a:prstGeom prst="rect">
            <a:avLst/>
          </a:prstGeom>
          <a:noFill/>
          <a:ln w="9525">
            <a:noFill/>
            <a:miter lim="800000"/>
            <a:headEnd/>
            <a:tailEnd/>
          </a:ln>
        </p:spPr>
        <p:txBody>
          <a:bodyPr>
            <a:spAutoFit/>
          </a:bodyPr>
          <a:lstStyle/>
          <a:p>
            <a:pPr algn="ctr"/>
            <a:r>
              <a:rPr lang="hu-HU" sz="2500" b="1" dirty="0"/>
              <a:t>Az elnök/tag változtathat a feladaton  !!!</a:t>
            </a:r>
          </a:p>
          <a:p>
            <a:pPr algn="ctr"/>
            <a:r>
              <a:rPr lang="hu-HU" sz="2300" dirty="0"/>
              <a:t>(figyelemmel az </a:t>
            </a:r>
            <a:r>
              <a:rPr lang="hu-HU" sz="2300" dirty="0" err="1"/>
              <a:t>szvk</a:t>
            </a:r>
            <a:r>
              <a:rPr lang="hu-HU" sz="2300" dirty="0"/>
              <a:t> eszközjegyzékében felsorolt berendezésekre)</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23</a:t>
            </a:fld>
            <a:endParaRPr lang="hu-HU" dirty="0"/>
          </a:p>
        </p:txBody>
      </p:sp>
    </p:spTree>
    <p:extLst>
      <p:ext uri="{BB962C8B-B14F-4D97-AF65-F5344CB8AC3E}">
        <p14:creationId xmlns:p14="http://schemas.microsoft.com/office/powerpoint/2010/main" val="3454799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4184" y="5157192"/>
            <a:ext cx="9144000" cy="12461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Lekerekített téglalap 3"/>
          <p:cNvSpPr/>
          <p:nvPr/>
        </p:nvSpPr>
        <p:spPr>
          <a:xfrm>
            <a:off x="1071563" y="4066404"/>
            <a:ext cx="7028829" cy="862013"/>
          </a:xfrm>
          <a:prstGeom prst="roundRect">
            <a:avLst/>
          </a:prstGeom>
          <a:solidFill>
            <a:srgbClr val="FB5F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Lekerekített téglalap 4"/>
          <p:cNvSpPr/>
          <p:nvPr/>
        </p:nvSpPr>
        <p:spPr>
          <a:xfrm>
            <a:off x="0" y="2214563"/>
            <a:ext cx="9161482" cy="1631216"/>
          </a:xfrm>
          <a:prstGeom prst="roundRect">
            <a:avLst/>
          </a:prstGeom>
          <a:solidFill>
            <a:srgbClr val="FA92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Lekerekített téglalap 5"/>
          <p:cNvSpPr/>
          <p:nvPr/>
        </p:nvSpPr>
        <p:spPr>
          <a:xfrm>
            <a:off x="500063" y="1071563"/>
            <a:ext cx="8392417" cy="86201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70" name="Rectangle 2"/>
          <p:cNvSpPr>
            <a:spLocks noGrp="1" noChangeArrowheads="1"/>
          </p:cNvSpPr>
          <p:nvPr>
            <p:ph type="title"/>
          </p:nvPr>
        </p:nvSpPr>
        <p:spPr>
          <a:xfrm>
            <a:off x="457200" y="274638"/>
            <a:ext cx="8229600" cy="725470"/>
          </a:xfrm>
        </p:spPr>
        <p:txBody>
          <a:bodyPr>
            <a:normAutofit/>
          </a:bodyPr>
          <a:lstStyle/>
          <a:p>
            <a:pPr>
              <a:defRPr/>
            </a:pPr>
            <a:r>
              <a:rPr lang="hu-HU" sz="3200" b="1" dirty="0">
                <a:solidFill>
                  <a:srgbClr val="0070C0"/>
                </a:solidFill>
              </a:rPr>
              <a:t>Gyakorlati vizsgatevékenység </a:t>
            </a:r>
            <a:r>
              <a:rPr lang="hu-HU" sz="3200" b="1" dirty="0" smtClean="0">
                <a:solidFill>
                  <a:srgbClr val="0070C0"/>
                </a:solidFill>
              </a:rPr>
              <a:t>2. </a:t>
            </a:r>
            <a:endParaRPr lang="hu-HU" sz="3200" dirty="0" smtClean="0"/>
          </a:p>
        </p:txBody>
      </p:sp>
      <p:sp>
        <p:nvSpPr>
          <p:cNvPr id="32771" name="Szövegdoboz 4"/>
          <p:cNvSpPr txBox="1">
            <a:spLocks noChangeArrowheads="1"/>
          </p:cNvSpPr>
          <p:nvPr/>
        </p:nvSpPr>
        <p:spPr bwMode="auto">
          <a:xfrm>
            <a:off x="500063" y="1071563"/>
            <a:ext cx="8213725" cy="862012"/>
          </a:xfrm>
          <a:prstGeom prst="rect">
            <a:avLst/>
          </a:prstGeom>
          <a:noFill/>
          <a:ln w="9525">
            <a:noFill/>
            <a:miter lim="800000"/>
            <a:headEnd/>
            <a:tailEnd/>
          </a:ln>
        </p:spPr>
        <p:txBody>
          <a:bodyPr wrap="none">
            <a:spAutoFit/>
          </a:bodyPr>
          <a:lstStyle/>
          <a:p>
            <a:pPr algn="ctr"/>
            <a:r>
              <a:rPr lang="hu-HU" sz="2500" dirty="0" err="1"/>
              <a:t>Vizsgaremek</a:t>
            </a:r>
            <a:r>
              <a:rPr lang="hu-HU" sz="2500" dirty="0"/>
              <a:t>, illetve szakdolgozat esetén is egyértelmű, </a:t>
            </a:r>
          </a:p>
          <a:p>
            <a:pPr algn="ctr"/>
            <a:r>
              <a:rPr lang="hu-HU" sz="2500" dirty="0"/>
              <a:t>rögzített értékelési szempontok legyenek</a:t>
            </a:r>
            <a:endParaRPr lang="hu-HU" sz="2500" i="1" dirty="0"/>
          </a:p>
        </p:txBody>
      </p:sp>
      <p:sp>
        <p:nvSpPr>
          <p:cNvPr id="32772" name="Szövegdoboz 6"/>
          <p:cNvSpPr txBox="1">
            <a:spLocks noChangeArrowheads="1"/>
          </p:cNvSpPr>
          <p:nvPr/>
        </p:nvSpPr>
        <p:spPr bwMode="auto">
          <a:xfrm>
            <a:off x="0" y="2214563"/>
            <a:ext cx="9161482" cy="1631216"/>
          </a:xfrm>
          <a:prstGeom prst="rect">
            <a:avLst/>
          </a:prstGeom>
          <a:noFill/>
          <a:ln w="9525">
            <a:noFill/>
            <a:miter lim="800000"/>
            <a:headEnd/>
            <a:tailEnd/>
          </a:ln>
        </p:spPr>
        <p:txBody>
          <a:bodyPr wrap="none">
            <a:spAutoFit/>
          </a:bodyPr>
          <a:lstStyle/>
          <a:p>
            <a:pPr algn="ctr"/>
            <a:r>
              <a:rPr lang="hu-HU" dirty="0"/>
              <a:t> </a:t>
            </a:r>
            <a:r>
              <a:rPr lang="hu-HU" sz="2500" dirty="0" smtClean="0"/>
              <a:t>A vizsgahelyszínen </a:t>
            </a:r>
            <a:r>
              <a:rPr lang="hu-HU" sz="2500" dirty="0"/>
              <a:t>szükséges az eszközparkot ellenőrizni </a:t>
            </a:r>
          </a:p>
          <a:p>
            <a:pPr algn="ctr"/>
            <a:r>
              <a:rPr lang="hu-HU" sz="2500" dirty="0"/>
              <a:t>a használt berendezés </a:t>
            </a:r>
            <a:r>
              <a:rPr lang="hu-HU" sz="2500" dirty="0" smtClean="0"/>
              <a:t>veszélytelen, </a:t>
            </a:r>
            <a:r>
              <a:rPr lang="hu-HU" sz="2500" dirty="0"/>
              <a:t>biztonságos működéséről </a:t>
            </a:r>
          </a:p>
          <a:p>
            <a:pPr algn="ctr"/>
            <a:r>
              <a:rPr lang="hu-HU" sz="2500" dirty="0"/>
              <a:t>meggyőződni </a:t>
            </a:r>
            <a:r>
              <a:rPr lang="hu-HU" sz="2200" dirty="0"/>
              <a:t>(szükség esetén gépkönyv, karbantartási napló stb.)</a:t>
            </a:r>
          </a:p>
          <a:p>
            <a:pPr algn="ctr"/>
            <a:r>
              <a:rPr lang="hu-HU" sz="2500" b="1" u="sng" dirty="0"/>
              <a:t>a megfelelőséget írásban rögzíteni</a:t>
            </a:r>
          </a:p>
        </p:txBody>
      </p:sp>
      <p:sp>
        <p:nvSpPr>
          <p:cNvPr id="32773" name="Szövegdoboz 8"/>
          <p:cNvSpPr txBox="1">
            <a:spLocks noChangeArrowheads="1"/>
          </p:cNvSpPr>
          <p:nvPr/>
        </p:nvSpPr>
        <p:spPr bwMode="auto">
          <a:xfrm>
            <a:off x="1077283" y="4077072"/>
            <a:ext cx="6843712" cy="862013"/>
          </a:xfrm>
          <a:prstGeom prst="rect">
            <a:avLst/>
          </a:prstGeom>
          <a:noFill/>
          <a:ln w="9525">
            <a:noFill/>
            <a:miter lim="800000"/>
            <a:headEnd/>
            <a:tailEnd/>
          </a:ln>
        </p:spPr>
        <p:txBody>
          <a:bodyPr wrap="none">
            <a:spAutoFit/>
          </a:bodyPr>
          <a:lstStyle/>
          <a:p>
            <a:pPr algn="ctr"/>
            <a:r>
              <a:rPr lang="hu-HU" sz="2500" dirty="0"/>
              <a:t>Nem megfelelőség esetén FELFÜGGESZTÉS </a:t>
            </a:r>
          </a:p>
          <a:p>
            <a:pPr algn="ctr"/>
            <a:r>
              <a:rPr lang="hu-HU" sz="2500" dirty="0"/>
              <a:t>a feltételek biztosításáig</a:t>
            </a:r>
          </a:p>
        </p:txBody>
      </p:sp>
      <p:sp>
        <p:nvSpPr>
          <p:cNvPr id="32774" name="Szövegdoboz 9"/>
          <p:cNvSpPr txBox="1">
            <a:spLocks noChangeArrowheads="1"/>
          </p:cNvSpPr>
          <p:nvPr/>
        </p:nvSpPr>
        <p:spPr bwMode="auto">
          <a:xfrm>
            <a:off x="10610" y="5157192"/>
            <a:ext cx="9164638" cy="1246188"/>
          </a:xfrm>
          <a:prstGeom prst="rect">
            <a:avLst/>
          </a:prstGeom>
          <a:noFill/>
          <a:ln w="9525">
            <a:noFill/>
            <a:miter lim="800000"/>
            <a:headEnd/>
            <a:tailEnd/>
          </a:ln>
        </p:spPr>
        <p:txBody>
          <a:bodyPr wrap="none">
            <a:spAutoFit/>
          </a:bodyPr>
          <a:lstStyle/>
          <a:p>
            <a:r>
              <a:rPr lang="hu-HU" sz="2500" dirty="0"/>
              <a:t>A lebonyolítás során is lehet módosítani a végrehajtás módján, </a:t>
            </a:r>
          </a:p>
          <a:p>
            <a:r>
              <a:rPr lang="hu-HU" sz="2500" dirty="0"/>
              <a:t>illetve </a:t>
            </a:r>
            <a:r>
              <a:rPr lang="hu-HU" sz="2500" dirty="0" smtClean="0"/>
              <a:t>a váratlan </a:t>
            </a:r>
            <a:r>
              <a:rPr lang="hu-HU" sz="2500" dirty="0"/>
              <a:t>helyzetek esetén </a:t>
            </a:r>
            <a:r>
              <a:rPr lang="hu-HU" sz="2500" dirty="0" smtClean="0"/>
              <a:t>van </a:t>
            </a:r>
            <a:r>
              <a:rPr lang="hu-HU" sz="2500" dirty="0"/>
              <a:t>a legnagyobb jelentő-</a:t>
            </a:r>
          </a:p>
          <a:p>
            <a:r>
              <a:rPr lang="hu-HU" sz="2500" dirty="0" err="1"/>
              <a:t>sége</a:t>
            </a:r>
            <a:r>
              <a:rPr lang="hu-HU" sz="2500" dirty="0"/>
              <a:t> a vizsga 1 nappal történő </a:t>
            </a:r>
            <a:r>
              <a:rPr lang="hu-HU" sz="2500" dirty="0" err="1"/>
              <a:t>meghosszabíthatóságának</a:t>
            </a:r>
            <a:endParaRPr lang="hu-HU" sz="25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24</a:t>
            </a:fld>
            <a:endParaRPr lang="hu-HU" dirty="0"/>
          </a:p>
        </p:txBody>
      </p:sp>
    </p:spTree>
    <p:extLst>
      <p:ext uri="{BB962C8B-B14F-4D97-AF65-F5344CB8AC3E}">
        <p14:creationId xmlns:p14="http://schemas.microsoft.com/office/powerpoint/2010/main" val="1284448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ctrTitle"/>
          </p:nvPr>
        </p:nvSpPr>
        <p:spPr>
          <a:xfrm>
            <a:off x="755576" y="548680"/>
            <a:ext cx="7772400" cy="776288"/>
          </a:xfrm>
        </p:spPr>
        <p:txBody>
          <a:bodyPr>
            <a:normAutofit/>
          </a:bodyPr>
          <a:lstStyle/>
          <a:p>
            <a:pPr algn="ctr" eaLnBrk="1" hangingPunct="1"/>
            <a:r>
              <a:rPr lang="hu-HU" altLang="hu-HU" sz="3200" b="1" dirty="0" smtClean="0">
                <a:solidFill>
                  <a:srgbClr val="0070C0"/>
                </a:solidFill>
              </a:rPr>
              <a:t>A komplex szakmai vizsga értékelése</a:t>
            </a:r>
            <a:endParaRPr lang="hu-HU" altLang="hu-HU" b="1" dirty="0" smtClean="0">
              <a:solidFill>
                <a:srgbClr val="0070C0"/>
              </a:solidFill>
            </a:endParaRPr>
          </a:p>
        </p:txBody>
      </p:sp>
      <p:sp>
        <p:nvSpPr>
          <p:cNvPr id="44035" name="Content Placeholder 5"/>
          <p:cNvSpPr>
            <a:spLocks noGrp="1"/>
          </p:cNvSpPr>
          <p:nvPr>
            <p:ph idx="13"/>
          </p:nvPr>
        </p:nvSpPr>
        <p:spPr>
          <a:xfrm>
            <a:off x="179512" y="1484784"/>
            <a:ext cx="8681608" cy="5054128"/>
          </a:xfrm>
          <a:solidFill>
            <a:srgbClr val="FFFF85"/>
          </a:solidFill>
          <a:ln/>
          <a:effectLst>
            <a:softEdge rad="127000"/>
          </a:effectLst>
        </p:spPr>
        <p:txBody>
          <a:bodyPr>
            <a:normAutofit fontScale="92500" lnSpcReduction="10000"/>
          </a:bodyPr>
          <a:lstStyle/>
          <a:p>
            <a:pPr>
              <a:buFont typeface="Arial" charset="0"/>
              <a:buChar char="•"/>
            </a:pPr>
            <a:endParaRPr lang="hu-HU" altLang="hu-HU" sz="1100" dirty="0" smtClean="0">
              <a:latin typeface="Times New Roman" pitchFamily="18" charset="0"/>
              <a:cs typeface="Times New Roman" pitchFamily="18" charset="0"/>
            </a:endParaRPr>
          </a:p>
          <a:p>
            <a:pPr defTabSz="720000">
              <a:buFont typeface="Arial" charset="0"/>
              <a:buChar char="•"/>
            </a:pPr>
            <a:r>
              <a:rPr lang="hu-HU" altLang="hu-HU" sz="2800" dirty="0" smtClean="0">
                <a:latin typeface="Times New Roman" pitchFamily="18" charset="0"/>
                <a:cs typeface="Times New Roman" pitchFamily="18" charset="0"/>
              </a:rPr>
              <a:t>Vizsgafeladatonként külön-külön értékelés, és 1-5 érdemjegy (33. §)</a:t>
            </a:r>
          </a:p>
          <a:p>
            <a:pPr defTabSz="720000">
              <a:buFont typeface="Arial" charset="0"/>
              <a:buChar char="•"/>
            </a:pPr>
            <a:r>
              <a:rPr lang="hu-HU" altLang="hu-HU" sz="2800" dirty="0" smtClean="0">
                <a:latin typeface="Times New Roman" pitchFamily="18" charset="0"/>
                <a:cs typeface="Times New Roman" pitchFamily="18" charset="0"/>
              </a:rPr>
              <a:t>Írásbeli – „javító tanár” (központi útmutató) (35. §)</a:t>
            </a:r>
          </a:p>
          <a:p>
            <a:pPr defTabSz="720000">
              <a:spcBef>
                <a:spcPts val="1200"/>
              </a:spcBef>
              <a:buFont typeface="Arial" charset="0"/>
              <a:buChar char="•"/>
            </a:pPr>
            <a:r>
              <a:rPr lang="hu-HU" altLang="hu-HU" sz="2800" dirty="0" smtClean="0">
                <a:latin typeface="Times New Roman" pitchFamily="18" charset="0"/>
                <a:cs typeface="Times New Roman" pitchFamily="18" charset="0"/>
              </a:rPr>
              <a:t>Gyakorlati, szóbeli – vizsgabizottság értékel (36-37. §)</a:t>
            </a:r>
          </a:p>
          <a:p>
            <a:pPr defTabSz="720000">
              <a:spcBef>
                <a:spcPts val="1200"/>
              </a:spcBef>
              <a:buFont typeface="Arial" charset="0"/>
              <a:buChar char="•"/>
            </a:pPr>
            <a:r>
              <a:rPr lang="hu-HU" sz="2800" dirty="0">
                <a:latin typeface="Times New Roman" pitchFamily="18" charset="0"/>
                <a:cs typeface="Times New Roman" pitchFamily="18" charset="0"/>
                <a:sym typeface="Wingdings" pitchFamily="2" charset="2"/>
              </a:rPr>
              <a:t>Szóbeli során </a:t>
            </a:r>
            <a:r>
              <a:rPr lang="hu-HU" sz="2800" dirty="0" smtClean="0">
                <a:latin typeface="Times New Roman" pitchFamily="18" charset="0"/>
                <a:cs typeface="Times New Roman" pitchFamily="18" charset="0"/>
                <a:sym typeface="Wingdings" pitchFamily="2" charset="2"/>
              </a:rPr>
              <a:t>egyetlen </a:t>
            </a:r>
            <a:r>
              <a:rPr lang="hu-HU" sz="2800" dirty="0">
                <a:latin typeface="Times New Roman" pitchFamily="18" charset="0"/>
                <a:cs typeface="Times New Roman" pitchFamily="18" charset="0"/>
                <a:sym typeface="Wingdings" pitchFamily="2" charset="2"/>
              </a:rPr>
              <a:t>póttétel </a:t>
            </a:r>
            <a:r>
              <a:rPr lang="hu-HU" sz="2800" dirty="0" smtClean="0">
                <a:latin typeface="Times New Roman" pitchFamily="18" charset="0"/>
                <a:cs typeface="Times New Roman" pitchFamily="18" charset="0"/>
                <a:sym typeface="Wingdings" pitchFamily="2" charset="2"/>
              </a:rPr>
              <a:t>húzatható (37. §)</a:t>
            </a:r>
            <a:endParaRPr lang="hu-HU" sz="2800" dirty="0">
              <a:latin typeface="Times New Roman" pitchFamily="18" charset="0"/>
              <a:cs typeface="Times New Roman" pitchFamily="18" charset="0"/>
              <a:sym typeface="Wingdings" pitchFamily="2" charset="2"/>
            </a:endParaRPr>
          </a:p>
          <a:p>
            <a:pPr defTabSz="720000">
              <a:spcBef>
                <a:spcPts val="1200"/>
              </a:spcBef>
              <a:buFont typeface="Arial" charset="0"/>
              <a:buChar char="•"/>
            </a:pPr>
            <a:r>
              <a:rPr lang="hu-HU" altLang="hu-HU" sz="2800" dirty="0" smtClean="0">
                <a:latin typeface="Times New Roman" pitchFamily="18" charset="0"/>
                <a:cs typeface="Times New Roman" pitchFamily="18" charset="0"/>
              </a:rPr>
              <a:t>Nem lehet elégtelen részeredmény (feladat) [38. § (1) ]</a:t>
            </a:r>
          </a:p>
          <a:p>
            <a:pPr defTabSz="720000">
              <a:spcBef>
                <a:spcPts val="1200"/>
              </a:spcBef>
              <a:buFont typeface="Arial" charset="0"/>
              <a:buChar char="•"/>
            </a:pPr>
            <a:r>
              <a:rPr lang="hu-HU" altLang="hu-HU" sz="2800" dirty="0" smtClean="0">
                <a:latin typeface="Times New Roman" pitchFamily="18" charset="0"/>
                <a:cs typeface="Times New Roman" pitchFamily="18" charset="0"/>
              </a:rPr>
              <a:t>Végeredmény: egyetlen osztályzat (a súlyozott átlag) (34. §)</a:t>
            </a:r>
          </a:p>
          <a:p>
            <a:pPr defTabSz="720000">
              <a:buFont typeface="Arial" charset="0"/>
              <a:buChar char="•"/>
            </a:pPr>
            <a:r>
              <a:rPr lang="hu-HU" altLang="hu-HU" sz="2800" dirty="0" smtClean="0">
                <a:latin typeface="Times New Roman" pitchFamily="18" charset="0"/>
                <a:cs typeface="Times New Roman" pitchFamily="18" charset="0"/>
              </a:rPr>
              <a:t>Csak az elégtelen feladatot kell ismételni [38. § (2) ]</a:t>
            </a:r>
          </a:p>
          <a:p>
            <a:pPr defTabSz="720000">
              <a:spcBef>
                <a:spcPts val="1200"/>
              </a:spcBef>
              <a:buFont typeface="Arial" charset="0"/>
              <a:buChar char="•"/>
            </a:pPr>
            <a:r>
              <a:rPr lang="hu-HU" altLang="hu-HU" sz="2800" dirty="0" smtClean="0">
                <a:latin typeface="Times New Roman" pitchFamily="18" charset="0"/>
                <a:cs typeface="Times New Roman" pitchFamily="18" charset="0"/>
              </a:rPr>
              <a:t>Javító vizsga – </a:t>
            </a:r>
            <a:r>
              <a:rPr lang="hu-HU" altLang="hu-HU" sz="2800" dirty="0" err="1" smtClean="0">
                <a:latin typeface="Times New Roman" pitchFamily="18" charset="0"/>
                <a:cs typeface="Times New Roman" pitchFamily="18" charset="0"/>
              </a:rPr>
              <a:t>részszakképesítés</a:t>
            </a:r>
            <a:r>
              <a:rPr lang="hu-HU" altLang="hu-HU" sz="2800" dirty="0" smtClean="0">
                <a:latin typeface="Times New Roman" pitchFamily="18" charset="0"/>
                <a:cs typeface="Times New Roman" pitchFamily="18" charset="0"/>
              </a:rPr>
              <a:t> szerzés lehetősége </a:t>
            </a:r>
          </a:p>
          <a:p>
            <a:pPr marL="0" indent="0" defTabSz="720000">
              <a:spcBef>
                <a:spcPts val="600"/>
              </a:spcBef>
            </a:pPr>
            <a:r>
              <a:rPr lang="hu-HU" altLang="hu-HU" sz="2800" dirty="0" smtClean="0">
                <a:latin typeface="Times New Roman" pitchFamily="18" charset="0"/>
                <a:cs typeface="Times New Roman" pitchFamily="18" charset="0"/>
              </a:rPr>
              <a:t>     [Szt. 33. § (7) </a:t>
            </a:r>
            <a:r>
              <a:rPr lang="hu-HU" altLang="hu-HU" sz="2800" dirty="0" err="1" smtClean="0">
                <a:latin typeface="Times New Roman" pitchFamily="18" charset="0"/>
                <a:cs typeface="Times New Roman" pitchFamily="18" charset="0"/>
              </a:rPr>
              <a:t>bek</a:t>
            </a:r>
            <a:r>
              <a:rPr lang="hu-HU" altLang="hu-HU" sz="2800" dirty="0" smtClean="0">
                <a:latin typeface="Times New Roman" pitchFamily="18" charset="0"/>
                <a:cs typeface="Times New Roman" pitchFamily="18" charset="0"/>
              </a:rPr>
              <a:t>.]</a:t>
            </a:r>
          </a:p>
          <a:p>
            <a:pPr marL="0" indent="0">
              <a:spcBef>
                <a:spcPts val="600"/>
              </a:spcBef>
            </a:pPr>
            <a:endParaRPr lang="hu-HU" altLang="hu-HU" sz="1100" dirty="0" smtClean="0">
              <a:latin typeface="Times New Roman" pitchFamily="18" charset="0"/>
              <a:cs typeface="Times New Roman" pitchFamily="18" charset="0"/>
            </a:endParaRPr>
          </a:p>
        </p:txBody>
      </p:sp>
      <p:sp>
        <p:nvSpPr>
          <p:cNvPr id="8"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25</a:t>
            </a:fld>
            <a:endParaRPr lang="hu-HU" sz="1200" dirty="0"/>
          </a:p>
        </p:txBody>
      </p:sp>
    </p:spTree>
    <p:extLst>
      <p:ext uri="{BB962C8B-B14F-4D97-AF65-F5344CB8AC3E}">
        <p14:creationId xmlns:p14="http://schemas.microsoft.com/office/powerpoint/2010/main" val="3246619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46880" y="188640"/>
            <a:ext cx="8229600" cy="1143000"/>
          </a:xfrm>
        </p:spPr>
        <p:txBody>
          <a:bodyPr>
            <a:normAutofit/>
          </a:bodyPr>
          <a:lstStyle/>
          <a:p>
            <a:pPr>
              <a:defRPr/>
            </a:pPr>
            <a:r>
              <a:rPr lang="hu-HU" sz="3200" b="1" dirty="0">
                <a:solidFill>
                  <a:srgbClr val="00B050"/>
                </a:solidFill>
              </a:rPr>
              <a:t>A szakmai </a:t>
            </a:r>
            <a:r>
              <a:rPr lang="hu-HU" sz="3200" b="1" dirty="0" smtClean="0">
                <a:solidFill>
                  <a:srgbClr val="00B050"/>
                </a:solidFill>
              </a:rPr>
              <a:t>vizsgán </a:t>
            </a:r>
            <a:r>
              <a:rPr lang="hu-HU" sz="3200" b="1" dirty="0">
                <a:solidFill>
                  <a:srgbClr val="00B050"/>
                </a:solidFill>
              </a:rPr>
              <a:t>megszerezhető szakképesítések (OKJ)</a:t>
            </a:r>
          </a:p>
        </p:txBody>
      </p:sp>
      <p:sp>
        <p:nvSpPr>
          <p:cNvPr id="11268" name="Szövegdoboz 4"/>
          <p:cNvSpPr txBox="1">
            <a:spLocks noChangeArrowheads="1"/>
          </p:cNvSpPr>
          <p:nvPr/>
        </p:nvSpPr>
        <p:spPr bwMode="auto">
          <a:xfrm>
            <a:off x="285748" y="1412776"/>
            <a:ext cx="8551863" cy="1246495"/>
          </a:xfrm>
          <a:prstGeom prst="rect">
            <a:avLst/>
          </a:prstGeom>
          <a:solidFill>
            <a:srgbClr val="79DCFF"/>
          </a:solidFill>
          <a:ln w="9525">
            <a:noFill/>
            <a:miter lim="800000"/>
            <a:headEnd/>
            <a:tailEnd/>
          </a:ln>
        </p:spPr>
        <p:txBody>
          <a:bodyPr>
            <a:spAutoFit/>
          </a:bodyPr>
          <a:lstStyle/>
          <a:p>
            <a:r>
              <a:rPr lang="hu-HU" sz="2500" dirty="0"/>
              <a:t>A szakmai vizsgákon megszerezhető, állam által elismert </a:t>
            </a:r>
          </a:p>
          <a:p>
            <a:r>
              <a:rPr lang="hu-HU" sz="2500" dirty="0"/>
              <a:t>szakképesítéseket  a </a:t>
            </a:r>
            <a:r>
              <a:rPr lang="hu-HU" sz="2500" b="1" u="sng" dirty="0" smtClean="0"/>
              <a:t>150/2012. (VII. 6.) </a:t>
            </a:r>
            <a:r>
              <a:rPr lang="hu-HU" sz="2500" b="1" u="sng" dirty="0"/>
              <a:t>Korm. rendelettel</a:t>
            </a:r>
          </a:p>
          <a:p>
            <a:r>
              <a:rPr lang="hu-HU" sz="2500" dirty="0"/>
              <a:t>kiadott  Országos Képzési Jegyzék tartalmazza </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26</a:t>
            </a:fld>
            <a:endParaRPr lang="hu-HU" dirty="0"/>
          </a:p>
        </p:txBody>
      </p:sp>
      <p:sp>
        <p:nvSpPr>
          <p:cNvPr id="5" name="Szövegdoboz 4"/>
          <p:cNvSpPr txBox="1">
            <a:spLocks noChangeArrowheads="1"/>
          </p:cNvSpPr>
          <p:nvPr/>
        </p:nvSpPr>
        <p:spPr bwMode="auto">
          <a:xfrm>
            <a:off x="285750" y="2852936"/>
            <a:ext cx="8551863" cy="1246495"/>
          </a:xfrm>
          <a:prstGeom prst="rect">
            <a:avLst/>
          </a:prstGeom>
          <a:solidFill>
            <a:srgbClr val="C6E6A2"/>
          </a:solidFill>
          <a:ln w="9525">
            <a:noFill/>
            <a:miter lim="800000"/>
            <a:headEnd/>
            <a:tailEnd/>
          </a:ln>
        </p:spPr>
        <p:txBody>
          <a:bodyPr>
            <a:spAutoFit/>
          </a:bodyPr>
          <a:lstStyle/>
          <a:p>
            <a:r>
              <a:rPr lang="hu-HU" sz="2500" b="1" i="1" dirty="0" smtClean="0"/>
              <a:t>Változások 2016-ban:</a:t>
            </a:r>
          </a:p>
          <a:p>
            <a:r>
              <a:rPr lang="hu-HU" sz="2500" dirty="0" smtClean="0"/>
              <a:t>1.     25/2016. (II. 25.) Korm. rendelet</a:t>
            </a:r>
          </a:p>
          <a:p>
            <a:r>
              <a:rPr lang="hu-HU" sz="2500" dirty="0" smtClean="0"/>
              <a:t>2.   237/2016. (VIII. 2.) Korm. rendelet</a:t>
            </a:r>
            <a:endParaRPr lang="hu-HU" sz="2500" dirty="0"/>
          </a:p>
        </p:txBody>
      </p:sp>
      <p:graphicFrame>
        <p:nvGraphicFramePr>
          <p:cNvPr id="6" name="Táblázat 5"/>
          <p:cNvGraphicFramePr>
            <a:graphicFrameLocks noGrp="1"/>
          </p:cNvGraphicFramePr>
          <p:nvPr>
            <p:extLst>
              <p:ext uri="{D42A27DB-BD31-4B8C-83A1-F6EECF244321}">
                <p14:modId xmlns:p14="http://schemas.microsoft.com/office/powerpoint/2010/main" val="1043659623"/>
              </p:ext>
            </p:extLst>
          </p:nvPr>
        </p:nvGraphicFramePr>
        <p:xfrm>
          <a:off x="1187624" y="4221088"/>
          <a:ext cx="6984777" cy="2304256"/>
        </p:xfrm>
        <a:graphic>
          <a:graphicData uri="http://schemas.openxmlformats.org/drawingml/2006/table">
            <a:tbl>
              <a:tblPr firstRow="1" firstCol="1" bandRow="1">
                <a:tableStyleId>{93296810-A885-4BE3-A3E7-6D5BEEA58F35}</a:tableStyleId>
              </a:tblPr>
              <a:tblGrid>
                <a:gridCol w="3168352"/>
                <a:gridCol w="2304256"/>
                <a:gridCol w="1512169"/>
              </a:tblGrid>
              <a:tr h="390901">
                <a:tc>
                  <a:txBody>
                    <a:bodyPr/>
                    <a:lstStyle/>
                    <a:p>
                      <a:pPr algn="ctr">
                        <a:spcAft>
                          <a:spcPts val="600"/>
                        </a:spcAft>
                      </a:pPr>
                      <a:r>
                        <a:rPr lang="hu-HU" sz="2000" dirty="0">
                          <a:solidFill>
                            <a:schemeClr val="tx1"/>
                          </a:solidFill>
                          <a:effectLst/>
                        </a:rPr>
                        <a:t>Szakképesítések</a:t>
                      </a:r>
                      <a:endParaRPr lang="hu-HU" sz="2000" dirty="0">
                        <a:solidFill>
                          <a:schemeClr val="tx1"/>
                        </a:solidFill>
                        <a:effectLst/>
                        <a:latin typeface="Times New Roman"/>
                        <a:ea typeface="Times New Roman"/>
                        <a:cs typeface="Calibri"/>
                      </a:endParaRPr>
                    </a:p>
                  </a:txBody>
                  <a:tcPr marL="68580" marR="68580" marT="0" marB="0" anchor="ctr"/>
                </a:tc>
                <a:tc>
                  <a:txBody>
                    <a:bodyPr/>
                    <a:lstStyle/>
                    <a:p>
                      <a:pPr algn="ctr">
                        <a:spcAft>
                          <a:spcPts val="600"/>
                        </a:spcAft>
                      </a:pPr>
                      <a:r>
                        <a:rPr lang="hu-HU" sz="2000" dirty="0">
                          <a:solidFill>
                            <a:schemeClr val="tx1"/>
                          </a:solidFill>
                          <a:effectLst/>
                        </a:rPr>
                        <a:t>Régi OKJ (db)</a:t>
                      </a:r>
                      <a:endParaRPr lang="hu-HU" sz="2000" dirty="0">
                        <a:solidFill>
                          <a:schemeClr val="tx1"/>
                        </a:solidFill>
                        <a:effectLst/>
                        <a:latin typeface="Times New Roman"/>
                        <a:ea typeface="Times New Roman"/>
                        <a:cs typeface="Calibri"/>
                      </a:endParaRPr>
                    </a:p>
                  </a:txBody>
                  <a:tcPr marL="68580" marR="68580" marT="0" marB="0" anchor="ctr"/>
                </a:tc>
                <a:tc>
                  <a:txBody>
                    <a:bodyPr/>
                    <a:lstStyle/>
                    <a:p>
                      <a:pPr algn="ctr">
                        <a:spcAft>
                          <a:spcPts val="600"/>
                        </a:spcAft>
                      </a:pPr>
                      <a:r>
                        <a:rPr lang="hu-HU" sz="2000" dirty="0">
                          <a:solidFill>
                            <a:schemeClr val="tx1"/>
                          </a:solidFill>
                          <a:effectLst/>
                        </a:rPr>
                        <a:t>Új OKJ (db)</a:t>
                      </a:r>
                      <a:endParaRPr lang="hu-HU" sz="2000" dirty="0">
                        <a:solidFill>
                          <a:schemeClr val="tx1"/>
                        </a:solidFill>
                        <a:effectLst/>
                        <a:latin typeface="Times New Roman"/>
                        <a:ea typeface="Times New Roman"/>
                        <a:cs typeface="Calibri"/>
                      </a:endParaRPr>
                    </a:p>
                  </a:txBody>
                  <a:tcPr marL="68580" marR="68580" marT="0" marB="0" anchor="ctr"/>
                </a:tc>
              </a:tr>
              <a:tr h="617211">
                <a:tc>
                  <a:txBody>
                    <a:bodyPr/>
                    <a:lstStyle/>
                    <a:p>
                      <a:pPr algn="just">
                        <a:spcAft>
                          <a:spcPts val="0"/>
                        </a:spcAft>
                      </a:pPr>
                      <a:r>
                        <a:rPr lang="hu-HU" sz="2000" dirty="0" err="1">
                          <a:solidFill>
                            <a:schemeClr val="tx1"/>
                          </a:solidFill>
                          <a:effectLst/>
                        </a:rPr>
                        <a:t>részszakképesítés</a:t>
                      </a:r>
                      <a:r>
                        <a:rPr lang="hu-HU" sz="2000" dirty="0">
                          <a:solidFill>
                            <a:schemeClr val="tx1"/>
                          </a:solidFill>
                          <a:effectLst/>
                        </a:rPr>
                        <a:t> </a:t>
                      </a:r>
                    </a:p>
                    <a:p>
                      <a:pPr algn="just">
                        <a:spcAft>
                          <a:spcPts val="0"/>
                        </a:spcAft>
                      </a:pPr>
                      <a:r>
                        <a:rPr lang="hu-HU" sz="2000" dirty="0">
                          <a:solidFill>
                            <a:schemeClr val="tx1"/>
                          </a:solidFill>
                          <a:effectLst/>
                        </a:rPr>
                        <a:t>(21, 31, 51)</a:t>
                      </a:r>
                      <a:endParaRPr lang="hu-HU" sz="2000" dirty="0">
                        <a:solidFill>
                          <a:schemeClr val="tx1"/>
                        </a:solidFill>
                        <a:effectLst/>
                        <a:latin typeface="Times New Roman"/>
                        <a:ea typeface="Times New Roman"/>
                        <a:cs typeface="Calibri"/>
                      </a:endParaRPr>
                    </a:p>
                  </a:txBody>
                  <a:tcPr marL="68580" marR="68580" marT="0" marB="0"/>
                </a:tc>
                <a:tc>
                  <a:txBody>
                    <a:bodyPr/>
                    <a:lstStyle/>
                    <a:p>
                      <a:pPr algn="ctr">
                        <a:spcAft>
                          <a:spcPts val="0"/>
                        </a:spcAft>
                      </a:pPr>
                      <a:r>
                        <a:rPr lang="hu-HU" sz="2000" dirty="0">
                          <a:effectLst/>
                        </a:rPr>
                        <a:t>152</a:t>
                      </a:r>
                      <a:endParaRPr lang="hu-HU" sz="2000" dirty="0">
                        <a:solidFill>
                          <a:schemeClr val="tx1"/>
                        </a:solidFill>
                        <a:effectLst/>
                        <a:latin typeface="Times New Roman"/>
                        <a:ea typeface="Times New Roman"/>
                        <a:cs typeface="Calibri"/>
                      </a:endParaRPr>
                    </a:p>
                  </a:txBody>
                  <a:tcPr marL="68580" marR="68580" marT="0" marB="0" anchor="ctr"/>
                </a:tc>
                <a:tc>
                  <a:txBody>
                    <a:bodyPr/>
                    <a:lstStyle/>
                    <a:p>
                      <a:pPr algn="ctr">
                        <a:spcAft>
                          <a:spcPts val="0"/>
                        </a:spcAft>
                      </a:pPr>
                      <a:r>
                        <a:rPr lang="hu-HU" sz="2000" dirty="0">
                          <a:effectLst/>
                        </a:rPr>
                        <a:t>201</a:t>
                      </a:r>
                      <a:endParaRPr lang="hu-HU" sz="2000" dirty="0">
                        <a:solidFill>
                          <a:schemeClr val="tx1"/>
                        </a:solidFill>
                        <a:effectLst/>
                        <a:latin typeface="Times New Roman"/>
                        <a:ea typeface="Times New Roman"/>
                        <a:cs typeface="Calibri"/>
                      </a:endParaRPr>
                    </a:p>
                  </a:txBody>
                  <a:tcPr marL="68580" marR="68580" marT="0" marB="0" anchor="ctr"/>
                </a:tc>
              </a:tr>
              <a:tr h="648072">
                <a:tc>
                  <a:txBody>
                    <a:bodyPr/>
                    <a:lstStyle/>
                    <a:p>
                      <a:pPr algn="just">
                        <a:spcAft>
                          <a:spcPts val="0"/>
                        </a:spcAft>
                      </a:pPr>
                      <a:r>
                        <a:rPr lang="hu-HU" sz="2000" dirty="0">
                          <a:solidFill>
                            <a:schemeClr val="tx1"/>
                          </a:solidFill>
                          <a:effectLst/>
                        </a:rPr>
                        <a:t>szakképesítés </a:t>
                      </a:r>
                    </a:p>
                    <a:p>
                      <a:pPr algn="just">
                        <a:spcAft>
                          <a:spcPts val="0"/>
                        </a:spcAft>
                      </a:pPr>
                      <a:r>
                        <a:rPr lang="hu-HU" sz="2000" dirty="0">
                          <a:solidFill>
                            <a:schemeClr val="tx1"/>
                          </a:solidFill>
                          <a:effectLst/>
                        </a:rPr>
                        <a:t>(32, 34, 52, 54, 62)</a:t>
                      </a:r>
                      <a:endParaRPr lang="hu-HU" sz="2000" dirty="0">
                        <a:solidFill>
                          <a:schemeClr val="tx1"/>
                        </a:solidFill>
                        <a:effectLst/>
                        <a:latin typeface="Times New Roman"/>
                        <a:ea typeface="Times New Roman"/>
                        <a:cs typeface="Calibri"/>
                      </a:endParaRPr>
                    </a:p>
                  </a:txBody>
                  <a:tcPr marL="68580" marR="68580" marT="0" marB="0"/>
                </a:tc>
                <a:tc>
                  <a:txBody>
                    <a:bodyPr/>
                    <a:lstStyle/>
                    <a:p>
                      <a:pPr algn="ctr">
                        <a:spcAft>
                          <a:spcPts val="0"/>
                        </a:spcAft>
                      </a:pPr>
                      <a:r>
                        <a:rPr lang="hu-HU" sz="2000" dirty="0">
                          <a:effectLst/>
                        </a:rPr>
                        <a:t>289</a:t>
                      </a:r>
                      <a:endParaRPr lang="hu-HU" sz="2000" dirty="0">
                        <a:solidFill>
                          <a:schemeClr val="tx1"/>
                        </a:solidFill>
                        <a:effectLst/>
                        <a:latin typeface="Times New Roman"/>
                        <a:ea typeface="Times New Roman"/>
                        <a:cs typeface="Calibri"/>
                      </a:endParaRPr>
                    </a:p>
                  </a:txBody>
                  <a:tcPr marL="68580" marR="68580" marT="0" marB="0" anchor="ctr"/>
                </a:tc>
                <a:tc>
                  <a:txBody>
                    <a:bodyPr/>
                    <a:lstStyle/>
                    <a:p>
                      <a:pPr algn="ctr">
                        <a:spcAft>
                          <a:spcPts val="0"/>
                        </a:spcAft>
                      </a:pPr>
                      <a:r>
                        <a:rPr lang="hu-HU" sz="2000" dirty="0">
                          <a:effectLst/>
                        </a:rPr>
                        <a:t>340</a:t>
                      </a:r>
                      <a:endParaRPr lang="hu-HU" sz="2000" dirty="0">
                        <a:solidFill>
                          <a:schemeClr val="tx1"/>
                        </a:solidFill>
                        <a:effectLst/>
                        <a:latin typeface="Times New Roman"/>
                        <a:ea typeface="Times New Roman"/>
                        <a:cs typeface="Calibri"/>
                      </a:endParaRPr>
                    </a:p>
                  </a:txBody>
                  <a:tcPr marL="68580" marR="68580" marT="0" marB="0" anchor="ctr"/>
                </a:tc>
              </a:tr>
              <a:tr h="648072">
                <a:tc>
                  <a:txBody>
                    <a:bodyPr/>
                    <a:lstStyle/>
                    <a:p>
                      <a:pPr algn="just">
                        <a:spcAft>
                          <a:spcPts val="0"/>
                        </a:spcAft>
                      </a:pPr>
                      <a:r>
                        <a:rPr lang="hu-HU" sz="2000" dirty="0">
                          <a:solidFill>
                            <a:schemeClr val="tx1"/>
                          </a:solidFill>
                          <a:effectLst/>
                        </a:rPr>
                        <a:t>szakképesítés-ráépülés </a:t>
                      </a:r>
                    </a:p>
                    <a:p>
                      <a:pPr algn="just">
                        <a:spcAft>
                          <a:spcPts val="0"/>
                        </a:spcAft>
                      </a:pPr>
                      <a:r>
                        <a:rPr lang="hu-HU" sz="2000" dirty="0">
                          <a:solidFill>
                            <a:schemeClr val="tx1"/>
                          </a:solidFill>
                          <a:effectLst/>
                        </a:rPr>
                        <a:t>(33, 35, 53, 55)</a:t>
                      </a:r>
                      <a:endParaRPr lang="hu-HU" sz="2000" dirty="0">
                        <a:solidFill>
                          <a:schemeClr val="tx1"/>
                        </a:solidFill>
                        <a:effectLst/>
                        <a:latin typeface="Times New Roman"/>
                        <a:ea typeface="Times New Roman"/>
                        <a:cs typeface="Calibri"/>
                      </a:endParaRPr>
                    </a:p>
                  </a:txBody>
                  <a:tcPr marL="68580" marR="68580" marT="0" marB="0"/>
                </a:tc>
                <a:tc>
                  <a:txBody>
                    <a:bodyPr/>
                    <a:lstStyle/>
                    <a:p>
                      <a:pPr algn="ctr">
                        <a:spcAft>
                          <a:spcPts val="0"/>
                        </a:spcAft>
                      </a:pPr>
                      <a:r>
                        <a:rPr lang="hu-HU" sz="2000" dirty="0">
                          <a:effectLst/>
                        </a:rPr>
                        <a:t>200</a:t>
                      </a:r>
                      <a:endParaRPr lang="hu-HU" sz="2000" dirty="0">
                        <a:solidFill>
                          <a:schemeClr val="tx1"/>
                        </a:solidFill>
                        <a:effectLst/>
                        <a:latin typeface="Times New Roman"/>
                        <a:ea typeface="Times New Roman"/>
                        <a:cs typeface="Calibri"/>
                      </a:endParaRPr>
                    </a:p>
                  </a:txBody>
                  <a:tcPr marL="68580" marR="68580" marT="0" marB="0" anchor="ctr"/>
                </a:tc>
                <a:tc>
                  <a:txBody>
                    <a:bodyPr/>
                    <a:lstStyle/>
                    <a:p>
                      <a:pPr algn="ctr">
                        <a:spcAft>
                          <a:spcPts val="0"/>
                        </a:spcAft>
                      </a:pPr>
                      <a:r>
                        <a:rPr lang="hu-HU" sz="2000" dirty="0">
                          <a:effectLst/>
                        </a:rPr>
                        <a:t>219</a:t>
                      </a:r>
                      <a:endParaRPr lang="hu-HU" sz="2000" dirty="0">
                        <a:solidFill>
                          <a:schemeClr val="tx1"/>
                        </a:solidFill>
                        <a:effectLst/>
                        <a:latin typeface="Times New Roman"/>
                        <a:ea typeface="Times New Roman"/>
                        <a:cs typeface="Calibri"/>
                      </a:endParaRPr>
                    </a:p>
                  </a:txBody>
                  <a:tcPr marL="68580" marR="68580" marT="0" marB="0" anchor="ctr"/>
                </a:tc>
              </a:tr>
            </a:tbl>
          </a:graphicData>
        </a:graphic>
      </p:graphicFrame>
    </p:spTree>
    <p:extLst>
      <p:ext uri="{BB962C8B-B14F-4D97-AF65-F5344CB8AC3E}">
        <p14:creationId xmlns:p14="http://schemas.microsoft.com/office/powerpoint/2010/main" val="2215550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251520" y="1565200"/>
            <a:ext cx="8568952" cy="4799558"/>
          </a:xfrm>
          <a:prstGeom prst="roundRect">
            <a:avLst>
              <a:gd name="adj" fmla="val 9808"/>
            </a:avLst>
          </a:prstGeom>
          <a:solidFill>
            <a:srgbClr val="FFF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0722" name="Title 3"/>
          <p:cNvSpPr>
            <a:spLocks noGrp="1"/>
          </p:cNvSpPr>
          <p:nvPr>
            <p:ph type="ctrTitle"/>
          </p:nvPr>
        </p:nvSpPr>
        <p:spPr>
          <a:xfrm>
            <a:off x="542103" y="332656"/>
            <a:ext cx="8135937" cy="776288"/>
          </a:xfrm>
        </p:spPr>
        <p:txBody>
          <a:bodyPr>
            <a:noAutofit/>
          </a:bodyPr>
          <a:lstStyle/>
          <a:p>
            <a:pPr algn="ctr" eaLnBrk="1" hangingPunct="1"/>
            <a:r>
              <a:rPr lang="hu-HU" altLang="hu-HU" sz="3200" b="1" dirty="0" smtClean="0">
                <a:solidFill>
                  <a:srgbClr val="00B050"/>
                </a:solidFill>
              </a:rPr>
              <a:t>A szakmai és vizsgakövetelmények felépítése</a:t>
            </a:r>
            <a:br>
              <a:rPr lang="hu-HU" altLang="hu-HU" sz="3200" b="1" dirty="0" smtClean="0">
                <a:solidFill>
                  <a:srgbClr val="00B050"/>
                </a:solidFill>
              </a:rPr>
            </a:br>
            <a:r>
              <a:rPr lang="hu-HU" altLang="hu-HU" sz="3200" b="1" dirty="0" smtClean="0">
                <a:solidFill>
                  <a:srgbClr val="00B050"/>
                </a:solidFill>
              </a:rPr>
              <a:t>(keretek, tartalom: Szt.  7. §)</a:t>
            </a:r>
          </a:p>
        </p:txBody>
      </p:sp>
      <p:sp>
        <p:nvSpPr>
          <p:cNvPr id="18435" name="Content Placeholder 5"/>
          <p:cNvSpPr>
            <a:spLocks noGrp="1"/>
          </p:cNvSpPr>
          <p:nvPr>
            <p:ph idx="13"/>
          </p:nvPr>
        </p:nvSpPr>
        <p:spPr>
          <a:xfrm>
            <a:off x="467544" y="1556792"/>
            <a:ext cx="8351837" cy="4799558"/>
          </a:xfrm>
        </p:spPr>
        <p:txBody>
          <a:bodyPr>
            <a:normAutofit fontScale="92500" lnSpcReduction="20000"/>
          </a:bodyPr>
          <a:lstStyle/>
          <a:p>
            <a:pPr>
              <a:buFont typeface="Arial" pitchFamily="34" charset="0"/>
              <a:buChar char="•"/>
              <a:defRPr/>
            </a:pPr>
            <a:endParaRPr lang="hu-HU" sz="700" dirty="0" smtClean="0">
              <a:latin typeface="Times New Roman" pitchFamily="18" charset="0"/>
              <a:cs typeface="Times New Roman" pitchFamily="18" charset="0"/>
            </a:endParaRPr>
          </a:p>
          <a:p>
            <a:pPr>
              <a:buFont typeface="Arial" pitchFamily="34" charset="0"/>
              <a:buChar char="•"/>
              <a:defRPr/>
            </a:pPr>
            <a:r>
              <a:rPr lang="hu-HU" sz="3200" dirty="0" smtClean="0">
                <a:latin typeface="Times New Roman" pitchFamily="18" charset="0"/>
                <a:cs typeface="Times New Roman" pitchFamily="18" charset="0"/>
              </a:rPr>
              <a:t>1. </a:t>
            </a:r>
            <a:r>
              <a:rPr lang="hu-HU" sz="3200" dirty="0" err="1" smtClean="0">
                <a:latin typeface="Times New Roman" pitchFamily="18" charset="0"/>
                <a:cs typeface="Times New Roman" pitchFamily="18" charset="0"/>
              </a:rPr>
              <a:t>OKJ-ben</a:t>
            </a:r>
            <a:r>
              <a:rPr lang="hu-HU" sz="3200" dirty="0" smtClean="0">
                <a:latin typeface="Times New Roman" pitchFamily="18" charset="0"/>
                <a:cs typeface="Times New Roman" pitchFamily="18" charset="0"/>
              </a:rPr>
              <a:t> szereplő adatok</a:t>
            </a:r>
          </a:p>
          <a:p>
            <a:pPr>
              <a:spcBef>
                <a:spcPts val="1200"/>
              </a:spcBef>
              <a:buFont typeface="Arial" pitchFamily="34" charset="0"/>
              <a:buChar char="•"/>
              <a:defRPr/>
            </a:pPr>
            <a:r>
              <a:rPr lang="hu-HU" sz="3200" dirty="0">
                <a:latin typeface="Times New Roman" pitchFamily="18" charset="0"/>
                <a:cs typeface="Times New Roman" pitchFamily="18" charset="0"/>
              </a:rPr>
              <a:t>2</a:t>
            </a:r>
            <a:r>
              <a:rPr lang="hu-HU" sz="3200" dirty="0" smtClean="0">
                <a:latin typeface="Times New Roman" pitchFamily="18" charset="0"/>
                <a:cs typeface="Times New Roman" pitchFamily="18" charset="0"/>
              </a:rPr>
              <a:t>. Egyéb képzési adatok (képzés megkezdésének feltételei, </a:t>
            </a:r>
            <a:r>
              <a:rPr lang="hu-HU" sz="3200" dirty="0" err="1" smtClean="0">
                <a:latin typeface="Times New Roman" pitchFamily="18" charset="0"/>
                <a:cs typeface="Times New Roman" pitchFamily="18" charset="0"/>
              </a:rPr>
              <a:t>elm</a:t>
            </a:r>
            <a:r>
              <a:rPr lang="hu-HU" sz="3200" dirty="0" smtClean="0">
                <a:latin typeface="Times New Roman" pitchFamily="18" charset="0"/>
                <a:cs typeface="Times New Roman" pitchFamily="18" charset="0"/>
              </a:rPr>
              <a:t>/</a:t>
            </a:r>
            <a:r>
              <a:rPr lang="hu-HU" sz="3200" dirty="0" err="1" smtClean="0">
                <a:latin typeface="Times New Roman" pitchFamily="18" charset="0"/>
                <a:cs typeface="Times New Roman" pitchFamily="18" charset="0"/>
              </a:rPr>
              <a:t>gyak</a:t>
            </a:r>
            <a:r>
              <a:rPr lang="hu-HU" sz="3200" dirty="0" smtClean="0">
                <a:latin typeface="Times New Roman" pitchFamily="18" charset="0"/>
                <a:cs typeface="Times New Roman" pitchFamily="18" charset="0"/>
              </a:rPr>
              <a:t> arány, előzetes gyakorlat)</a:t>
            </a:r>
            <a:endParaRPr lang="hu-HU" sz="3200" dirty="0">
              <a:latin typeface="Times New Roman" pitchFamily="18" charset="0"/>
              <a:cs typeface="Times New Roman" pitchFamily="18" charset="0"/>
            </a:endParaRPr>
          </a:p>
          <a:p>
            <a:pPr>
              <a:spcBef>
                <a:spcPts val="1200"/>
              </a:spcBef>
              <a:buFont typeface="Arial" pitchFamily="34" charset="0"/>
              <a:buChar char="•"/>
              <a:defRPr/>
            </a:pPr>
            <a:r>
              <a:rPr lang="hu-HU" sz="3200" dirty="0">
                <a:latin typeface="Times New Roman" pitchFamily="18" charset="0"/>
                <a:cs typeface="Times New Roman" pitchFamily="18" charset="0"/>
              </a:rPr>
              <a:t>3</a:t>
            </a:r>
            <a:r>
              <a:rPr lang="hu-HU" sz="3200" dirty="0" smtClean="0">
                <a:latin typeface="Times New Roman" pitchFamily="18" charset="0"/>
                <a:cs typeface="Times New Roman" pitchFamily="18" charset="0"/>
              </a:rPr>
              <a:t>. Pályatükör (munkakörök, munkaterület leírása </a:t>
            </a:r>
            <a:r>
              <a:rPr lang="hu-HU" sz="3200" dirty="0" smtClean="0">
                <a:solidFill>
                  <a:srgbClr val="00B050"/>
                </a:solidFill>
                <a:latin typeface="Times New Roman" pitchFamily="18" charset="0"/>
                <a:cs typeface="Times New Roman" pitchFamily="18" charset="0"/>
              </a:rPr>
              <a:t>kapcsolódások</a:t>
            </a:r>
            <a:r>
              <a:rPr lang="hu-HU" sz="3200" dirty="0" smtClean="0">
                <a:latin typeface="Times New Roman" pitchFamily="18" charset="0"/>
                <a:cs typeface="Times New Roman" pitchFamily="18" charset="0"/>
              </a:rPr>
              <a:t>)</a:t>
            </a:r>
          </a:p>
          <a:p>
            <a:pPr>
              <a:spcBef>
                <a:spcPts val="1200"/>
              </a:spcBef>
              <a:buFont typeface="Arial" pitchFamily="34" charset="0"/>
              <a:buChar char="•"/>
              <a:defRPr/>
            </a:pPr>
            <a:r>
              <a:rPr lang="hu-HU" sz="3200" dirty="0">
                <a:latin typeface="Times New Roman" pitchFamily="18" charset="0"/>
                <a:cs typeface="Times New Roman" pitchFamily="18" charset="0"/>
              </a:rPr>
              <a:t>4</a:t>
            </a:r>
            <a:r>
              <a:rPr lang="hu-HU" sz="3200" dirty="0" smtClean="0">
                <a:latin typeface="Times New Roman" pitchFamily="18" charset="0"/>
                <a:cs typeface="Times New Roman" pitchFamily="18" charset="0"/>
              </a:rPr>
              <a:t>. Szakmai követelmények (</a:t>
            </a:r>
            <a:r>
              <a:rPr lang="hu-HU" sz="3200" dirty="0" smtClean="0">
                <a:solidFill>
                  <a:srgbClr val="7030A0"/>
                </a:solidFill>
                <a:latin typeface="Times New Roman" pitchFamily="18" charset="0"/>
                <a:cs typeface="Times New Roman" pitchFamily="18" charset="0"/>
              </a:rPr>
              <a:t>csak </a:t>
            </a:r>
            <a:r>
              <a:rPr lang="hu-HU" sz="3200" b="1" dirty="0" smtClean="0">
                <a:solidFill>
                  <a:srgbClr val="7030A0"/>
                </a:solidFill>
                <a:latin typeface="Times New Roman" pitchFamily="18" charset="0"/>
                <a:cs typeface="Times New Roman" pitchFamily="18" charset="0"/>
              </a:rPr>
              <a:t>táblázat</a:t>
            </a:r>
            <a:r>
              <a:rPr lang="hu-HU" sz="3200" dirty="0" smtClean="0">
                <a:solidFill>
                  <a:srgbClr val="7030A0"/>
                </a:solidFill>
                <a:latin typeface="Times New Roman" pitchFamily="18" charset="0"/>
                <a:cs typeface="Times New Roman" pitchFamily="18" charset="0"/>
              </a:rPr>
              <a:t> a modulokról</a:t>
            </a:r>
            <a:r>
              <a:rPr lang="hu-HU" sz="3200" dirty="0" smtClean="0">
                <a:latin typeface="Times New Roman" pitchFamily="18" charset="0"/>
                <a:cs typeface="Times New Roman" pitchFamily="18" charset="0"/>
              </a:rPr>
              <a:t>)</a:t>
            </a:r>
          </a:p>
          <a:p>
            <a:pPr>
              <a:spcBef>
                <a:spcPts val="1200"/>
              </a:spcBef>
              <a:buFont typeface="Arial" pitchFamily="34" charset="0"/>
              <a:buChar char="•"/>
              <a:defRPr/>
            </a:pPr>
            <a:r>
              <a:rPr lang="hu-HU" sz="3200" dirty="0">
                <a:solidFill>
                  <a:srgbClr val="00B050"/>
                </a:solidFill>
                <a:latin typeface="Times New Roman" pitchFamily="18" charset="0"/>
                <a:cs typeface="Times New Roman" pitchFamily="18" charset="0"/>
              </a:rPr>
              <a:t>5</a:t>
            </a:r>
            <a:r>
              <a:rPr lang="hu-HU" sz="3200" dirty="0" smtClean="0">
                <a:solidFill>
                  <a:srgbClr val="00B050"/>
                </a:solidFill>
                <a:latin typeface="Times New Roman" pitchFamily="18" charset="0"/>
                <a:cs typeface="Times New Roman" pitchFamily="18" charset="0"/>
              </a:rPr>
              <a:t>. Vizsgáztatási követelmények </a:t>
            </a:r>
          </a:p>
          <a:p>
            <a:pPr>
              <a:spcBef>
                <a:spcPts val="1200"/>
              </a:spcBef>
              <a:buFont typeface="Arial" pitchFamily="34" charset="0"/>
              <a:buChar char="•"/>
              <a:defRPr/>
            </a:pPr>
            <a:r>
              <a:rPr lang="hu-HU" sz="3200" dirty="0">
                <a:solidFill>
                  <a:srgbClr val="00B050"/>
                </a:solidFill>
                <a:latin typeface="Times New Roman" pitchFamily="18" charset="0"/>
                <a:cs typeface="Times New Roman" pitchFamily="18" charset="0"/>
              </a:rPr>
              <a:t>6. Eszköz- és felszerelési jegyzék</a:t>
            </a:r>
          </a:p>
          <a:p>
            <a:pPr>
              <a:buFont typeface="Arial" pitchFamily="34" charset="0"/>
              <a:buChar char="•"/>
              <a:defRPr/>
            </a:pPr>
            <a:r>
              <a:rPr lang="hu-HU" sz="3200" dirty="0" smtClean="0">
                <a:latin typeface="Times New Roman" pitchFamily="18" charset="0"/>
                <a:cs typeface="Times New Roman" pitchFamily="18" charset="0"/>
              </a:rPr>
              <a:t>7. Egyebek (szakmai szervezet, felmentés, stb.)</a:t>
            </a:r>
          </a:p>
          <a:p>
            <a:pPr eaLnBrk="1" hangingPunct="1">
              <a:defRPr/>
            </a:pPr>
            <a:endParaRPr lang="hu-HU"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27</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ctrTitle"/>
          </p:nvPr>
        </p:nvSpPr>
        <p:spPr>
          <a:xfrm>
            <a:off x="323528" y="404664"/>
            <a:ext cx="8496300" cy="776287"/>
          </a:xfrm>
        </p:spPr>
        <p:txBody>
          <a:bodyPr>
            <a:normAutofit fontScale="90000"/>
          </a:bodyPr>
          <a:lstStyle/>
          <a:p>
            <a:pPr algn="ctr" eaLnBrk="1" hangingPunct="1">
              <a:defRPr/>
            </a:pPr>
            <a:r>
              <a:rPr lang="hu-HU" altLang="hu-HU" b="1" dirty="0" smtClean="0">
                <a:solidFill>
                  <a:srgbClr val="00B050"/>
                </a:solidFill>
              </a:rPr>
              <a:t>A szakmai és vizsgakövetelményekben szereplő vizsgával közvetlenül összefüggő követelmények</a:t>
            </a:r>
            <a:br>
              <a:rPr lang="hu-HU" altLang="hu-HU" b="1" dirty="0" smtClean="0">
                <a:solidFill>
                  <a:srgbClr val="00B050"/>
                </a:solidFill>
              </a:rPr>
            </a:br>
            <a:r>
              <a:rPr lang="hu-HU" altLang="hu-HU" b="1" dirty="0" smtClean="0">
                <a:solidFill>
                  <a:srgbClr val="00B050"/>
                </a:solidFill>
              </a:rPr>
              <a:t>(</a:t>
            </a:r>
            <a:r>
              <a:rPr lang="hu-HU" altLang="hu-HU" b="1" dirty="0" err="1" smtClean="0">
                <a:solidFill>
                  <a:srgbClr val="00B050"/>
                </a:solidFill>
              </a:rPr>
              <a:t>szvk</a:t>
            </a:r>
            <a:r>
              <a:rPr lang="hu-HU" altLang="hu-HU" b="1" dirty="0" smtClean="0">
                <a:solidFill>
                  <a:srgbClr val="00B050"/>
                </a:solidFill>
              </a:rPr>
              <a:t>. 5. pont)</a:t>
            </a:r>
          </a:p>
        </p:txBody>
      </p:sp>
      <p:sp>
        <p:nvSpPr>
          <p:cNvPr id="18435" name="Content Placeholder 5"/>
          <p:cNvSpPr>
            <a:spLocks noGrp="1"/>
          </p:cNvSpPr>
          <p:nvPr>
            <p:ph idx="13"/>
          </p:nvPr>
        </p:nvSpPr>
        <p:spPr>
          <a:xfrm>
            <a:off x="395536" y="1693318"/>
            <a:ext cx="8136904" cy="5164682"/>
          </a:xfrm>
          <a:solidFill>
            <a:srgbClr val="FFE593"/>
          </a:solidFill>
          <a:effectLst>
            <a:softEdge rad="127000"/>
          </a:effectLst>
        </p:spPr>
        <p:txBody>
          <a:bodyPr>
            <a:noAutofit/>
          </a:bodyPr>
          <a:lstStyle/>
          <a:p>
            <a:pPr marL="0" indent="0">
              <a:spcBef>
                <a:spcPts val="0"/>
              </a:spcBef>
              <a:defRPr/>
            </a:pPr>
            <a:r>
              <a:rPr lang="hu-HU" sz="2400" b="1" u="sng" dirty="0" smtClean="0">
                <a:latin typeface="Times New Roman" pitchFamily="18" charset="0"/>
                <a:cs typeface="Times New Roman" pitchFamily="18" charset="0"/>
              </a:rPr>
              <a:t>A vizsgára bocsátás (a vizsga megkezdésének) feltételei</a:t>
            </a:r>
          </a:p>
          <a:p>
            <a:pPr>
              <a:spcBef>
                <a:spcPts val="0"/>
              </a:spcBef>
              <a:buFont typeface="Arial" pitchFamily="34" charset="0"/>
              <a:buChar char="•"/>
              <a:defRPr/>
            </a:pPr>
            <a:r>
              <a:rPr lang="hu-HU" sz="2400" b="1" u="sng" dirty="0" smtClean="0">
                <a:latin typeface="Times New Roman" pitchFamily="18" charset="0"/>
                <a:cs typeface="Times New Roman" pitchFamily="18" charset="0"/>
              </a:rPr>
              <a:t>Modulzáró vizsga:</a:t>
            </a:r>
            <a:r>
              <a:rPr lang="hu-HU" sz="2400" dirty="0" smtClean="0">
                <a:latin typeface="Times New Roman" pitchFamily="18" charset="0"/>
                <a:cs typeface="Times New Roman" pitchFamily="18" charset="0"/>
              </a:rPr>
              <a:t> modulonként, vizsgatevékenységek megadása, eredményesség feltétele</a:t>
            </a:r>
          </a:p>
          <a:p>
            <a:pPr>
              <a:spcBef>
                <a:spcPts val="0"/>
              </a:spcBef>
              <a:buFont typeface="Arial" pitchFamily="34" charset="0"/>
              <a:buChar char="•"/>
              <a:defRPr/>
            </a:pPr>
            <a:r>
              <a:rPr lang="hu-HU" sz="2400" dirty="0" smtClean="0">
                <a:latin typeface="Times New Roman" pitchFamily="18" charset="0"/>
                <a:cs typeface="Times New Roman" pitchFamily="18" charset="0"/>
              </a:rPr>
              <a:t>Nyelvvizsga megléte</a:t>
            </a:r>
          </a:p>
          <a:p>
            <a:pPr>
              <a:spcBef>
                <a:spcPts val="0"/>
              </a:spcBef>
              <a:buFont typeface="Arial" pitchFamily="34" charset="0"/>
              <a:buChar char="•"/>
              <a:defRPr/>
            </a:pPr>
            <a:r>
              <a:rPr lang="hu-HU" sz="2400" smtClean="0">
                <a:latin typeface="Times New Roman" pitchFamily="18" charset="0"/>
                <a:cs typeface="Times New Roman" pitchFamily="18" charset="0"/>
              </a:rPr>
              <a:t>gyakorlati </a:t>
            </a:r>
            <a:r>
              <a:rPr lang="hu-HU" sz="2400" dirty="0">
                <a:latin typeface="Times New Roman" pitchFamily="18" charset="0"/>
                <a:cs typeface="Times New Roman" pitchFamily="18" charset="0"/>
              </a:rPr>
              <a:t>vizsgamunka, </a:t>
            </a:r>
            <a:r>
              <a:rPr lang="hu-HU" sz="2400" dirty="0" err="1">
                <a:latin typeface="Times New Roman" pitchFamily="18" charset="0"/>
                <a:cs typeface="Times New Roman" pitchFamily="18" charset="0"/>
              </a:rPr>
              <a:t>vizsgaremek</a:t>
            </a:r>
            <a:r>
              <a:rPr lang="hu-HU" sz="2400" dirty="0">
                <a:latin typeface="Times New Roman" pitchFamily="18" charset="0"/>
                <a:cs typeface="Times New Roman" pitchFamily="18" charset="0"/>
              </a:rPr>
              <a:t>, vizsgamű, </a:t>
            </a:r>
            <a:r>
              <a:rPr lang="hu-HU" sz="2400" dirty="0" err="1">
                <a:latin typeface="Times New Roman" pitchFamily="18" charset="0"/>
                <a:cs typeface="Times New Roman" pitchFamily="18" charset="0"/>
              </a:rPr>
              <a:t>záródolgozat</a:t>
            </a:r>
            <a:endParaRPr lang="hu-HU" sz="2400" dirty="0">
              <a:latin typeface="Times New Roman" pitchFamily="18" charset="0"/>
              <a:cs typeface="Times New Roman" pitchFamily="18" charset="0"/>
            </a:endParaRPr>
          </a:p>
          <a:p>
            <a:pPr>
              <a:spcBef>
                <a:spcPts val="0"/>
              </a:spcBef>
              <a:buFont typeface="Arial" pitchFamily="34" charset="0"/>
              <a:buChar char="•"/>
              <a:defRPr/>
            </a:pPr>
            <a:r>
              <a:rPr lang="hu-HU" sz="2400" b="1" u="sng" dirty="0" smtClean="0">
                <a:latin typeface="Times New Roman" pitchFamily="18" charset="0"/>
                <a:cs typeface="Times New Roman" pitchFamily="18" charset="0"/>
              </a:rPr>
              <a:t>Komplex szakmai vizsga</a:t>
            </a:r>
          </a:p>
          <a:p>
            <a:pPr>
              <a:spcBef>
                <a:spcPts val="0"/>
              </a:spcBef>
              <a:buFont typeface="Arial" pitchFamily="34" charset="0"/>
              <a:buChar char="•"/>
              <a:defRPr/>
            </a:pPr>
            <a:r>
              <a:rPr lang="hu-HU" sz="2400" dirty="0">
                <a:latin typeface="Times New Roman" pitchFamily="18" charset="0"/>
                <a:cs typeface="Times New Roman" pitchFamily="18" charset="0"/>
              </a:rPr>
              <a:t>Vizsgatevékenységek (</a:t>
            </a:r>
            <a:r>
              <a:rPr lang="hu-HU" sz="2400" dirty="0" err="1">
                <a:latin typeface="Times New Roman" pitchFamily="18" charset="0"/>
                <a:cs typeface="Times New Roman" pitchFamily="18" charset="0"/>
              </a:rPr>
              <a:t>ib</a:t>
            </a:r>
            <a:r>
              <a:rPr lang="hu-HU" sz="2400" dirty="0">
                <a:latin typeface="Times New Roman" pitchFamily="18" charset="0"/>
                <a:cs typeface="Times New Roman" pitchFamily="18" charset="0"/>
              </a:rPr>
              <a:t>., (</a:t>
            </a:r>
            <a:r>
              <a:rPr lang="hu-HU" sz="2400" dirty="0" err="1">
                <a:latin typeface="Times New Roman" pitchFamily="18" charset="0"/>
                <a:cs typeface="Times New Roman" pitchFamily="18" charset="0"/>
              </a:rPr>
              <a:t>közp</a:t>
            </a:r>
            <a:r>
              <a:rPr lang="hu-HU" sz="2400" dirty="0">
                <a:latin typeface="Times New Roman" pitchFamily="18" charset="0"/>
                <a:cs typeface="Times New Roman" pitchFamily="18" charset="0"/>
              </a:rPr>
              <a:t>.) </a:t>
            </a:r>
            <a:r>
              <a:rPr lang="hu-HU" sz="2400" dirty="0" err="1">
                <a:latin typeface="Times New Roman" pitchFamily="18" charset="0"/>
                <a:cs typeface="Times New Roman" pitchFamily="18" charset="0"/>
              </a:rPr>
              <a:t>gyak</a:t>
            </a:r>
            <a:r>
              <a:rPr lang="hu-HU" sz="2400" dirty="0">
                <a:latin typeface="Times New Roman" pitchFamily="18" charset="0"/>
                <a:cs typeface="Times New Roman" pitchFamily="18" charset="0"/>
              </a:rPr>
              <a:t>., </a:t>
            </a:r>
            <a:r>
              <a:rPr lang="hu-HU" sz="2400" dirty="0" err="1">
                <a:latin typeface="Times New Roman" pitchFamily="18" charset="0"/>
                <a:cs typeface="Times New Roman" pitchFamily="18" charset="0"/>
              </a:rPr>
              <a:t>szób</a:t>
            </a:r>
            <a:r>
              <a:rPr lang="hu-HU" sz="2400" dirty="0">
                <a:latin typeface="Times New Roman" pitchFamily="18" charset="0"/>
                <a:cs typeface="Times New Roman" pitchFamily="18" charset="0"/>
              </a:rPr>
              <a:t>., </a:t>
            </a:r>
            <a:r>
              <a:rPr lang="hu-HU" sz="2400" dirty="0">
                <a:solidFill>
                  <a:schemeClr val="bg1">
                    <a:lumMod val="65000"/>
                  </a:schemeClr>
                </a:solidFill>
                <a:latin typeface="Times New Roman" pitchFamily="18" charset="0"/>
                <a:cs typeface="Times New Roman" pitchFamily="18" charset="0"/>
              </a:rPr>
              <a:t>[interaktív]</a:t>
            </a:r>
            <a:r>
              <a:rPr lang="hu-HU" sz="2400" dirty="0">
                <a:latin typeface="Times New Roman" pitchFamily="18" charset="0"/>
                <a:cs typeface="Times New Roman" pitchFamily="18" charset="0"/>
              </a:rPr>
              <a:t>)</a:t>
            </a:r>
          </a:p>
          <a:p>
            <a:pPr>
              <a:spcBef>
                <a:spcPts val="0"/>
              </a:spcBef>
              <a:buFont typeface="Arial" pitchFamily="34" charset="0"/>
              <a:buChar char="•"/>
              <a:defRPr/>
            </a:pPr>
            <a:r>
              <a:rPr lang="hu-HU" sz="2400" dirty="0" smtClean="0">
                <a:latin typeface="Times New Roman" pitchFamily="18" charset="0"/>
                <a:cs typeface="Times New Roman" pitchFamily="18" charset="0"/>
              </a:rPr>
              <a:t>Vizsgafeladatok felsorolása (sorrendje) </a:t>
            </a:r>
            <a:endParaRPr lang="hu-HU" sz="2400" dirty="0">
              <a:latin typeface="Times New Roman" pitchFamily="18" charset="0"/>
              <a:cs typeface="Times New Roman" pitchFamily="18" charset="0"/>
            </a:endParaRPr>
          </a:p>
          <a:p>
            <a:pPr marL="900000" lvl="2">
              <a:spcBef>
                <a:spcPts val="0"/>
              </a:spcBef>
              <a:buFont typeface="Arial" pitchFamily="34" charset="0"/>
              <a:buChar char="•"/>
              <a:defRPr/>
            </a:pPr>
            <a:r>
              <a:rPr lang="hu-HU" dirty="0" smtClean="0">
                <a:latin typeface="Times New Roman" pitchFamily="18" charset="0"/>
                <a:cs typeface="Times New Roman" pitchFamily="18" charset="0"/>
              </a:rPr>
              <a:t>Részletes feladatleírás</a:t>
            </a:r>
            <a:endParaRPr lang="hu-HU" dirty="0">
              <a:latin typeface="Times New Roman" pitchFamily="18" charset="0"/>
              <a:cs typeface="Times New Roman" pitchFamily="18" charset="0"/>
            </a:endParaRPr>
          </a:p>
          <a:p>
            <a:pPr marL="900000" lvl="2">
              <a:spcBef>
                <a:spcPts val="0"/>
              </a:spcBef>
              <a:buFont typeface="Arial" pitchFamily="34" charset="0"/>
              <a:buChar char="•"/>
              <a:defRPr/>
            </a:pPr>
            <a:r>
              <a:rPr lang="hu-HU" dirty="0" smtClean="0">
                <a:latin typeface="Times New Roman" pitchFamily="18" charset="0"/>
                <a:cs typeface="Times New Roman" pitchFamily="18" charset="0"/>
              </a:rPr>
              <a:t>Végrehajtási idő (perc) (további bontás: felkészülés/felelet)</a:t>
            </a:r>
          </a:p>
          <a:p>
            <a:pPr marL="900000" lvl="2">
              <a:spcBef>
                <a:spcPts val="0"/>
              </a:spcBef>
              <a:buFont typeface="Arial" pitchFamily="34" charset="0"/>
              <a:buChar char="•"/>
              <a:defRPr/>
            </a:pPr>
            <a:r>
              <a:rPr lang="hu-HU" dirty="0" smtClean="0">
                <a:latin typeface="Times New Roman" pitchFamily="18" charset="0"/>
                <a:cs typeface="Times New Roman" pitchFamily="18" charset="0"/>
              </a:rPr>
              <a:t>Értékelési súlyarány (%), egyéb értékelési szempontok</a:t>
            </a: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28</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467544" y="1484784"/>
            <a:ext cx="8219256" cy="4871566"/>
          </a:xfrm>
          <a:prstGeom prst="roundRect">
            <a:avLst>
              <a:gd name="adj" fmla="val 8658"/>
            </a:avLst>
          </a:prstGeom>
          <a:gradFill>
            <a:gsLst>
              <a:gs pos="0">
                <a:srgbClr val="E6DCAC"/>
              </a:gs>
              <a:gs pos="39000">
                <a:srgbClr val="ECE0A6"/>
              </a:gs>
              <a:gs pos="66000">
                <a:srgbClr val="D8C684"/>
              </a:gs>
              <a:gs pos="81000">
                <a:srgbClr val="E6D78A"/>
              </a:gs>
              <a:gs pos="96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1746" name="Title 3"/>
          <p:cNvSpPr>
            <a:spLocks noGrp="1"/>
          </p:cNvSpPr>
          <p:nvPr>
            <p:ph type="ctrTitle"/>
          </p:nvPr>
        </p:nvSpPr>
        <p:spPr>
          <a:xfrm>
            <a:off x="323528" y="404664"/>
            <a:ext cx="8496300" cy="776287"/>
          </a:xfrm>
        </p:spPr>
        <p:txBody>
          <a:bodyPr>
            <a:normAutofit fontScale="90000"/>
          </a:bodyPr>
          <a:lstStyle/>
          <a:p>
            <a:pPr algn="ctr" eaLnBrk="1" hangingPunct="1">
              <a:defRPr/>
            </a:pPr>
            <a:r>
              <a:rPr lang="hu-HU" altLang="hu-HU" b="1" dirty="0" smtClean="0">
                <a:solidFill>
                  <a:srgbClr val="00B050"/>
                </a:solidFill>
              </a:rPr>
              <a:t>A vizsgaszabályzat szerinti eltérési lehetőségek az szakmai és vizsgakövetelményekben</a:t>
            </a:r>
          </a:p>
        </p:txBody>
      </p:sp>
      <p:sp>
        <p:nvSpPr>
          <p:cNvPr id="18435" name="Content Placeholder 5"/>
          <p:cNvSpPr>
            <a:spLocks noGrp="1"/>
          </p:cNvSpPr>
          <p:nvPr>
            <p:ph idx="13"/>
          </p:nvPr>
        </p:nvSpPr>
        <p:spPr>
          <a:xfrm>
            <a:off x="479425" y="1484784"/>
            <a:ext cx="8207375" cy="4871566"/>
          </a:xfrm>
        </p:spPr>
        <p:txBody>
          <a:bodyPr>
            <a:noAutofit/>
          </a:bodyPr>
          <a:lstStyle/>
          <a:p>
            <a:pPr marL="0" indent="0" eaLnBrk="1" hangingPunct="1">
              <a:defRPr/>
            </a:pPr>
            <a:endParaRPr lang="hu-HU" sz="800" dirty="0" smtClean="0"/>
          </a:p>
          <a:p>
            <a:pPr eaLnBrk="1" hangingPunct="1">
              <a:buFont typeface="Wingdings" panose="05000000000000000000" pitchFamily="2" charset="2"/>
              <a:buChar char="Ø"/>
              <a:defRPr/>
            </a:pPr>
            <a:r>
              <a:rPr lang="hu-HU" sz="2200" dirty="0" smtClean="0"/>
              <a:t>SNI gyakorlati idő általános 30%-tól eltérés</a:t>
            </a:r>
          </a:p>
          <a:p>
            <a:pPr eaLnBrk="1" hangingPunct="1">
              <a:buFont typeface="Wingdings" panose="05000000000000000000" pitchFamily="2" charset="2"/>
              <a:buChar char="Ø"/>
              <a:defRPr/>
            </a:pPr>
            <a:r>
              <a:rPr lang="hu-HU" sz="2200" dirty="0" smtClean="0"/>
              <a:t>30 naptól eltérő időpontú befejezés</a:t>
            </a:r>
          </a:p>
          <a:p>
            <a:pPr eaLnBrk="1" hangingPunct="1">
              <a:buFont typeface="Wingdings" panose="05000000000000000000" pitchFamily="2" charset="2"/>
              <a:buChar char="Ø"/>
              <a:defRPr/>
            </a:pPr>
            <a:r>
              <a:rPr lang="hu-HU" sz="2200" dirty="0" smtClean="0"/>
              <a:t>Nem csak az elégtelenre értékelt feladatot kell ismételni</a:t>
            </a:r>
          </a:p>
          <a:p>
            <a:pPr eaLnBrk="1" hangingPunct="1">
              <a:buFont typeface="Wingdings" panose="05000000000000000000" pitchFamily="2" charset="2"/>
              <a:buChar char="Ø"/>
              <a:defRPr/>
            </a:pPr>
            <a:r>
              <a:rPr lang="hu-HU" sz="2200" dirty="0" smtClean="0"/>
              <a:t>Vizsgára bocsátás feltétele középfokú nyelvvizsga az elnöknek felsőfokúnak kell lennie</a:t>
            </a:r>
          </a:p>
          <a:p>
            <a:pPr eaLnBrk="1" hangingPunct="1">
              <a:buFont typeface="Wingdings" panose="05000000000000000000" pitchFamily="2" charset="2"/>
              <a:buChar char="Ø"/>
              <a:defRPr/>
            </a:pPr>
            <a:r>
              <a:rPr lang="hu-HU" sz="2200" dirty="0" smtClean="0"/>
              <a:t>Ugyanazon vizsganapra szervezhető vizsgafeladatok, vizsgatevékenységek számának korlátozása</a:t>
            </a:r>
          </a:p>
          <a:p>
            <a:pPr>
              <a:buFont typeface="Wingdings" panose="05000000000000000000" pitchFamily="2" charset="2"/>
              <a:buChar char="Ø"/>
              <a:defRPr/>
            </a:pPr>
            <a:r>
              <a:rPr lang="hu-HU" sz="2200" dirty="0" smtClean="0"/>
              <a:t>A gyakorlati felkészültség átfogóbb méréséhez gyakorlati vizsgamunka, </a:t>
            </a:r>
            <a:r>
              <a:rPr lang="hu-HU" sz="2200" dirty="0" err="1" smtClean="0"/>
              <a:t>vizsgaremek</a:t>
            </a:r>
            <a:r>
              <a:rPr lang="hu-HU" sz="2200" dirty="0" smtClean="0"/>
              <a:t>, vizsgamű, </a:t>
            </a:r>
            <a:r>
              <a:rPr lang="hu-HU" sz="2200" dirty="0" err="1" smtClean="0"/>
              <a:t>záródolgozat</a:t>
            </a:r>
            <a:r>
              <a:rPr lang="hu-HU" sz="2200" dirty="0" smtClean="0"/>
              <a:t> (és értékelési szempontjainak) előírása </a:t>
            </a:r>
          </a:p>
          <a:p>
            <a:pPr>
              <a:buFont typeface="Wingdings" panose="05000000000000000000" pitchFamily="2" charset="2"/>
              <a:buChar char="Ø"/>
              <a:defRPr/>
            </a:pPr>
            <a:r>
              <a:rPr lang="hu-HU" sz="2200" dirty="0" smtClean="0"/>
              <a:t>A kijavított (központi) feladatok vizsgaelnökhöz történő eljuttatása idejének (alapeset 2 nap) módosítása</a:t>
            </a:r>
          </a:p>
          <a:p>
            <a:pPr>
              <a:buFont typeface="Wingdings" panose="05000000000000000000" pitchFamily="2" charset="2"/>
              <a:buChar char="Ø"/>
              <a:defRPr/>
            </a:pPr>
            <a:endParaRPr lang="hu-HU" sz="800"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29</a:t>
            </a:fld>
            <a:endParaRPr lang="hu-HU" sz="1200" dirty="0"/>
          </a:p>
        </p:txBody>
      </p:sp>
    </p:spTree>
    <p:extLst>
      <p:ext uri="{BB962C8B-B14F-4D97-AF65-F5344CB8AC3E}">
        <p14:creationId xmlns:p14="http://schemas.microsoft.com/office/powerpoint/2010/main" val="3255466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971600" y="2564904"/>
            <a:ext cx="7344816" cy="50405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Téglalap 4"/>
          <p:cNvSpPr/>
          <p:nvPr/>
        </p:nvSpPr>
        <p:spPr>
          <a:xfrm>
            <a:off x="970456" y="4077072"/>
            <a:ext cx="7344816" cy="5040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5" name="Content Placeholder 5"/>
          <p:cNvSpPr>
            <a:spLocks noGrp="1"/>
          </p:cNvSpPr>
          <p:nvPr>
            <p:ph idx="13"/>
          </p:nvPr>
        </p:nvSpPr>
        <p:spPr>
          <a:xfrm>
            <a:off x="468313" y="2564903"/>
            <a:ext cx="8208143" cy="3744417"/>
          </a:xfrm>
          <a:effectLst>
            <a:glow rad="63500">
              <a:schemeClr val="accent1">
                <a:satMod val="175000"/>
                <a:alpha val="40000"/>
              </a:schemeClr>
            </a:glow>
          </a:effectLst>
        </p:spPr>
        <p:txBody>
          <a:bodyPr>
            <a:noAutofit/>
          </a:bodyPr>
          <a:lstStyle/>
          <a:p>
            <a:pPr marL="457200" indent="-457200" eaLnBrk="1" hangingPunct="1">
              <a:buFont typeface="Wingdings" panose="05000000000000000000" pitchFamily="2" charset="2"/>
              <a:buChar char="q"/>
              <a:defRPr/>
            </a:pPr>
            <a:r>
              <a:rPr lang="hu-HU" sz="2600" b="1" dirty="0" smtClean="0"/>
              <a:t>Alanyi jogon – szakképző iskola</a:t>
            </a:r>
          </a:p>
          <a:p>
            <a:pPr marL="400050" lvl="1" indent="0">
              <a:buNone/>
              <a:defRPr/>
            </a:pPr>
            <a:r>
              <a:rPr lang="hu-HU" sz="2400" dirty="0" smtClean="0">
                <a:latin typeface="Arial" pitchFamily="34" charset="0"/>
                <a:cs typeface="Arial" pitchFamily="34" charset="0"/>
              </a:rPr>
              <a:t>- </a:t>
            </a:r>
            <a:r>
              <a:rPr lang="hu-HU" sz="2400" dirty="0">
                <a:latin typeface="Arial" pitchFamily="34" charset="0"/>
                <a:cs typeface="Arial" pitchFamily="34" charset="0"/>
              </a:rPr>
              <a:t>tanulói jogviszony </a:t>
            </a:r>
            <a:r>
              <a:rPr lang="hu-HU" sz="2400" dirty="0" smtClean="0">
                <a:latin typeface="Arial" pitchFamily="34" charset="0"/>
                <a:cs typeface="Arial" pitchFamily="34" charset="0"/>
              </a:rPr>
              <a:t>alapján (iskolai rendszerű oktatás)</a:t>
            </a:r>
          </a:p>
          <a:p>
            <a:pPr marL="400050" lvl="1" indent="0">
              <a:buNone/>
              <a:defRPr/>
            </a:pPr>
            <a:r>
              <a:rPr lang="hu-HU" sz="2400" dirty="0">
                <a:latin typeface="Arial" pitchFamily="34" charset="0"/>
                <a:cs typeface="Arial" pitchFamily="34" charset="0"/>
              </a:rPr>
              <a:t>- f</a:t>
            </a:r>
            <a:r>
              <a:rPr lang="hu-HU" sz="2400" dirty="0" smtClean="0">
                <a:latin typeface="Arial" pitchFamily="34" charset="0"/>
                <a:cs typeface="Arial" pitchFamily="34" charset="0"/>
              </a:rPr>
              <a:t>elnőttképzési </a:t>
            </a:r>
            <a:r>
              <a:rPr lang="hu-HU" sz="2400" dirty="0">
                <a:latin typeface="Arial" pitchFamily="34" charset="0"/>
                <a:cs typeface="Arial" pitchFamily="34" charset="0"/>
              </a:rPr>
              <a:t>szerződés </a:t>
            </a:r>
            <a:r>
              <a:rPr lang="hu-HU" sz="2400" dirty="0" smtClean="0">
                <a:latin typeface="Arial" pitchFamily="34" charset="0"/>
                <a:cs typeface="Arial" pitchFamily="34" charset="0"/>
              </a:rPr>
              <a:t>alapján (felnőttképzés)</a:t>
            </a:r>
            <a:endParaRPr lang="hu-HU" sz="2400" dirty="0">
              <a:latin typeface="Arial" pitchFamily="34" charset="0"/>
              <a:cs typeface="Arial" pitchFamily="34" charset="0"/>
            </a:endParaRPr>
          </a:p>
          <a:p>
            <a:pPr marL="400050" lvl="1" indent="0">
              <a:buNone/>
              <a:defRPr/>
            </a:pPr>
            <a:endParaRPr lang="hu-HU" sz="800" dirty="0">
              <a:latin typeface="Arial" pitchFamily="34" charset="0"/>
              <a:cs typeface="Arial" pitchFamily="34" charset="0"/>
            </a:endParaRPr>
          </a:p>
          <a:p>
            <a:pPr marL="457200" indent="-457200" eaLnBrk="1" hangingPunct="1">
              <a:spcBef>
                <a:spcPts val="600"/>
              </a:spcBef>
              <a:buFont typeface="Wingdings" panose="05000000000000000000" pitchFamily="2" charset="2"/>
              <a:buChar char="q"/>
              <a:defRPr/>
            </a:pPr>
            <a:r>
              <a:rPr lang="hu-HU" sz="2600" b="1" dirty="0" smtClean="0"/>
              <a:t>Szerzett jogon (kizárólag felnőttképzés)</a:t>
            </a:r>
          </a:p>
          <a:p>
            <a:pPr lvl="1" indent="-342900">
              <a:spcBef>
                <a:spcPts val="600"/>
              </a:spcBef>
              <a:buFontTx/>
              <a:buChar char="-"/>
              <a:defRPr/>
            </a:pPr>
            <a:r>
              <a:rPr lang="hu-HU" sz="2400" dirty="0" smtClean="0">
                <a:latin typeface="Arial" pitchFamily="34" charset="0"/>
                <a:cs typeface="Arial" pitchFamily="34" charset="0"/>
              </a:rPr>
              <a:t>Szaktárca által jogszabályban kijelölt intézmény</a:t>
            </a:r>
          </a:p>
          <a:p>
            <a:pPr lvl="1" indent="-342900">
              <a:spcBef>
                <a:spcPts val="600"/>
              </a:spcBef>
              <a:buFontTx/>
              <a:buChar char="-"/>
              <a:defRPr/>
            </a:pPr>
            <a:r>
              <a:rPr lang="hu-HU" sz="2400" dirty="0">
                <a:latin typeface="Arial" pitchFamily="34" charset="0"/>
                <a:cs typeface="Arial" pitchFamily="34" charset="0"/>
              </a:rPr>
              <a:t>v</a:t>
            </a:r>
            <a:r>
              <a:rPr lang="hu-HU" sz="2400" dirty="0" smtClean="0">
                <a:latin typeface="Arial" pitchFamily="34" charset="0"/>
                <a:cs typeface="Arial" pitchFamily="34" charset="0"/>
              </a:rPr>
              <a:t>izsgaszervezési engedéllyel (Határozat) rendelkező</a:t>
            </a:r>
          </a:p>
          <a:p>
            <a:pPr lvl="1" indent="-342900">
              <a:spcBef>
                <a:spcPts val="600"/>
              </a:spcBef>
              <a:buFontTx/>
              <a:buChar char="-"/>
              <a:defRPr/>
            </a:pPr>
            <a:r>
              <a:rPr lang="hu-HU" sz="2400" dirty="0">
                <a:latin typeface="Arial" pitchFamily="34" charset="0"/>
                <a:cs typeface="Arial" pitchFamily="34" charset="0"/>
              </a:rPr>
              <a:t>állami szakképzési és felnőttképzési </a:t>
            </a:r>
            <a:r>
              <a:rPr lang="hu-HU" sz="2400" dirty="0" smtClean="0">
                <a:latin typeface="Arial" pitchFamily="34" charset="0"/>
                <a:cs typeface="Arial" pitchFamily="34" charset="0"/>
              </a:rPr>
              <a:t>szerv (NSZFH)</a:t>
            </a:r>
          </a:p>
          <a:p>
            <a:pPr lvl="1" indent="-342900">
              <a:spcBef>
                <a:spcPts val="600"/>
              </a:spcBef>
              <a:buFontTx/>
              <a:buChar char="-"/>
              <a:defRPr/>
            </a:pPr>
            <a:r>
              <a:rPr lang="hu-HU" sz="2400" dirty="0" smtClean="0">
                <a:latin typeface="Arial" pitchFamily="34" charset="0"/>
                <a:cs typeface="Arial" pitchFamily="34" charset="0"/>
              </a:rPr>
              <a:t>(állami felnőttképzési intézmény)</a:t>
            </a:r>
            <a:endParaRPr lang="hu-HU" sz="2400" dirty="0">
              <a:latin typeface="Arial" pitchFamily="34" charset="0"/>
              <a:cs typeface="Arial" pitchFamily="34" charset="0"/>
            </a:endParaRPr>
          </a:p>
        </p:txBody>
      </p:sp>
      <p:sp>
        <p:nvSpPr>
          <p:cNvPr id="18434" name="Title 3"/>
          <p:cNvSpPr>
            <a:spLocks noGrp="1"/>
          </p:cNvSpPr>
          <p:nvPr>
            <p:ph type="ctrTitle"/>
          </p:nvPr>
        </p:nvSpPr>
        <p:spPr>
          <a:xfrm>
            <a:off x="395288" y="1196975"/>
            <a:ext cx="8353425" cy="776288"/>
          </a:xfrm>
        </p:spPr>
        <p:txBody>
          <a:bodyPr>
            <a:noAutofit/>
          </a:bodyPr>
          <a:lstStyle/>
          <a:p>
            <a:pPr algn="ctr" eaLnBrk="1" hangingPunct="1">
              <a:defRPr/>
            </a:pPr>
            <a:r>
              <a:rPr lang="hu-HU" sz="3200" b="1" dirty="0" smtClean="0">
                <a:solidFill>
                  <a:schemeClr val="accent5">
                    <a:lumMod val="50000"/>
                  </a:schemeClr>
                </a:solidFill>
              </a:rPr>
              <a:t>Szakképzési törvény – „vizsgaszervezők”</a:t>
            </a:r>
            <a:br>
              <a:rPr lang="hu-HU" sz="3200" b="1" dirty="0" smtClean="0">
                <a:solidFill>
                  <a:schemeClr val="accent5">
                    <a:lumMod val="50000"/>
                  </a:schemeClr>
                </a:solidFill>
              </a:rPr>
            </a:br>
            <a:r>
              <a:rPr lang="hu-HU" sz="3200" b="1" dirty="0" smtClean="0">
                <a:solidFill>
                  <a:schemeClr val="accent5">
                    <a:lumMod val="50000"/>
                  </a:schemeClr>
                </a:solidFill>
              </a:rPr>
              <a:t>12. § (18. §)</a:t>
            </a:r>
          </a:p>
        </p:txBody>
      </p:sp>
      <p:sp>
        <p:nvSpPr>
          <p:cNvPr id="6"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3</a:t>
            </a:fld>
            <a:endParaRPr lang="hu-HU" sz="1200" dirty="0"/>
          </a:p>
        </p:txBody>
      </p:sp>
    </p:spTree>
    <p:extLst>
      <p:ext uri="{BB962C8B-B14F-4D97-AF65-F5344CB8AC3E}">
        <p14:creationId xmlns:p14="http://schemas.microsoft.com/office/powerpoint/2010/main" val="845217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96908"/>
          </a:xfrm>
        </p:spPr>
        <p:txBody>
          <a:bodyPr>
            <a:noAutofit/>
          </a:bodyPr>
          <a:lstStyle/>
          <a:p>
            <a:pPr>
              <a:defRPr/>
            </a:pPr>
            <a:r>
              <a:rPr lang="hu-HU" sz="2500" b="1" dirty="0">
                <a:solidFill>
                  <a:srgbClr val="00B050"/>
                </a:solidFill>
              </a:rPr>
              <a:t>A szakmai és </a:t>
            </a:r>
            <a:r>
              <a:rPr lang="hu-HU" altLang="hu-HU" sz="2500" b="1" dirty="0" smtClean="0">
                <a:solidFill>
                  <a:srgbClr val="00B050"/>
                </a:solidFill>
              </a:rPr>
              <a:t>v</a:t>
            </a:r>
            <a:r>
              <a:rPr lang="hu-HU" sz="2500" b="1" dirty="0" smtClean="0">
                <a:solidFill>
                  <a:srgbClr val="00B050"/>
                </a:solidFill>
              </a:rPr>
              <a:t>izsgakövetelmények </a:t>
            </a:r>
            <a:r>
              <a:rPr lang="hu-HU" sz="2500" b="1" dirty="0">
                <a:solidFill>
                  <a:srgbClr val="00B050"/>
                </a:solidFill>
              </a:rPr>
              <a:t/>
            </a:r>
            <a:br>
              <a:rPr lang="hu-HU" sz="2500" b="1" dirty="0">
                <a:solidFill>
                  <a:srgbClr val="00B050"/>
                </a:solidFill>
              </a:rPr>
            </a:br>
            <a:r>
              <a:rPr lang="hu-HU" sz="2500" b="1" dirty="0">
                <a:solidFill>
                  <a:srgbClr val="00B050"/>
                </a:solidFill>
              </a:rPr>
              <a:t>alkalmazása a vizsgán</a:t>
            </a:r>
          </a:p>
        </p:txBody>
      </p:sp>
      <p:graphicFrame>
        <p:nvGraphicFramePr>
          <p:cNvPr id="6" name="Táblázat 5"/>
          <p:cNvGraphicFramePr>
            <a:graphicFrameLocks noGrp="1"/>
          </p:cNvGraphicFramePr>
          <p:nvPr>
            <p:extLst>
              <p:ext uri="{D42A27DB-BD31-4B8C-83A1-F6EECF244321}">
                <p14:modId xmlns:p14="http://schemas.microsoft.com/office/powerpoint/2010/main" val="1972423831"/>
              </p:ext>
            </p:extLst>
          </p:nvPr>
        </p:nvGraphicFramePr>
        <p:xfrm>
          <a:off x="500063" y="1143000"/>
          <a:ext cx="8072494" cy="1005840"/>
        </p:xfrm>
        <a:graphic>
          <a:graphicData uri="http://schemas.openxmlformats.org/drawingml/2006/table">
            <a:tbl>
              <a:tblPr firstRow="1" bandRow="1">
                <a:tableStyleId>{5C22544A-7EE6-4342-B048-85BDC9FD1C3A}</a:tableStyleId>
              </a:tblPr>
              <a:tblGrid>
                <a:gridCol w="571504"/>
                <a:gridCol w="7500990"/>
              </a:tblGrid>
              <a:tr h="37084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hu-HU" sz="2000" b="0" dirty="0" smtClean="0">
                          <a:solidFill>
                            <a:schemeClr val="tx1"/>
                          </a:solidFill>
                          <a:latin typeface="Arial" pitchFamily="34" charset="0"/>
                          <a:cs typeface="Arial" pitchFamily="34" charset="0"/>
                        </a:rPr>
                        <a:t>1.</a:t>
                      </a:r>
                    </a:p>
                    <a:p>
                      <a:pPr marL="0" marR="0" lvl="2" indent="0" algn="ctr" defTabSz="914400" rtl="0" eaLnBrk="1" fontAlgn="auto" latinLnBrk="0" hangingPunct="1">
                        <a:lnSpc>
                          <a:spcPct val="100000"/>
                        </a:lnSpc>
                        <a:spcBef>
                          <a:spcPts val="0"/>
                        </a:spcBef>
                        <a:spcAft>
                          <a:spcPts val="0"/>
                        </a:spcAft>
                        <a:buClrTx/>
                        <a:buSzTx/>
                        <a:buFontTx/>
                        <a:buNone/>
                        <a:tabLst/>
                        <a:defRPr/>
                      </a:pPr>
                      <a:r>
                        <a:rPr lang="hu-HU" sz="2000" b="0" dirty="0" smtClean="0">
                          <a:solidFill>
                            <a:schemeClr val="tx1"/>
                          </a:solidFill>
                          <a:latin typeface="Arial" pitchFamily="34" charset="0"/>
                          <a:cs typeface="Arial" pitchFamily="34" charset="0"/>
                        </a:rPr>
                        <a:t>2.   3.</a:t>
                      </a:r>
                    </a:p>
                  </a:txBody>
                  <a:tcPr>
                    <a:solidFill>
                      <a:srgbClr val="FFFFCD"/>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hu-HU" sz="2000" b="0" u="none" dirty="0" smtClean="0">
                          <a:solidFill>
                            <a:schemeClr val="tx1"/>
                          </a:solidFill>
                          <a:latin typeface="Arial" pitchFamily="34" charset="0"/>
                          <a:cs typeface="Arial" pitchFamily="34" charset="0"/>
                        </a:rPr>
                        <a:t>A vizsgáztatott szakképesítés azonosítása, a </a:t>
                      </a:r>
                      <a:r>
                        <a:rPr lang="hu-HU" sz="2000" b="0" i="1" u="none" dirty="0" smtClean="0">
                          <a:solidFill>
                            <a:schemeClr val="tx1"/>
                          </a:solidFill>
                          <a:latin typeface="Arial" pitchFamily="34" charset="0"/>
                          <a:cs typeface="Arial" pitchFamily="34" charset="0"/>
                        </a:rPr>
                        <a:t>képzés megkezdése,</a:t>
                      </a:r>
                      <a:r>
                        <a:rPr lang="hu-HU" sz="2000" b="0" i="1" u="none" baseline="0" dirty="0" smtClean="0">
                          <a:solidFill>
                            <a:schemeClr val="tx1"/>
                          </a:solidFill>
                          <a:latin typeface="Arial" pitchFamily="34" charset="0"/>
                          <a:cs typeface="Arial" pitchFamily="34" charset="0"/>
                        </a:rPr>
                        <a:t> illetve azt előírt előzetes gyakorlati</a:t>
                      </a:r>
                      <a:r>
                        <a:rPr lang="hu-HU" sz="2000" b="0" i="1" u="none" dirty="0" smtClean="0">
                          <a:solidFill>
                            <a:schemeClr val="tx1"/>
                          </a:solidFill>
                          <a:latin typeface="Arial" pitchFamily="34" charset="0"/>
                          <a:cs typeface="Arial" pitchFamily="34" charset="0"/>
                        </a:rPr>
                        <a:t> feltétel</a:t>
                      </a:r>
                      <a:r>
                        <a:rPr lang="hu-HU" sz="2000" b="0" i="1" u="none" baseline="0" dirty="0" smtClean="0">
                          <a:solidFill>
                            <a:schemeClr val="tx1"/>
                          </a:solidFill>
                          <a:latin typeface="Arial" pitchFamily="34" charset="0"/>
                          <a:cs typeface="Arial" pitchFamily="34" charset="0"/>
                        </a:rPr>
                        <a:t> (igazolása) meglétének ellenőrzése,</a:t>
                      </a:r>
                      <a:r>
                        <a:rPr lang="hu-HU" sz="2000" b="0" u="none" dirty="0" smtClean="0">
                          <a:solidFill>
                            <a:schemeClr val="tx1"/>
                          </a:solidFill>
                          <a:latin typeface="Arial" pitchFamily="34" charset="0"/>
                          <a:cs typeface="Arial" pitchFamily="34" charset="0"/>
                        </a:rPr>
                        <a:t> a</a:t>
                      </a:r>
                      <a:r>
                        <a:rPr lang="hu-HU" sz="2000" b="0" u="none" baseline="0" dirty="0" smtClean="0">
                          <a:solidFill>
                            <a:schemeClr val="tx1"/>
                          </a:solidFill>
                          <a:latin typeface="Arial" pitchFamily="34" charset="0"/>
                          <a:cs typeface="Arial" pitchFamily="34" charset="0"/>
                        </a:rPr>
                        <a:t> </a:t>
                      </a:r>
                      <a:r>
                        <a:rPr lang="hu-HU" sz="2000" b="0" i="1" u="none" dirty="0" smtClean="0">
                          <a:solidFill>
                            <a:schemeClr val="tx1"/>
                          </a:solidFill>
                          <a:latin typeface="Arial" pitchFamily="34" charset="0"/>
                          <a:cs typeface="Arial" pitchFamily="34" charset="0"/>
                        </a:rPr>
                        <a:t>szintvizsga  előírás</a:t>
                      </a:r>
                    </a:p>
                  </a:txBody>
                  <a:tcPr>
                    <a:solidFill>
                      <a:srgbClr val="FFFFCD"/>
                    </a:solidFill>
                  </a:tcPr>
                </a:tc>
              </a:tr>
            </a:tbl>
          </a:graphicData>
        </a:graphic>
      </p:graphicFrame>
      <p:graphicFrame>
        <p:nvGraphicFramePr>
          <p:cNvPr id="7" name="Táblázat 6"/>
          <p:cNvGraphicFramePr>
            <a:graphicFrameLocks noGrp="1"/>
          </p:cNvGraphicFramePr>
          <p:nvPr>
            <p:extLst>
              <p:ext uri="{D42A27DB-BD31-4B8C-83A1-F6EECF244321}">
                <p14:modId xmlns:p14="http://schemas.microsoft.com/office/powerpoint/2010/main" val="2731299365"/>
              </p:ext>
            </p:extLst>
          </p:nvPr>
        </p:nvGraphicFramePr>
        <p:xfrm>
          <a:off x="500063" y="2286000"/>
          <a:ext cx="8072494" cy="1310640"/>
        </p:xfrm>
        <a:graphic>
          <a:graphicData uri="http://schemas.openxmlformats.org/drawingml/2006/table">
            <a:tbl>
              <a:tblPr firstRow="1" bandRow="1">
                <a:tableStyleId>{5C22544A-7EE6-4342-B048-85BDC9FD1C3A}</a:tableStyleId>
              </a:tblPr>
              <a:tblGrid>
                <a:gridCol w="571504"/>
                <a:gridCol w="750099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0" dirty="0" smtClean="0">
                          <a:solidFill>
                            <a:schemeClr val="tx1"/>
                          </a:solidFill>
                          <a:latin typeface="Arial" pitchFamily="34" charset="0"/>
                          <a:cs typeface="Arial" pitchFamily="34" charset="0"/>
                        </a:rPr>
                        <a:t> 4.</a:t>
                      </a:r>
                    </a:p>
                    <a:p>
                      <a:pPr algn="ctr"/>
                      <a:endParaRPr lang="hu-HU" sz="2000" b="0" dirty="0">
                        <a:solidFill>
                          <a:schemeClr val="tx1"/>
                        </a:solidFill>
                        <a:latin typeface="Arial" pitchFamily="34" charset="0"/>
                        <a:cs typeface="Arial" pitchFamily="34" charset="0"/>
                      </a:endParaRPr>
                    </a:p>
                  </a:txBody>
                  <a:tcPr>
                    <a:solidFill>
                      <a:srgbClr val="FFD85B"/>
                    </a:solidFill>
                  </a:tcPr>
                </a:tc>
                <a:tc>
                  <a:txBody>
                    <a:bodyPr/>
                    <a:lstStyle/>
                    <a:p>
                      <a:r>
                        <a:rPr lang="hu-HU" sz="2000" b="0" dirty="0" smtClean="0">
                          <a:solidFill>
                            <a:schemeClr val="tx1"/>
                          </a:solidFill>
                          <a:latin typeface="Arial" pitchFamily="34" charset="0"/>
                          <a:cs typeface="Arial" pitchFamily="34" charset="0"/>
                        </a:rPr>
                        <a:t>A vizsgáztatott szakképesítés </a:t>
                      </a:r>
                      <a:r>
                        <a:rPr lang="hu-HU" sz="2000" b="0" i="1" dirty="0" smtClean="0">
                          <a:solidFill>
                            <a:schemeClr val="tx1"/>
                          </a:solidFill>
                          <a:latin typeface="Arial" pitchFamily="34" charset="0"/>
                          <a:cs typeface="Arial" pitchFamily="34" charset="0"/>
                        </a:rPr>
                        <a:t>moduljainak azonosítása</a:t>
                      </a:r>
                      <a:r>
                        <a:rPr lang="hu-HU" sz="2000" b="0" dirty="0" smtClean="0">
                          <a:solidFill>
                            <a:schemeClr val="tx1"/>
                          </a:solidFill>
                          <a:latin typeface="Arial" pitchFamily="34" charset="0"/>
                          <a:cs typeface="Arial" pitchFamily="34" charset="0"/>
                        </a:rPr>
                        <a:t>, a jóvá-hagyandó </a:t>
                      </a:r>
                      <a:r>
                        <a:rPr lang="hu-HU" sz="2000" b="0" i="1" dirty="0" smtClean="0">
                          <a:solidFill>
                            <a:schemeClr val="tx1"/>
                          </a:solidFill>
                          <a:latin typeface="Arial" pitchFamily="34" charset="0"/>
                          <a:cs typeface="Arial" pitchFamily="34" charset="0"/>
                        </a:rPr>
                        <a:t>gyakorlati feladatok</a:t>
                      </a:r>
                      <a:r>
                        <a:rPr lang="hu-HU" sz="2000" b="0" i="1" baseline="0" dirty="0" smtClean="0">
                          <a:solidFill>
                            <a:schemeClr val="tx1"/>
                          </a:solidFill>
                          <a:latin typeface="Arial" pitchFamily="34" charset="0"/>
                          <a:cs typeface="Arial" pitchFamily="34" charset="0"/>
                        </a:rPr>
                        <a:t> megfelelőségének ellenőrzése  </a:t>
                      </a:r>
                      <a:r>
                        <a:rPr lang="hu-HU" sz="2000" b="0" baseline="0" dirty="0" smtClean="0">
                          <a:solidFill>
                            <a:schemeClr val="tx1"/>
                          </a:solidFill>
                          <a:latin typeface="Arial" pitchFamily="34" charset="0"/>
                          <a:cs typeface="Arial" pitchFamily="34" charset="0"/>
                        </a:rPr>
                        <a:t>a </a:t>
                      </a:r>
                      <a:r>
                        <a:rPr lang="hu-HU" sz="2000" b="0" dirty="0" smtClean="0">
                          <a:solidFill>
                            <a:schemeClr val="tx1"/>
                          </a:solidFill>
                          <a:latin typeface="Arial" pitchFamily="34" charset="0"/>
                          <a:cs typeface="Arial" pitchFamily="34" charset="0"/>
                        </a:rPr>
                        <a:t>feladatprofil, a szakmai ismeretek és a kompetenciák felsorolása</a:t>
                      </a:r>
                      <a:r>
                        <a:rPr lang="hu-HU" sz="2000" b="0" baseline="0" dirty="0" smtClean="0">
                          <a:solidFill>
                            <a:schemeClr val="tx1"/>
                          </a:solidFill>
                          <a:latin typeface="Arial" pitchFamily="34" charset="0"/>
                          <a:cs typeface="Arial" pitchFamily="34" charset="0"/>
                        </a:rPr>
                        <a:t> alapján</a:t>
                      </a:r>
                      <a:r>
                        <a:rPr lang="hu-HU" sz="2000" b="0" dirty="0" smtClean="0">
                          <a:solidFill>
                            <a:schemeClr val="tx1"/>
                          </a:solidFill>
                          <a:latin typeface="Arial" pitchFamily="34" charset="0"/>
                          <a:cs typeface="Arial" pitchFamily="34" charset="0"/>
                        </a:rPr>
                        <a:t> </a:t>
                      </a:r>
                    </a:p>
                  </a:txBody>
                  <a:tcPr>
                    <a:solidFill>
                      <a:srgbClr val="FFD85B"/>
                    </a:solidFill>
                  </a:tcPr>
                </a:tc>
              </a:tr>
            </a:tbl>
          </a:graphicData>
        </a:graphic>
      </p:graphicFrame>
      <p:graphicFrame>
        <p:nvGraphicFramePr>
          <p:cNvPr id="8" name="Táblázat 7"/>
          <p:cNvGraphicFramePr>
            <a:graphicFrameLocks noGrp="1"/>
          </p:cNvGraphicFramePr>
          <p:nvPr>
            <p:extLst>
              <p:ext uri="{D42A27DB-BD31-4B8C-83A1-F6EECF244321}">
                <p14:modId xmlns:p14="http://schemas.microsoft.com/office/powerpoint/2010/main" val="2927212219"/>
              </p:ext>
            </p:extLst>
          </p:nvPr>
        </p:nvGraphicFramePr>
        <p:xfrm>
          <a:off x="500063" y="3714750"/>
          <a:ext cx="8072494" cy="1310640"/>
        </p:xfrm>
        <a:graphic>
          <a:graphicData uri="http://schemas.openxmlformats.org/drawingml/2006/table">
            <a:tbl>
              <a:tblPr firstRow="1" bandRow="1">
                <a:tableStyleId>{5C22544A-7EE6-4342-B048-85BDC9FD1C3A}</a:tableStyleId>
              </a:tblPr>
              <a:tblGrid>
                <a:gridCol w="567601"/>
                <a:gridCol w="7504893"/>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0" dirty="0" smtClean="0">
                          <a:latin typeface="Arial" pitchFamily="34" charset="0"/>
                          <a:cs typeface="Arial" pitchFamily="34" charset="0"/>
                        </a:rPr>
                        <a:t>5.</a:t>
                      </a:r>
                    </a:p>
                  </a:txBody>
                  <a:tcPr/>
                </a:tc>
                <a:tc>
                  <a:txBody>
                    <a:bodyPr/>
                    <a:lstStyle/>
                    <a:p>
                      <a:r>
                        <a:rPr lang="hu-HU" sz="2000" b="0" dirty="0" smtClean="0">
                          <a:latin typeface="Arial" pitchFamily="34" charset="0"/>
                          <a:cs typeface="Arial" pitchFamily="34" charset="0"/>
                        </a:rPr>
                        <a:t>A vizsgára bocsátás feltételeinek, a vizsgaprogram megfelelősé-gének ellenőrzése (az előírt időtartamok alapján),</a:t>
                      </a:r>
                      <a:r>
                        <a:rPr lang="hu-HU" sz="2000" b="0" baseline="0" dirty="0" smtClean="0">
                          <a:latin typeface="Arial" pitchFamily="34" charset="0"/>
                          <a:cs typeface="Arial" pitchFamily="34" charset="0"/>
                        </a:rPr>
                        <a:t> a </a:t>
                      </a:r>
                      <a:r>
                        <a:rPr lang="hu-HU" sz="2000" b="0" dirty="0" err="1" smtClean="0">
                          <a:latin typeface="Arial" pitchFamily="34" charset="0"/>
                          <a:cs typeface="Arial" pitchFamily="34" charset="0"/>
                        </a:rPr>
                        <a:t>vizsgatevé-kenységek</a:t>
                      </a:r>
                      <a:r>
                        <a:rPr lang="hu-HU" sz="2000" b="0" dirty="0" smtClean="0">
                          <a:latin typeface="Arial" pitchFamily="34" charset="0"/>
                          <a:cs typeface="Arial" pitchFamily="34" charset="0"/>
                        </a:rPr>
                        <a:t>, vizsgarészek súlyaránya</a:t>
                      </a:r>
                      <a:r>
                        <a:rPr lang="hu-HU" sz="2000" b="0" baseline="0" dirty="0" smtClean="0">
                          <a:latin typeface="Arial" pitchFamily="34" charset="0"/>
                          <a:cs typeface="Arial" pitchFamily="34" charset="0"/>
                        </a:rPr>
                        <a:t> alapján az </a:t>
                      </a:r>
                      <a:r>
                        <a:rPr lang="hu-HU" sz="2000" b="0" dirty="0" smtClean="0">
                          <a:latin typeface="Arial" pitchFamily="34" charset="0"/>
                          <a:cs typeface="Arial" pitchFamily="34" charset="0"/>
                        </a:rPr>
                        <a:t>értékelés megfelelőségének kontrollálása </a:t>
                      </a:r>
                    </a:p>
                  </a:txBody>
                  <a:tcPr/>
                </a:tc>
              </a:tr>
            </a:tbl>
          </a:graphicData>
        </a:graphic>
      </p:graphicFrame>
      <p:graphicFrame>
        <p:nvGraphicFramePr>
          <p:cNvPr id="9" name="Táblázat 8"/>
          <p:cNvGraphicFramePr>
            <a:graphicFrameLocks noGrp="1"/>
          </p:cNvGraphicFramePr>
          <p:nvPr>
            <p:extLst>
              <p:ext uri="{D42A27DB-BD31-4B8C-83A1-F6EECF244321}">
                <p14:modId xmlns:p14="http://schemas.microsoft.com/office/powerpoint/2010/main" val="1862614432"/>
              </p:ext>
            </p:extLst>
          </p:nvPr>
        </p:nvGraphicFramePr>
        <p:xfrm>
          <a:off x="500063" y="5143500"/>
          <a:ext cx="8072494" cy="701040"/>
        </p:xfrm>
        <a:graphic>
          <a:graphicData uri="http://schemas.openxmlformats.org/drawingml/2006/table">
            <a:tbl>
              <a:tblPr firstRow="1" bandRow="1">
                <a:tableStyleId>{5C22544A-7EE6-4342-B048-85BDC9FD1C3A}</a:tableStyleId>
              </a:tblPr>
              <a:tblGrid>
                <a:gridCol w="567601"/>
                <a:gridCol w="7504893"/>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0" dirty="0" smtClean="0">
                          <a:latin typeface="Arial" pitchFamily="34" charset="0"/>
                          <a:cs typeface="Arial" pitchFamily="34" charset="0"/>
                        </a:rPr>
                        <a:t>6.</a:t>
                      </a:r>
                    </a:p>
                  </a:txBody>
                  <a:tcPr/>
                </a:tc>
                <a:tc>
                  <a:txBody>
                    <a:bodyPr/>
                    <a:lstStyle/>
                    <a:p>
                      <a:r>
                        <a:rPr lang="hu-HU" sz="2000" b="0" dirty="0" smtClean="0">
                          <a:latin typeface="Arial" pitchFamily="34" charset="0"/>
                          <a:cs typeface="Arial" pitchFamily="34" charset="0"/>
                        </a:rPr>
                        <a:t>A</a:t>
                      </a:r>
                      <a:r>
                        <a:rPr lang="hu-HU" sz="2000" b="0" baseline="0" dirty="0" smtClean="0">
                          <a:latin typeface="Arial" pitchFamily="34" charset="0"/>
                          <a:cs typeface="Arial" pitchFamily="34" charset="0"/>
                        </a:rPr>
                        <a:t> vizsgatevékenységek végrehajtásához biztosított eszközök összevetése az eszköz- és felszerelési jegyzékkel.</a:t>
                      </a:r>
                      <a:endParaRPr lang="hu-HU" sz="2000" b="0" dirty="0" smtClean="0">
                        <a:latin typeface="Arial" pitchFamily="34" charset="0"/>
                        <a:cs typeface="Arial" pitchFamily="34" charset="0"/>
                      </a:endParaRPr>
                    </a:p>
                  </a:txBody>
                  <a:tcPr/>
                </a:tc>
              </a:tr>
            </a:tbl>
          </a:graphicData>
        </a:graphic>
      </p:graphicFrame>
      <p:graphicFrame>
        <p:nvGraphicFramePr>
          <p:cNvPr id="10" name="Táblázat 9"/>
          <p:cNvGraphicFramePr>
            <a:graphicFrameLocks noGrp="1"/>
          </p:cNvGraphicFramePr>
          <p:nvPr>
            <p:extLst>
              <p:ext uri="{D42A27DB-BD31-4B8C-83A1-F6EECF244321}">
                <p14:modId xmlns:p14="http://schemas.microsoft.com/office/powerpoint/2010/main" val="3941877811"/>
              </p:ext>
            </p:extLst>
          </p:nvPr>
        </p:nvGraphicFramePr>
        <p:xfrm>
          <a:off x="500063" y="6000750"/>
          <a:ext cx="8072494" cy="701040"/>
        </p:xfrm>
        <a:graphic>
          <a:graphicData uri="http://schemas.openxmlformats.org/drawingml/2006/table">
            <a:tbl>
              <a:tblPr firstRow="1" bandRow="1">
                <a:tableStyleId>{5C22544A-7EE6-4342-B048-85BDC9FD1C3A}</a:tableStyleId>
              </a:tblPr>
              <a:tblGrid>
                <a:gridCol w="562578"/>
                <a:gridCol w="750991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z="2000" b="0" dirty="0" smtClean="0">
                          <a:solidFill>
                            <a:schemeClr val="tx1"/>
                          </a:solidFill>
                          <a:latin typeface="Arial" pitchFamily="34" charset="0"/>
                          <a:cs typeface="Arial" pitchFamily="34" charset="0"/>
                        </a:rPr>
                        <a:t>7.</a:t>
                      </a:r>
                    </a:p>
                  </a:txBody>
                  <a:tcPr>
                    <a:solidFill>
                      <a:srgbClr val="B686DA"/>
                    </a:solidFill>
                  </a:tcPr>
                </a:tc>
                <a:tc>
                  <a:txBody>
                    <a:bodyPr/>
                    <a:lstStyle/>
                    <a:p>
                      <a:r>
                        <a:rPr lang="hu-HU" sz="2000" b="0" dirty="0" smtClean="0">
                          <a:solidFill>
                            <a:schemeClr val="tx1"/>
                          </a:solidFill>
                          <a:latin typeface="Arial" pitchFamily="34" charset="0"/>
                          <a:cs typeface="Arial" pitchFamily="34" charset="0"/>
                        </a:rPr>
                        <a:t>Felmentés lehetőségének, felmentési kérelmek megalapozottságának ellenőrzése</a:t>
                      </a:r>
                    </a:p>
                  </a:txBody>
                  <a:tcPr>
                    <a:solidFill>
                      <a:srgbClr val="B686DA"/>
                    </a:solidFill>
                  </a:tcPr>
                </a:tc>
              </a:tr>
            </a:tbl>
          </a:graphicData>
        </a:graphic>
      </p:graphicFrame>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30</a:t>
            </a:fld>
            <a:endParaRPr lang="hu-HU" dirty="0"/>
          </a:p>
        </p:txBody>
      </p:sp>
    </p:spTree>
    <p:extLst>
      <p:ext uri="{BB962C8B-B14F-4D97-AF65-F5344CB8AC3E}">
        <p14:creationId xmlns:p14="http://schemas.microsoft.com/office/powerpoint/2010/main" val="591140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395536" y="5373216"/>
            <a:ext cx="8496944" cy="983134"/>
          </a:xfrm>
          <a:prstGeom prst="roundRect">
            <a:avLst/>
          </a:prstGeom>
          <a:solidFill>
            <a:srgbClr val="09FF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9698" name="Title 3"/>
          <p:cNvSpPr>
            <a:spLocks noGrp="1"/>
          </p:cNvSpPr>
          <p:nvPr>
            <p:ph type="ctrTitle"/>
          </p:nvPr>
        </p:nvSpPr>
        <p:spPr>
          <a:xfrm>
            <a:off x="683568" y="260648"/>
            <a:ext cx="7772400" cy="560387"/>
          </a:xfrm>
        </p:spPr>
        <p:txBody>
          <a:bodyPr>
            <a:normAutofit fontScale="90000"/>
          </a:bodyPr>
          <a:lstStyle/>
          <a:p>
            <a:pPr algn="ctr">
              <a:defRPr/>
            </a:pPr>
            <a:r>
              <a:rPr lang="hu-HU" altLang="hu-HU" sz="3200" b="1" dirty="0" smtClean="0">
                <a:solidFill>
                  <a:srgbClr val="00B050"/>
                </a:solidFill>
              </a:rPr>
              <a:t>Szakmai és vizsgakövetelmény rendeletek</a:t>
            </a:r>
          </a:p>
        </p:txBody>
      </p:sp>
      <p:sp>
        <p:nvSpPr>
          <p:cNvPr id="18435" name="Content Placeholder 5"/>
          <p:cNvSpPr>
            <a:spLocks noGrp="1"/>
          </p:cNvSpPr>
          <p:nvPr>
            <p:ph idx="13"/>
          </p:nvPr>
        </p:nvSpPr>
        <p:spPr>
          <a:xfrm>
            <a:off x="477838" y="908126"/>
            <a:ext cx="8208962" cy="5471864"/>
          </a:xfrm>
        </p:spPr>
        <p:txBody>
          <a:bodyPr>
            <a:normAutofit fontScale="40000" lnSpcReduction="20000"/>
          </a:bodyPr>
          <a:lstStyle/>
          <a:p>
            <a:pPr>
              <a:buFont typeface="Arial" pitchFamily="34" charset="0"/>
              <a:buChar char="•"/>
              <a:defRPr/>
            </a:pPr>
            <a:r>
              <a:rPr lang="hu-HU" sz="8000" b="1" dirty="0" smtClean="0">
                <a:latin typeface="Times New Roman" pitchFamily="18" charset="0"/>
                <a:cs typeface="Times New Roman" pitchFamily="18" charset="0"/>
              </a:rPr>
              <a:t>BM</a:t>
            </a:r>
            <a:r>
              <a:rPr lang="hu-HU" sz="8000" dirty="0" smtClean="0">
                <a:latin typeface="Times New Roman" pitchFamily="18" charset="0"/>
                <a:cs typeface="Times New Roman" pitchFamily="18" charset="0"/>
              </a:rPr>
              <a:t>   – </a:t>
            </a:r>
            <a:r>
              <a:rPr lang="hu-HU" sz="8000" b="1" dirty="0" smtClean="0">
                <a:latin typeface="Times New Roman" pitchFamily="18" charset="0"/>
                <a:cs typeface="Times New Roman" pitchFamily="18" charset="0"/>
              </a:rPr>
              <a:t>20/2013</a:t>
            </a:r>
            <a:r>
              <a:rPr lang="hu-HU" sz="8000" b="1" dirty="0">
                <a:latin typeface="Times New Roman" pitchFamily="18" charset="0"/>
                <a:cs typeface="Times New Roman" pitchFamily="18" charset="0"/>
              </a:rPr>
              <a:t>. (V. 28.) BM </a:t>
            </a:r>
            <a:r>
              <a:rPr lang="hu-HU" sz="8000" b="1" dirty="0" smtClean="0">
                <a:latin typeface="Times New Roman" pitchFamily="18" charset="0"/>
                <a:cs typeface="Times New Roman" pitchFamily="18" charset="0"/>
              </a:rPr>
              <a:t>rendelet </a:t>
            </a:r>
          </a:p>
          <a:p>
            <a:pPr marL="0" indent="0">
              <a:defRPr/>
            </a:pPr>
            <a:r>
              <a:rPr lang="hu-HU" sz="8000" b="1" dirty="0">
                <a:latin typeface="Times New Roman" pitchFamily="18" charset="0"/>
                <a:cs typeface="Times New Roman" pitchFamily="18" charset="0"/>
              </a:rPr>
              <a:t> </a:t>
            </a:r>
            <a:r>
              <a:rPr lang="hu-HU" sz="8000" b="1" dirty="0" smtClean="0">
                <a:latin typeface="Times New Roman" pitchFamily="18" charset="0"/>
                <a:cs typeface="Times New Roman" pitchFamily="18" charset="0"/>
              </a:rPr>
              <a:t>   </a:t>
            </a:r>
            <a:r>
              <a:rPr lang="hu-HU" sz="8000" dirty="0" smtClean="0">
                <a:latin typeface="Times New Roman" pitchFamily="18" charset="0"/>
                <a:cs typeface="Times New Roman" pitchFamily="18" charset="0"/>
              </a:rPr>
              <a:t>[</a:t>
            </a:r>
            <a:r>
              <a:rPr lang="hu-HU" sz="8000" dirty="0" smtClean="0">
                <a:solidFill>
                  <a:srgbClr val="0070C0"/>
                </a:solidFill>
                <a:latin typeface="Times New Roman" pitchFamily="18" charset="0"/>
                <a:cs typeface="Times New Roman" pitchFamily="18" charset="0"/>
              </a:rPr>
              <a:t>módosította</a:t>
            </a:r>
            <a:r>
              <a:rPr lang="hu-HU" sz="8000" dirty="0" smtClean="0">
                <a:latin typeface="Times New Roman" pitchFamily="18" charset="0"/>
                <a:cs typeface="Times New Roman" pitchFamily="18" charset="0"/>
              </a:rPr>
              <a:t> a </a:t>
            </a:r>
            <a:r>
              <a:rPr lang="hu-HU" sz="8000" i="1" dirty="0" smtClean="0">
                <a:latin typeface="Times New Roman" pitchFamily="18" charset="0"/>
                <a:cs typeface="Times New Roman" pitchFamily="18" charset="0"/>
              </a:rPr>
              <a:t>36/2016. (VIII. 30.) BM</a:t>
            </a:r>
            <a:r>
              <a:rPr lang="hu-HU" sz="8000" dirty="0" smtClean="0">
                <a:latin typeface="Times New Roman" pitchFamily="18" charset="0"/>
                <a:cs typeface="Times New Roman" pitchFamily="18" charset="0"/>
              </a:rPr>
              <a:t>]</a:t>
            </a:r>
            <a:endParaRPr lang="hu-HU" sz="8000" dirty="0">
              <a:latin typeface="Times New Roman" pitchFamily="18" charset="0"/>
              <a:cs typeface="Times New Roman" pitchFamily="18" charset="0"/>
            </a:endParaRPr>
          </a:p>
          <a:p>
            <a:pPr>
              <a:buFont typeface="Arial" pitchFamily="34" charset="0"/>
              <a:buChar char="•"/>
              <a:defRPr/>
            </a:pPr>
            <a:r>
              <a:rPr lang="hu-HU" sz="8000" b="1" dirty="0">
                <a:latin typeface="Times New Roman" pitchFamily="18" charset="0"/>
                <a:cs typeface="Times New Roman" pitchFamily="18" charset="0"/>
              </a:rPr>
              <a:t>EMMI</a:t>
            </a:r>
            <a:r>
              <a:rPr lang="hu-HU" sz="8000" dirty="0">
                <a:latin typeface="Times New Roman" pitchFamily="18" charset="0"/>
                <a:cs typeface="Times New Roman" pitchFamily="18" charset="0"/>
              </a:rPr>
              <a:t> – </a:t>
            </a:r>
            <a:r>
              <a:rPr lang="hu-HU" sz="8000" b="1" dirty="0" smtClean="0">
                <a:latin typeface="Times New Roman" pitchFamily="18" charset="0"/>
                <a:cs typeface="Times New Roman" pitchFamily="18" charset="0"/>
              </a:rPr>
              <a:t>27/2016. (IX. 16.) EMMI rendelet </a:t>
            </a:r>
          </a:p>
          <a:p>
            <a:pPr marL="0" indent="0">
              <a:defRPr/>
            </a:pPr>
            <a:r>
              <a:rPr lang="hu-HU" sz="8000" dirty="0">
                <a:latin typeface="Times New Roman" pitchFamily="18" charset="0"/>
                <a:cs typeface="Times New Roman" pitchFamily="18" charset="0"/>
              </a:rPr>
              <a:t> </a:t>
            </a:r>
            <a:r>
              <a:rPr lang="hu-HU" sz="8000" dirty="0" smtClean="0">
                <a:latin typeface="Times New Roman" pitchFamily="18" charset="0"/>
                <a:cs typeface="Times New Roman" pitchFamily="18" charset="0"/>
              </a:rPr>
              <a:t>   </a:t>
            </a:r>
            <a:r>
              <a:rPr lang="hu-HU" sz="7000" dirty="0" smtClean="0">
                <a:latin typeface="Times New Roman" pitchFamily="18" charset="0"/>
                <a:cs typeface="Times New Roman" pitchFamily="18" charset="0"/>
              </a:rPr>
              <a:t>[</a:t>
            </a:r>
            <a:r>
              <a:rPr lang="hu-HU" sz="7000" dirty="0" smtClean="0">
                <a:solidFill>
                  <a:srgbClr val="FF0000"/>
                </a:solidFill>
                <a:latin typeface="Times New Roman" pitchFamily="18" charset="0"/>
                <a:cs typeface="Times New Roman" pitchFamily="18" charset="0"/>
              </a:rPr>
              <a:t>hatályon kívül </a:t>
            </a:r>
            <a:r>
              <a:rPr lang="hu-HU" sz="7000" i="1" dirty="0" smtClean="0">
                <a:latin typeface="Times New Roman" pitchFamily="18" charset="0"/>
                <a:cs typeface="Times New Roman" pitchFamily="18" charset="0"/>
              </a:rPr>
              <a:t>37/2013</a:t>
            </a:r>
            <a:r>
              <a:rPr lang="hu-HU" sz="7000" i="1" dirty="0">
                <a:latin typeface="Times New Roman" pitchFamily="18" charset="0"/>
                <a:cs typeface="Times New Roman" pitchFamily="18" charset="0"/>
              </a:rPr>
              <a:t>. (V. 28.) </a:t>
            </a:r>
            <a:r>
              <a:rPr lang="hu-HU" sz="7000" i="1" dirty="0" smtClean="0">
                <a:latin typeface="Times New Roman" pitchFamily="18" charset="0"/>
                <a:cs typeface="Times New Roman" pitchFamily="18" charset="0"/>
              </a:rPr>
              <a:t>EMMI</a:t>
            </a:r>
            <a:r>
              <a:rPr lang="hu-HU" sz="7000" dirty="0" smtClean="0">
                <a:latin typeface="Times New Roman" pitchFamily="18" charset="0"/>
                <a:cs typeface="Times New Roman" pitchFamily="18" charset="0"/>
              </a:rPr>
              <a:t>]</a:t>
            </a:r>
            <a:endParaRPr lang="hu-HU" sz="7000" dirty="0">
              <a:latin typeface="Times New Roman" pitchFamily="18" charset="0"/>
              <a:cs typeface="Times New Roman" pitchFamily="18" charset="0"/>
            </a:endParaRPr>
          </a:p>
          <a:p>
            <a:pPr>
              <a:buFont typeface="Arial" pitchFamily="34" charset="0"/>
              <a:buChar char="•"/>
              <a:defRPr/>
            </a:pPr>
            <a:r>
              <a:rPr lang="hu-HU" sz="8000" b="1" dirty="0" smtClean="0">
                <a:latin typeface="Times New Roman" pitchFamily="18" charset="0"/>
                <a:cs typeface="Times New Roman" pitchFamily="18" charset="0"/>
              </a:rPr>
              <a:t>FM   </a:t>
            </a:r>
            <a:r>
              <a:rPr lang="hu-HU" sz="8000" b="1" dirty="0">
                <a:latin typeface="Times New Roman" pitchFamily="18" charset="0"/>
                <a:cs typeface="Times New Roman" pitchFamily="18" charset="0"/>
              </a:rPr>
              <a:t>– </a:t>
            </a:r>
            <a:r>
              <a:rPr lang="hu-HU" sz="8000" b="1" dirty="0" smtClean="0">
                <a:latin typeface="Times New Roman" pitchFamily="18" charset="0"/>
                <a:cs typeface="Times New Roman" pitchFamily="18" charset="0"/>
              </a:rPr>
              <a:t>56/2016. (VIII.19.) FM rendelet</a:t>
            </a:r>
          </a:p>
          <a:p>
            <a:pPr marL="0" indent="0">
              <a:defRPr/>
            </a:pPr>
            <a:r>
              <a:rPr lang="hu-HU" sz="8000" dirty="0" smtClean="0">
                <a:latin typeface="Times New Roman" pitchFamily="18" charset="0"/>
                <a:cs typeface="Times New Roman" pitchFamily="18" charset="0"/>
              </a:rPr>
              <a:t>    </a:t>
            </a:r>
            <a:r>
              <a:rPr lang="hu-HU" sz="7000" dirty="0" smtClean="0">
                <a:latin typeface="Times New Roman" pitchFamily="18" charset="0"/>
                <a:cs typeface="Times New Roman" pitchFamily="18" charset="0"/>
              </a:rPr>
              <a:t>[</a:t>
            </a:r>
            <a:r>
              <a:rPr lang="hu-HU" sz="7000" dirty="0" smtClean="0">
                <a:solidFill>
                  <a:srgbClr val="FF0000"/>
                </a:solidFill>
                <a:latin typeface="Times New Roman" pitchFamily="18" charset="0"/>
                <a:cs typeface="Times New Roman" pitchFamily="18" charset="0"/>
              </a:rPr>
              <a:t>hatályon </a:t>
            </a:r>
            <a:r>
              <a:rPr lang="hu-HU" sz="7000" dirty="0">
                <a:solidFill>
                  <a:srgbClr val="FF0000"/>
                </a:solidFill>
                <a:latin typeface="Times New Roman" pitchFamily="18" charset="0"/>
                <a:cs typeface="Times New Roman" pitchFamily="18" charset="0"/>
              </a:rPr>
              <a:t>kívül </a:t>
            </a:r>
            <a:r>
              <a:rPr lang="hu-HU" sz="7000" i="1" dirty="0" smtClean="0">
                <a:latin typeface="Times New Roman" pitchFamily="18" charset="0"/>
                <a:cs typeface="Times New Roman" pitchFamily="18" charset="0"/>
              </a:rPr>
              <a:t>41/2013</a:t>
            </a:r>
            <a:r>
              <a:rPr lang="hu-HU" sz="7000" i="1" dirty="0">
                <a:latin typeface="Times New Roman" pitchFamily="18" charset="0"/>
                <a:cs typeface="Times New Roman" pitchFamily="18" charset="0"/>
              </a:rPr>
              <a:t>. (V. 28.) </a:t>
            </a:r>
            <a:r>
              <a:rPr lang="hu-HU" sz="7000" i="1" dirty="0" smtClean="0">
                <a:latin typeface="Times New Roman" pitchFamily="18" charset="0"/>
                <a:cs typeface="Times New Roman" pitchFamily="18" charset="0"/>
              </a:rPr>
              <a:t>VM</a:t>
            </a:r>
            <a:r>
              <a:rPr lang="hu-HU" sz="7000" dirty="0" smtClean="0">
                <a:latin typeface="Times New Roman" pitchFamily="18" charset="0"/>
                <a:cs typeface="Times New Roman" pitchFamily="18" charset="0"/>
              </a:rPr>
              <a:t>]</a:t>
            </a:r>
            <a:endParaRPr lang="hu-HU" sz="7000" dirty="0">
              <a:latin typeface="Times New Roman" pitchFamily="18" charset="0"/>
              <a:cs typeface="Times New Roman" pitchFamily="18" charset="0"/>
            </a:endParaRPr>
          </a:p>
          <a:p>
            <a:pPr>
              <a:buFont typeface="Arial" pitchFamily="34" charset="0"/>
              <a:buChar char="•"/>
              <a:defRPr/>
            </a:pPr>
            <a:r>
              <a:rPr lang="hu-HU" sz="8000" b="1" dirty="0" smtClean="0">
                <a:latin typeface="Times New Roman" pitchFamily="18" charset="0"/>
                <a:cs typeface="Times New Roman" pitchFamily="18" charset="0"/>
              </a:rPr>
              <a:t>HM   – 19/2012. (VII. 18.) HM rendelet</a:t>
            </a:r>
          </a:p>
          <a:p>
            <a:pPr>
              <a:buFont typeface="Arial" pitchFamily="34" charset="0"/>
              <a:buChar char="•"/>
              <a:defRPr/>
            </a:pPr>
            <a:r>
              <a:rPr lang="hu-HU" sz="8000" b="1" dirty="0" smtClean="0">
                <a:latin typeface="Times New Roman" pitchFamily="18" charset="0"/>
                <a:cs typeface="Times New Roman" pitchFamily="18" charset="0"/>
              </a:rPr>
              <a:t>NFM  – 35/2016. (VIII. 31.) NFM rendelet</a:t>
            </a:r>
          </a:p>
          <a:p>
            <a:pPr marL="0" indent="0">
              <a:defRPr/>
            </a:pPr>
            <a:r>
              <a:rPr lang="hu-HU" sz="8000" dirty="0" smtClean="0">
                <a:latin typeface="Times New Roman" pitchFamily="18" charset="0"/>
                <a:cs typeface="Times New Roman" pitchFamily="18" charset="0"/>
              </a:rPr>
              <a:t>   </a:t>
            </a:r>
            <a:r>
              <a:rPr lang="hu-HU" sz="7000" dirty="0" smtClean="0">
                <a:latin typeface="Times New Roman" pitchFamily="18" charset="0"/>
                <a:cs typeface="Times New Roman" pitchFamily="18" charset="0"/>
              </a:rPr>
              <a:t>[</a:t>
            </a:r>
            <a:r>
              <a:rPr lang="hu-HU" sz="7000" dirty="0">
                <a:solidFill>
                  <a:srgbClr val="FF0000"/>
                </a:solidFill>
                <a:latin typeface="Times New Roman" pitchFamily="18" charset="0"/>
                <a:cs typeface="Times New Roman" pitchFamily="18" charset="0"/>
              </a:rPr>
              <a:t>hatályon kívül </a:t>
            </a:r>
            <a:r>
              <a:rPr lang="hu-HU" sz="7000" i="1" dirty="0" smtClean="0">
                <a:latin typeface="Times New Roman" pitchFamily="18" charset="0"/>
                <a:cs typeface="Times New Roman" pitchFamily="18" charset="0"/>
              </a:rPr>
              <a:t>12/2013. (III. 29.) NFM</a:t>
            </a:r>
            <a:r>
              <a:rPr lang="hu-HU" sz="7000" dirty="0" smtClean="0">
                <a:latin typeface="Times New Roman" pitchFamily="18" charset="0"/>
                <a:cs typeface="Times New Roman" pitchFamily="18" charset="0"/>
              </a:rPr>
              <a:t>]</a:t>
            </a:r>
          </a:p>
          <a:p>
            <a:pPr>
              <a:spcBef>
                <a:spcPts val="1800"/>
              </a:spcBef>
              <a:buFont typeface="Arial" pitchFamily="34" charset="0"/>
              <a:buChar char="•"/>
              <a:defRPr/>
            </a:pPr>
            <a:r>
              <a:rPr lang="hu-HU" sz="8000" b="1" dirty="0" smtClean="0">
                <a:latin typeface="Times New Roman" pitchFamily="18" charset="0"/>
                <a:cs typeface="Times New Roman" pitchFamily="18" charset="0"/>
              </a:rPr>
              <a:t>NGM</a:t>
            </a:r>
            <a:r>
              <a:rPr lang="hu-HU" sz="8000" dirty="0" smtClean="0">
                <a:latin typeface="Times New Roman" pitchFamily="18" charset="0"/>
                <a:cs typeface="Times New Roman" pitchFamily="18" charset="0"/>
              </a:rPr>
              <a:t>  </a:t>
            </a:r>
            <a:r>
              <a:rPr lang="hu-HU" sz="8000" b="1" dirty="0" smtClean="0">
                <a:latin typeface="Times New Roman" pitchFamily="18" charset="0"/>
                <a:cs typeface="Times New Roman" pitchFamily="18" charset="0"/>
              </a:rPr>
              <a:t>– </a:t>
            </a:r>
            <a:r>
              <a:rPr lang="hu-HU" sz="8000" b="1" dirty="0">
                <a:latin typeface="Times New Roman" pitchFamily="18" charset="0"/>
                <a:cs typeface="Times New Roman" pitchFamily="18" charset="0"/>
              </a:rPr>
              <a:t>27/2012. (VIII. 27.) NGM </a:t>
            </a:r>
            <a:r>
              <a:rPr lang="hu-HU" sz="8000" b="1" dirty="0" smtClean="0">
                <a:latin typeface="Times New Roman" pitchFamily="18" charset="0"/>
                <a:cs typeface="Times New Roman" pitchFamily="18" charset="0"/>
              </a:rPr>
              <a:t>rendelet</a:t>
            </a:r>
            <a:r>
              <a:rPr lang="hu-HU" sz="8000" b="1" i="1" dirty="0" smtClean="0">
                <a:latin typeface="Times New Roman" pitchFamily="18" charset="0"/>
                <a:cs typeface="Times New Roman" pitchFamily="18" charset="0"/>
              </a:rPr>
              <a:t> </a:t>
            </a:r>
            <a:r>
              <a:rPr lang="hu-HU" sz="8000" dirty="0">
                <a:latin typeface="Times New Roman" pitchFamily="18" charset="0"/>
                <a:cs typeface="Times New Roman" pitchFamily="18" charset="0"/>
              </a:rPr>
              <a:t>[</a:t>
            </a:r>
            <a:r>
              <a:rPr lang="hu-HU" sz="8000" dirty="0">
                <a:solidFill>
                  <a:srgbClr val="0070C0"/>
                </a:solidFill>
                <a:latin typeface="Times New Roman" pitchFamily="18" charset="0"/>
                <a:cs typeface="Times New Roman" pitchFamily="18" charset="0"/>
              </a:rPr>
              <a:t>módosította</a:t>
            </a:r>
            <a:r>
              <a:rPr lang="hu-HU" sz="8000" dirty="0">
                <a:latin typeface="Times New Roman" pitchFamily="18" charset="0"/>
                <a:cs typeface="Times New Roman" pitchFamily="18" charset="0"/>
              </a:rPr>
              <a:t> a </a:t>
            </a:r>
            <a:r>
              <a:rPr lang="hu-HU" sz="8000" i="1" dirty="0" smtClean="0">
                <a:latin typeface="Times New Roman" pitchFamily="18" charset="0"/>
                <a:cs typeface="Times New Roman" pitchFamily="18" charset="0"/>
              </a:rPr>
              <a:t>29/2016</a:t>
            </a:r>
            <a:r>
              <a:rPr lang="hu-HU" sz="8000" i="1" dirty="0">
                <a:latin typeface="Times New Roman" pitchFamily="18" charset="0"/>
                <a:cs typeface="Times New Roman" pitchFamily="18" charset="0"/>
              </a:rPr>
              <a:t>. (VIII. </a:t>
            </a:r>
            <a:r>
              <a:rPr lang="hu-HU" sz="8000" i="1" dirty="0" smtClean="0">
                <a:latin typeface="Times New Roman" pitchFamily="18" charset="0"/>
                <a:cs typeface="Times New Roman" pitchFamily="18" charset="0"/>
              </a:rPr>
              <a:t>26.) NGM</a:t>
            </a:r>
            <a:r>
              <a:rPr lang="hu-HU" sz="8000" dirty="0" smtClean="0">
                <a:latin typeface="Times New Roman" pitchFamily="18" charset="0"/>
                <a:cs typeface="Times New Roman" pitchFamily="18" charset="0"/>
              </a:rPr>
              <a:t>]</a:t>
            </a:r>
            <a:endParaRPr lang="hu-HU"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31</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214312" y="940760"/>
            <a:ext cx="8715375" cy="107721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70" name="Rectangle 2"/>
          <p:cNvSpPr>
            <a:spLocks noGrp="1" noChangeArrowheads="1"/>
          </p:cNvSpPr>
          <p:nvPr>
            <p:ph type="title"/>
          </p:nvPr>
        </p:nvSpPr>
        <p:spPr>
          <a:xfrm>
            <a:off x="457200" y="274638"/>
            <a:ext cx="8229600" cy="582594"/>
          </a:xfrm>
        </p:spPr>
        <p:txBody>
          <a:bodyPr>
            <a:normAutofit/>
          </a:bodyPr>
          <a:lstStyle/>
          <a:p>
            <a:pPr>
              <a:defRPr/>
            </a:pPr>
            <a:r>
              <a:rPr lang="hu-HU" sz="3200" b="1" dirty="0" smtClean="0">
                <a:solidFill>
                  <a:srgbClr val="0070C0"/>
                </a:solidFill>
              </a:rPr>
              <a:t>Felmentés </a:t>
            </a:r>
            <a:r>
              <a:rPr lang="hu-HU" sz="3200" b="1" dirty="0">
                <a:solidFill>
                  <a:srgbClr val="0070C0"/>
                </a:solidFill>
              </a:rPr>
              <a:t>a komplex szakmai vizsgán</a:t>
            </a:r>
          </a:p>
        </p:txBody>
      </p:sp>
      <p:sp>
        <p:nvSpPr>
          <p:cNvPr id="27651" name="Szövegdoboz 4"/>
          <p:cNvSpPr txBox="1">
            <a:spLocks noChangeArrowheads="1"/>
          </p:cNvSpPr>
          <p:nvPr/>
        </p:nvSpPr>
        <p:spPr bwMode="auto">
          <a:xfrm>
            <a:off x="214312" y="908720"/>
            <a:ext cx="8715375" cy="1077218"/>
          </a:xfrm>
          <a:prstGeom prst="rect">
            <a:avLst/>
          </a:prstGeom>
          <a:noFill/>
          <a:ln w="9525">
            <a:noFill/>
            <a:miter lim="800000"/>
            <a:headEnd/>
            <a:tailEnd/>
          </a:ln>
        </p:spPr>
        <p:txBody>
          <a:bodyPr>
            <a:spAutoFit/>
          </a:bodyPr>
          <a:lstStyle/>
          <a:p>
            <a:r>
              <a:rPr lang="hu-HU" sz="2400" b="1" i="1" u="sng" dirty="0"/>
              <a:t>Jogszabályi háttér:</a:t>
            </a:r>
            <a:r>
              <a:rPr lang="hu-HU" sz="2400" dirty="0"/>
              <a:t>   Szt. </a:t>
            </a:r>
            <a:r>
              <a:rPr lang="hu-HU" sz="2400" dirty="0" smtClean="0"/>
              <a:t>9. § (5) bekezdés</a:t>
            </a:r>
            <a:endParaRPr lang="hu-HU" sz="800" dirty="0"/>
          </a:p>
          <a:p>
            <a:r>
              <a:rPr lang="hu-HU" sz="2000" dirty="0"/>
              <a:t>A komplex szakmai vizsga vizsgatevékenységei alól - a 11. §</a:t>
            </a:r>
            <a:r>
              <a:rPr lang="hu-HU" sz="2000" dirty="0" err="1"/>
              <a:t>-ban</a:t>
            </a:r>
            <a:r>
              <a:rPr lang="hu-HU" sz="2000" dirty="0"/>
              <a:t> és a vizsgaszabályzatban foglalt kivételekkel - </a:t>
            </a:r>
            <a:r>
              <a:rPr lang="hu-HU" sz="2000" b="1" dirty="0"/>
              <a:t>felmentés nem adható</a:t>
            </a:r>
            <a:r>
              <a:rPr lang="hu-HU" sz="2000" dirty="0" smtClean="0"/>
              <a:t>.</a:t>
            </a:r>
            <a:endParaRPr lang="hu-HU" sz="2000" dirty="0"/>
          </a:p>
        </p:txBody>
      </p:sp>
      <p:sp>
        <p:nvSpPr>
          <p:cNvPr id="27652" name="Szövegdoboz 5"/>
          <p:cNvSpPr txBox="1">
            <a:spLocks noChangeArrowheads="1"/>
          </p:cNvSpPr>
          <p:nvPr/>
        </p:nvSpPr>
        <p:spPr bwMode="auto">
          <a:xfrm>
            <a:off x="147382" y="2122814"/>
            <a:ext cx="8849233" cy="2077492"/>
          </a:xfrm>
          <a:prstGeom prst="rect">
            <a:avLst/>
          </a:prstGeom>
          <a:solidFill>
            <a:srgbClr val="FFDA65"/>
          </a:solidFill>
          <a:ln w="9525">
            <a:noFill/>
            <a:miter lim="800000"/>
            <a:headEnd/>
            <a:tailEnd/>
          </a:ln>
          <a:effectLst>
            <a:softEdge rad="127000"/>
          </a:effectLst>
        </p:spPr>
        <p:txBody>
          <a:bodyPr wrap="square">
            <a:spAutoFit/>
          </a:bodyPr>
          <a:lstStyle/>
          <a:p>
            <a:pPr marL="180000"/>
            <a:endParaRPr lang="hu-HU" sz="800" b="1" u="sng" dirty="0" smtClean="0"/>
          </a:p>
          <a:p>
            <a:pPr marL="180000"/>
            <a:r>
              <a:rPr lang="hu-HU" sz="2300" b="1" u="sng" dirty="0" smtClean="0"/>
              <a:t>Lehetséges esetek [Vizsgaszabályzat 7. §(1)-(3)]:</a:t>
            </a:r>
            <a:endParaRPr lang="hu-HU" sz="2300" b="1" u="sng" dirty="0"/>
          </a:p>
          <a:p>
            <a:pPr marL="180000"/>
            <a:r>
              <a:rPr lang="hu-HU" sz="2300" dirty="0" smtClean="0"/>
              <a:t>Tanulmányi </a:t>
            </a:r>
            <a:r>
              <a:rPr lang="hu-HU" sz="2300" dirty="0"/>
              <a:t>versenyen elért eredmény alapján </a:t>
            </a:r>
            <a:r>
              <a:rPr lang="hu-HU" sz="2300" dirty="0" smtClean="0"/>
              <a:t>(versenybizottsági igazolás, Hivatalos </a:t>
            </a:r>
            <a:r>
              <a:rPr lang="hu-HU" sz="2300" dirty="0"/>
              <a:t>Értesítőben megjelentetett </a:t>
            </a:r>
            <a:r>
              <a:rPr lang="hu-HU" sz="2300" dirty="0" smtClean="0"/>
              <a:t> versenykiírás)</a:t>
            </a:r>
            <a:endParaRPr lang="hu-HU" sz="2300" dirty="0"/>
          </a:p>
          <a:p>
            <a:pPr marL="180000"/>
            <a:endParaRPr lang="hu-HU" sz="600" dirty="0"/>
          </a:p>
          <a:p>
            <a:pPr marL="180000"/>
            <a:r>
              <a:rPr lang="hu-HU" sz="2300" dirty="0" smtClean="0"/>
              <a:t>Az </a:t>
            </a:r>
            <a:r>
              <a:rPr lang="hu-HU" sz="2300" dirty="0" err="1"/>
              <a:t>szvk</a:t>
            </a:r>
            <a:r>
              <a:rPr lang="hu-HU" sz="2300" dirty="0"/>
              <a:t> egyértelműen rendelkezik a </a:t>
            </a:r>
            <a:r>
              <a:rPr lang="hu-HU" sz="2300" dirty="0" smtClean="0"/>
              <a:t>beszámítás,felmentés </a:t>
            </a:r>
            <a:r>
              <a:rPr lang="hu-HU" sz="2300" dirty="0"/>
              <a:t>lehetőségeiről, feltételeiről</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32</a:t>
            </a:fld>
            <a:endParaRPr lang="hu-HU" dirty="0"/>
          </a:p>
        </p:txBody>
      </p:sp>
      <p:sp>
        <p:nvSpPr>
          <p:cNvPr id="6" name="Tartalom helye 2"/>
          <p:cNvSpPr>
            <a:spLocks noGrp="1"/>
          </p:cNvSpPr>
          <p:nvPr>
            <p:ph idx="4294967295"/>
          </p:nvPr>
        </p:nvSpPr>
        <p:spPr>
          <a:xfrm>
            <a:off x="139766" y="4293096"/>
            <a:ext cx="8822183" cy="2415457"/>
          </a:xfrm>
          <a:solidFill>
            <a:srgbClr val="79DCFF"/>
          </a:solidFill>
          <a:effectLst>
            <a:softEdge rad="127000"/>
          </a:effectLst>
        </p:spPr>
        <p:txBody>
          <a:bodyPr>
            <a:normAutofit fontScale="92500"/>
          </a:bodyPr>
          <a:lstStyle/>
          <a:p>
            <a:pPr marL="180000" indent="0" eaLnBrk="1" hangingPunct="1">
              <a:spcBef>
                <a:spcPts val="1200"/>
              </a:spcBef>
              <a:buFont typeface="Wingdings 3" pitchFamily="18" charset="2"/>
              <a:buNone/>
            </a:pPr>
            <a:endParaRPr lang="hu-HU" sz="600" b="1" u="sng" dirty="0" smtClean="0">
              <a:latin typeface="Arial" charset="0"/>
              <a:cs typeface="Arial" charset="0"/>
            </a:endParaRPr>
          </a:p>
          <a:p>
            <a:pPr marL="180000" indent="0" eaLnBrk="1" hangingPunct="1">
              <a:spcBef>
                <a:spcPts val="1200"/>
              </a:spcBef>
              <a:buFont typeface="Wingdings 3" pitchFamily="18" charset="2"/>
              <a:buNone/>
            </a:pPr>
            <a:r>
              <a:rPr lang="hu-HU" sz="2300" b="1" u="sng" dirty="0" smtClean="0">
                <a:latin typeface="Arial" charset="0"/>
                <a:cs typeface="Arial" charset="0"/>
              </a:rPr>
              <a:t>Sajátos nevelési igényű vizsgázók – esélyegyenlőség [7. § (2)]: </a:t>
            </a:r>
          </a:p>
          <a:p>
            <a:pPr marL="180000" indent="0">
              <a:buNone/>
            </a:pPr>
            <a:r>
              <a:rPr lang="hu-HU" sz="2300" u="sng" dirty="0" smtClean="0">
                <a:latin typeface="Arial" charset="0"/>
                <a:cs typeface="Arial" charset="0"/>
              </a:rPr>
              <a:t>A vizsgabizottság dönthet: </a:t>
            </a:r>
            <a:r>
              <a:rPr lang="hu-HU" sz="2300" dirty="0">
                <a:latin typeface="Arial" charset="0"/>
                <a:cs typeface="Arial" charset="0"/>
              </a:rPr>
              <a:t>Hosszabb végrehajtási </a:t>
            </a:r>
            <a:r>
              <a:rPr lang="hu-HU" sz="2300" dirty="0" smtClean="0">
                <a:latin typeface="Arial" charset="0"/>
                <a:cs typeface="Arial" charset="0"/>
              </a:rPr>
              <a:t>időről, eltérő vizsga-tevékenységről (</a:t>
            </a:r>
            <a:r>
              <a:rPr lang="hu-HU" sz="2300" dirty="0" err="1" smtClean="0">
                <a:latin typeface="Arial" charset="0"/>
                <a:cs typeface="Arial" charset="0"/>
              </a:rPr>
              <a:t>ib-szb</a:t>
            </a:r>
            <a:r>
              <a:rPr lang="hu-HU" sz="2300" dirty="0" smtClean="0">
                <a:latin typeface="Arial" charset="0"/>
                <a:cs typeface="Arial" charset="0"/>
              </a:rPr>
              <a:t>, </a:t>
            </a:r>
            <a:r>
              <a:rPr lang="hu-HU" sz="2300" dirty="0" err="1" smtClean="0">
                <a:latin typeface="Arial" charset="0"/>
                <a:cs typeface="Arial" charset="0"/>
              </a:rPr>
              <a:t>szb-ib</a:t>
            </a:r>
            <a:r>
              <a:rPr lang="hu-HU" sz="2300" dirty="0" smtClean="0">
                <a:latin typeface="Arial" charset="0"/>
                <a:cs typeface="Arial" charset="0"/>
              </a:rPr>
              <a:t>) + jelnyelvi tolmács </a:t>
            </a:r>
            <a:endParaRPr lang="hu-HU" sz="2300" dirty="0">
              <a:latin typeface="Arial" charset="0"/>
              <a:cs typeface="Arial" charset="0"/>
            </a:endParaRPr>
          </a:p>
          <a:p>
            <a:pPr marL="180000" indent="0">
              <a:buNone/>
            </a:pPr>
            <a:r>
              <a:rPr lang="hu-HU" sz="2300" u="sng" dirty="0" smtClean="0">
                <a:latin typeface="Arial" charset="0"/>
                <a:cs typeface="Arial" charset="0"/>
              </a:rPr>
              <a:t>Alapja: </a:t>
            </a:r>
            <a:r>
              <a:rPr lang="hu-HU" sz="2300" dirty="0" smtClean="0">
                <a:latin typeface="Arial" charset="0"/>
                <a:cs typeface="Arial" charset="0"/>
              </a:rPr>
              <a:t>szakbizottság v. szakorvosi vélemény</a:t>
            </a:r>
          </a:p>
          <a:p>
            <a:pPr marL="180000" indent="0" algn="ctr" eaLnBrk="1" hangingPunct="1">
              <a:buFont typeface="Wingdings 3" pitchFamily="18" charset="2"/>
              <a:buNone/>
            </a:pPr>
            <a:endParaRPr lang="hu-HU" sz="600" b="1" i="1" dirty="0" smtClean="0">
              <a:solidFill>
                <a:srgbClr val="FF0000"/>
              </a:solidFill>
              <a:latin typeface="Arial" charset="0"/>
              <a:cs typeface="Arial" charset="0"/>
            </a:endParaRPr>
          </a:p>
          <a:p>
            <a:pPr marL="180000" indent="0" algn="ctr" eaLnBrk="1" hangingPunct="1">
              <a:buFont typeface="Wingdings 3" pitchFamily="18" charset="2"/>
              <a:buNone/>
            </a:pPr>
            <a:r>
              <a:rPr lang="hu-HU" sz="2300" b="1" i="1" dirty="0" smtClean="0">
                <a:solidFill>
                  <a:srgbClr val="FF0000"/>
                </a:solidFill>
                <a:latin typeface="Arial" charset="0"/>
                <a:cs typeface="Arial" charset="0"/>
              </a:rPr>
              <a:t>DE, a követelmények teljesítése alól nem lehet felmentést adni !!!</a:t>
            </a:r>
          </a:p>
        </p:txBody>
      </p:sp>
    </p:spTree>
    <p:extLst>
      <p:ext uri="{BB962C8B-B14F-4D97-AF65-F5344CB8AC3E}">
        <p14:creationId xmlns:p14="http://schemas.microsoft.com/office/powerpoint/2010/main" val="3238195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214313" y="4071938"/>
            <a:ext cx="8822183" cy="2677656"/>
          </a:xfrm>
          <a:prstGeom prst="roundRect">
            <a:avLst>
              <a:gd name="adj" fmla="val 9837"/>
            </a:avLst>
          </a:prstGeom>
          <a:solidFill>
            <a:srgbClr val="B686D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170" name="Rectangle 2"/>
          <p:cNvSpPr>
            <a:spLocks noGrp="1" noChangeArrowheads="1"/>
          </p:cNvSpPr>
          <p:nvPr>
            <p:ph type="title"/>
          </p:nvPr>
        </p:nvSpPr>
        <p:spPr>
          <a:xfrm>
            <a:off x="428596" y="142852"/>
            <a:ext cx="8229600" cy="714380"/>
          </a:xfrm>
        </p:spPr>
        <p:txBody>
          <a:bodyPr>
            <a:normAutofit fontScale="90000"/>
          </a:bodyPr>
          <a:lstStyle/>
          <a:p>
            <a:pPr>
              <a:defRPr/>
            </a:pPr>
            <a:r>
              <a:rPr lang="hu-HU" sz="3200" b="1" dirty="0">
                <a:solidFill>
                  <a:srgbClr val="0070C0"/>
                </a:solidFill>
              </a:rPr>
              <a:t>Speciális vizsgahelyzetek:</a:t>
            </a:r>
            <a:br>
              <a:rPr lang="hu-HU" sz="3200" b="1" dirty="0">
                <a:solidFill>
                  <a:srgbClr val="0070C0"/>
                </a:solidFill>
              </a:rPr>
            </a:br>
            <a:r>
              <a:rPr lang="hu-HU" sz="3200" b="1" dirty="0">
                <a:solidFill>
                  <a:srgbClr val="0070C0"/>
                </a:solidFill>
              </a:rPr>
              <a:t>A szakmai vizsga felfüggesztése </a:t>
            </a:r>
            <a:r>
              <a:rPr lang="hu-HU" sz="3200" b="1" dirty="0" smtClean="0">
                <a:solidFill>
                  <a:srgbClr val="0070C0"/>
                </a:solidFill>
              </a:rPr>
              <a:t>1. </a:t>
            </a:r>
            <a:endParaRPr lang="hu-HU" sz="3200" dirty="0" smtClean="0"/>
          </a:p>
        </p:txBody>
      </p:sp>
      <p:sp>
        <p:nvSpPr>
          <p:cNvPr id="35843" name="Szövegdoboz 5"/>
          <p:cNvSpPr txBox="1">
            <a:spLocks noChangeArrowheads="1"/>
          </p:cNvSpPr>
          <p:nvPr/>
        </p:nvSpPr>
        <p:spPr bwMode="auto">
          <a:xfrm>
            <a:off x="216601" y="980728"/>
            <a:ext cx="8822183" cy="2939266"/>
          </a:xfrm>
          <a:prstGeom prst="rect">
            <a:avLst/>
          </a:prstGeom>
          <a:solidFill>
            <a:srgbClr val="FFB64B"/>
          </a:solidFill>
          <a:ln w="9525">
            <a:noFill/>
            <a:miter lim="800000"/>
            <a:headEnd/>
            <a:tailEnd/>
          </a:ln>
          <a:effectLst>
            <a:glow rad="63500">
              <a:schemeClr val="accent4">
                <a:satMod val="175000"/>
                <a:alpha val="67000"/>
              </a:schemeClr>
            </a:glow>
            <a:softEdge rad="127000"/>
          </a:effectLst>
        </p:spPr>
        <p:txBody>
          <a:bodyPr wrap="square">
            <a:spAutoFit/>
          </a:bodyPr>
          <a:lstStyle/>
          <a:p>
            <a:r>
              <a:rPr lang="hu-HU" sz="2400" b="1" u="sng" dirty="0" smtClean="0"/>
              <a:t>A felfüggesztés </a:t>
            </a:r>
            <a:r>
              <a:rPr lang="hu-HU" sz="2400" b="1" u="sng" dirty="0"/>
              <a:t>okai:</a:t>
            </a:r>
          </a:p>
          <a:p>
            <a:pPr marL="342900" indent="-342900">
              <a:buFont typeface="Wingdings" panose="05000000000000000000" pitchFamily="2" charset="2"/>
              <a:buChar char="Ø"/>
            </a:pPr>
            <a:r>
              <a:rPr lang="hu-HU" sz="2300" dirty="0"/>
              <a:t>Szabálytalanság észlelése az írásbeli vizsgatevékenység alatt</a:t>
            </a:r>
          </a:p>
          <a:p>
            <a:pPr marL="342900" indent="-342900">
              <a:buFont typeface="Wingdings" panose="05000000000000000000" pitchFamily="2" charset="2"/>
              <a:buChar char="Ø"/>
            </a:pPr>
            <a:r>
              <a:rPr lang="hu-HU" sz="2300" dirty="0"/>
              <a:t>A gyakorlati feladatok esetén nincs </a:t>
            </a:r>
            <a:r>
              <a:rPr lang="hu-HU" sz="2300" dirty="0" smtClean="0"/>
              <a:t>megegyezés a feladatokról</a:t>
            </a:r>
            <a:endParaRPr lang="hu-HU" sz="2300" dirty="0"/>
          </a:p>
          <a:p>
            <a:pPr marL="342900" indent="-342900">
              <a:buFont typeface="Wingdings" panose="05000000000000000000" pitchFamily="2" charset="2"/>
              <a:buChar char="Ø"/>
            </a:pPr>
            <a:r>
              <a:rPr lang="hu-HU" sz="2300" dirty="0"/>
              <a:t>A vizsgahelyszínek előkészítettsége nem megfelelő</a:t>
            </a:r>
          </a:p>
          <a:p>
            <a:pPr marL="342900" indent="-342900">
              <a:buFont typeface="Wingdings" panose="05000000000000000000" pitchFamily="2" charset="2"/>
              <a:buChar char="Ø"/>
            </a:pPr>
            <a:r>
              <a:rPr lang="hu-HU" sz="2300" dirty="0"/>
              <a:t>A vizsga folytatásának, illetve gyakorlati tevékenység </a:t>
            </a:r>
          </a:p>
          <a:p>
            <a:pPr marL="342900" indent="-342900">
              <a:buFont typeface="Wingdings" panose="05000000000000000000" pitchFamily="2" charset="2"/>
              <a:buChar char="Ø"/>
            </a:pPr>
            <a:r>
              <a:rPr lang="hu-HU" sz="2300" dirty="0"/>
              <a:t>biztonságos elvégzésének a lehetősége nem áll fenn</a:t>
            </a:r>
          </a:p>
          <a:p>
            <a:pPr marL="342900" indent="-342900">
              <a:buFont typeface="Wingdings" panose="05000000000000000000" pitchFamily="2" charset="2"/>
              <a:buChar char="Ø"/>
            </a:pPr>
            <a:r>
              <a:rPr lang="hu-HU" sz="2300" dirty="0"/>
              <a:t>Az elnök nem ért egyet a vizsgabizottság eljárásával, </a:t>
            </a:r>
          </a:p>
          <a:p>
            <a:pPr marL="342900" indent="-342900">
              <a:buFont typeface="Wingdings" panose="05000000000000000000" pitchFamily="2" charset="2"/>
              <a:buChar char="Ø"/>
            </a:pPr>
            <a:r>
              <a:rPr lang="hu-HU" sz="2300" dirty="0"/>
              <a:t>döntésével </a:t>
            </a:r>
          </a:p>
        </p:txBody>
      </p:sp>
      <p:sp>
        <p:nvSpPr>
          <p:cNvPr id="35844" name="Szövegdoboz 6"/>
          <p:cNvSpPr txBox="1">
            <a:spLocks noChangeArrowheads="1"/>
          </p:cNvSpPr>
          <p:nvPr/>
        </p:nvSpPr>
        <p:spPr bwMode="auto">
          <a:xfrm>
            <a:off x="214313" y="4071938"/>
            <a:ext cx="8822183" cy="2677656"/>
          </a:xfrm>
          <a:prstGeom prst="rect">
            <a:avLst/>
          </a:prstGeom>
          <a:noFill/>
          <a:ln w="9525">
            <a:noFill/>
            <a:miter lim="800000"/>
            <a:headEnd/>
            <a:tailEnd/>
          </a:ln>
        </p:spPr>
        <p:txBody>
          <a:bodyPr wrap="square">
            <a:spAutoFit/>
          </a:bodyPr>
          <a:lstStyle/>
          <a:p>
            <a:pPr marL="144000"/>
            <a:r>
              <a:rPr lang="hu-HU" sz="2400" b="1" u="sng" dirty="0"/>
              <a:t>Módja:</a:t>
            </a:r>
          </a:p>
          <a:p>
            <a:pPr marL="144000"/>
            <a:r>
              <a:rPr lang="hu-HU" sz="2400" dirty="0"/>
              <a:t>Az </a:t>
            </a:r>
            <a:r>
              <a:rPr lang="hu-HU" sz="2400" b="1" dirty="0"/>
              <a:t>elnök</a:t>
            </a:r>
            <a:r>
              <a:rPr lang="hu-HU" sz="2400" dirty="0"/>
              <a:t> a bizottsággal (vagy nélküle) </a:t>
            </a:r>
            <a:r>
              <a:rPr lang="hu-HU" sz="2400" b="1" dirty="0"/>
              <a:t>dönt</a:t>
            </a:r>
            <a:r>
              <a:rPr lang="hu-HU" sz="2400" dirty="0"/>
              <a:t> a felfüggesztésről. </a:t>
            </a:r>
          </a:p>
          <a:p>
            <a:pPr marL="144000"/>
            <a:r>
              <a:rPr lang="hu-HU" sz="2400" dirty="0"/>
              <a:t>Ezt a vizsga </a:t>
            </a:r>
            <a:r>
              <a:rPr lang="hu-HU" sz="2400" b="1" dirty="0"/>
              <a:t>jegyzőkönyvében rögzítik</a:t>
            </a:r>
            <a:r>
              <a:rPr lang="hu-HU" sz="2400" dirty="0"/>
              <a:t>, vagy külön jegyző-</a:t>
            </a:r>
          </a:p>
          <a:p>
            <a:pPr marL="144000"/>
            <a:r>
              <a:rPr lang="hu-HU" sz="2400" dirty="0"/>
              <a:t>könyvet vesznek fel. Módot kell adni a különvélemény </a:t>
            </a:r>
          </a:p>
          <a:p>
            <a:pPr marL="144000"/>
            <a:r>
              <a:rPr lang="hu-HU" sz="2400" dirty="0"/>
              <a:t>rögzítésére is. </a:t>
            </a:r>
          </a:p>
          <a:p>
            <a:pPr marL="144000"/>
            <a:r>
              <a:rPr lang="hu-HU" sz="2400" dirty="0"/>
              <a:t>A felfüggesztésről, annak okairól a </a:t>
            </a:r>
            <a:r>
              <a:rPr lang="hu-HU" sz="2400" b="1" dirty="0"/>
              <a:t>vizsgázókat </a:t>
            </a:r>
            <a:r>
              <a:rPr lang="hu-HU" sz="2400" b="1" dirty="0" err="1" smtClean="0"/>
              <a:t>haladék-talanul</a:t>
            </a:r>
            <a:r>
              <a:rPr lang="hu-HU" sz="2400" b="1" dirty="0" smtClean="0"/>
              <a:t> tájékoztatni</a:t>
            </a:r>
            <a:r>
              <a:rPr lang="hu-HU" sz="2400" dirty="0" smtClean="0"/>
              <a:t> kell.</a:t>
            </a:r>
            <a:endParaRPr lang="hu-HU" sz="24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33</a:t>
            </a:fld>
            <a:endParaRPr lang="hu-HU" dirty="0"/>
          </a:p>
        </p:txBody>
      </p:sp>
    </p:spTree>
    <p:extLst>
      <p:ext uri="{BB962C8B-B14F-4D97-AF65-F5344CB8AC3E}">
        <p14:creationId xmlns:p14="http://schemas.microsoft.com/office/powerpoint/2010/main" val="2743247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6304" y="404664"/>
            <a:ext cx="8229600" cy="714380"/>
          </a:xfrm>
        </p:spPr>
        <p:txBody>
          <a:bodyPr>
            <a:noAutofit/>
          </a:bodyPr>
          <a:lstStyle/>
          <a:p>
            <a:pPr>
              <a:defRPr/>
            </a:pPr>
            <a:r>
              <a:rPr lang="hu-HU" sz="2900" b="1" dirty="0" smtClean="0">
                <a:solidFill>
                  <a:srgbClr val="0070C0"/>
                </a:solidFill>
              </a:rPr>
              <a:t>Speciális vizsgahelyzetek:</a:t>
            </a:r>
            <a:br>
              <a:rPr lang="hu-HU" sz="2900" b="1" dirty="0" smtClean="0">
                <a:solidFill>
                  <a:srgbClr val="0070C0"/>
                </a:solidFill>
              </a:rPr>
            </a:br>
            <a:r>
              <a:rPr lang="hu-HU" sz="2900" b="1" dirty="0" smtClean="0">
                <a:solidFill>
                  <a:srgbClr val="0070C0"/>
                </a:solidFill>
              </a:rPr>
              <a:t>A </a:t>
            </a:r>
            <a:r>
              <a:rPr lang="hu-HU" sz="2900" b="1" dirty="0">
                <a:solidFill>
                  <a:srgbClr val="0070C0"/>
                </a:solidFill>
              </a:rPr>
              <a:t>szakmai </a:t>
            </a:r>
            <a:r>
              <a:rPr lang="hu-HU" sz="2900" b="1" dirty="0" smtClean="0">
                <a:solidFill>
                  <a:srgbClr val="0070C0"/>
                </a:solidFill>
              </a:rPr>
              <a:t>vizsga </a:t>
            </a:r>
            <a:r>
              <a:rPr lang="hu-HU" sz="2900" b="1" dirty="0">
                <a:solidFill>
                  <a:srgbClr val="0070C0"/>
                </a:solidFill>
              </a:rPr>
              <a:t>felfüggesztése 2. </a:t>
            </a:r>
          </a:p>
        </p:txBody>
      </p:sp>
      <p:sp>
        <p:nvSpPr>
          <p:cNvPr id="36867" name="Szövegdoboz 3"/>
          <p:cNvSpPr txBox="1">
            <a:spLocks noChangeArrowheads="1"/>
          </p:cNvSpPr>
          <p:nvPr/>
        </p:nvSpPr>
        <p:spPr bwMode="auto">
          <a:xfrm>
            <a:off x="262960" y="1268760"/>
            <a:ext cx="8712968" cy="2785378"/>
          </a:xfrm>
          <a:prstGeom prst="rect">
            <a:avLst/>
          </a:prstGeom>
          <a:solidFill>
            <a:srgbClr val="C6E6A2"/>
          </a:solidFill>
          <a:ln w="9525">
            <a:noFill/>
            <a:miter lim="800000"/>
            <a:headEnd/>
            <a:tailEnd/>
          </a:ln>
          <a:effectLst>
            <a:softEdge rad="317500"/>
          </a:effectLst>
        </p:spPr>
        <p:txBody>
          <a:bodyPr wrap="square">
            <a:spAutoFit/>
          </a:bodyPr>
          <a:lstStyle/>
          <a:p>
            <a:endParaRPr lang="hu-HU" sz="2500" dirty="0" smtClean="0"/>
          </a:p>
          <a:p>
            <a:pPr marL="180000"/>
            <a:r>
              <a:rPr lang="hu-HU" sz="2500" dirty="0" smtClean="0"/>
              <a:t>Ha </a:t>
            </a:r>
            <a:r>
              <a:rPr lang="hu-HU" sz="2500" dirty="0"/>
              <a:t>a felfüggesztés alapjául szolgáló ok rövid időn </a:t>
            </a:r>
          </a:p>
          <a:p>
            <a:pPr marL="180000"/>
            <a:r>
              <a:rPr lang="hu-HU" sz="2500" dirty="0"/>
              <a:t>belül megszüntethető, akkor nincs tovább teendő, </a:t>
            </a:r>
          </a:p>
          <a:p>
            <a:pPr marL="180000"/>
            <a:r>
              <a:rPr lang="hu-HU" sz="2500" dirty="0"/>
              <a:t>a megszűnést követően a vizsga folytatható, az esemény lezárása a jegyzőkönyvben rögzítendő </a:t>
            </a:r>
          </a:p>
          <a:p>
            <a:pPr marL="180000"/>
            <a:r>
              <a:rPr lang="hu-HU" sz="2500" dirty="0"/>
              <a:t>(elnöki jelentésben kitérni rá</a:t>
            </a:r>
            <a:r>
              <a:rPr lang="hu-HU" sz="2500" dirty="0" smtClean="0"/>
              <a:t>)</a:t>
            </a:r>
          </a:p>
          <a:p>
            <a:endParaRPr lang="hu-HU" sz="2500" dirty="0"/>
          </a:p>
        </p:txBody>
      </p:sp>
      <p:sp>
        <p:nvSpPr>
          <p:cNvPr id="5" name="Szövegdoboz 4"/>
          <p:cNvSpPr txBox="1"/>
          <p:nvPr/>
        </p:nvSpPr>
        <p:spPr>
          <a:xfrm>
            <a:off x="348304" y="3933056"/>
            <a:ext cx="8352928" cy="2785378"/>
          </a:xfrm>
          <a:prstGeom prst="rect">
            <a:avLst/>
          </a:prstGeom>
          <a:solidFill>
            <a:schemeClr val="accent2">
              <a:lumMod val="60000"/>
              <a:lumOff val="40000"/>
            </a:schemeClr>
          </a:solidFill>
          <a:effectLst>
            <a:softEdge rad="317500"/>
          </a:effectLst>
        </p:spPr>
        <p:txBody>
          <a:bodyPr wrap="square">
            <a:spAutoFit/>
          </a:bodyPr>
          <a:lstStyle/>
          <a:p>
            <a:pPr>
              <a:defRPr/>
            </a:pPr>
            <a:endParaRPr lang="hu-HU" sz="2500" dirty="0" smtClean="0"/>
          </a:p>
          <a:p>
            <a:pPr marL="216000">
              <a:defRPr/>
            </a:pPr>
            <a:r>
              <a:rPr lang="hu-HU" sz="2500" dirty="0" smtClean="0"/>
              <a:t>Ha </a:t>
            </a:r>
            <a:r>
              <a:rPr lang="hu-HU" sz="2500" dirty="0"/>
              <a:t>a felfüggesztés oka szabálytalanság, vagy az ok </a:t>
            </a:r>
          </a:p>
          <a:p>
            <a:pPr marL="216000">
              <a:defRPr/>
            </a:pPr>
            <a:r>
              <a:rPr lang="hu-HU" sz="2500" dirty="0"/>
              <a:t>nem szüntethető meg belátható időn belül, vagy </a:t>
            </a:r>
          </a:p>
          <a:p>
            <a:pPr marL="216000">
              <a:defRPr/>
            </a:pPr>
            <a:r>
              <a:rPr lang="hu-HU" sz="2500" dirty="0"/>
              <a:t>a bizottság nem tud megegyezni, akkor a felfüggesz-</a:t>
            </a:r>
          </a:p>
          <a:p>
            <a:pPr marL="216000">
              <a:defRPr/>
            </a:pPr>
            <a:r>
              <a:rPr lang="hu-HU" sz="2500" dirty="0" err="1"/>
              <a:t>tésről</a:t>
            </a:r>
            <a:r>
              <a:rPr lang="hu-HU" sz="2500" dirty="0"/>
              <a:t> haladéktalanul tájékoztatni kell a megbízót, </a:t>
            </a:r>
          </a:p>
          <a:p>
            <a:pPr marL="216000">
              <a:defRPr/>
            </a:pPr>
            <a:r>
              <a:rPr lang="hu-HU" sz="2500" dirty="0"/>
              <a:t>kérve a további </a:t>
            </a:r>
            <a:r>
              <a:rPr lang="hu-HU" sz="2500" dirty="0" smtClean="0"/>
              <a:t>intézkedést</a:t>
            </a:r>
          </a:p>
          <a:p>
            <a:pPr>
              <a:defRPr/>
            </a:pPr>
            <a:endParaRPr lang="hu-HU" sz="25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34</a:t>
            </a:fld>
            <a:endParaRPr lang="hu-HU" dirty="0"/>
          </a:p>
        </p:txBody>
      </p:sp>
    </p:spTree>
    <p:extLst>
      <p:ext uri="{BB962C8B-B14F-4D97-AF65-F5344CB8AC3E}">
        <p14:creationId xmlns:p14="http://schemas.microsoft.com/office/powerpoint/2010/main" val="3193558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34" y="428604"/>
            <a:ext cx="8229600" cy="796908"/>
          </a:xfrm>
        </p:spPr>
        <p:txBody>
          <a:bodyPr>
            <a:normAutofit fontScale="90000"/>
          </a:bodyPr>
          <a:lstStyle/>
          <a:p>
            <a:pPr>
              <a:defRPr/>
            </a:pPr>
            <a:r>
              <a:rPr lang="hu-HU" sz="3200" b="1" dirty="0">
                <a:solidFill>
                  <a:srgbClr val="0070C0"/>
                </a:solidFill>
              </a:rPr>
              <a:t>Speciális vizsgahelyzetek:</a:t>
            </a:r>
            <a:br>
              <a:rPr lang="hu-HU" sz="3200" b="1" dirty="0">
                <a:solidFill>
                  <a:srgbClr val="0070C0"/>
                </a:solidFill>
              </a:rPr>
            </a:br>
            <a:r>
              <a:rPr lang="hu-HU" sz="3200" b="1" dirty="0" smtClean="0">
                <a:solidFill>
                  <a:srgbClr val="0070C0"/>
                </a:solidFill>
              </a:rPr>
              <a:t>Eltiltás </a:t>
            </a:r>
            <a:r>
              <a:rPr lang="hu-HU" sz="3200" b="1" dirty="0">
                <a:solidFill>
                  <a:srgbClr val="0070C0"/>
                </a:solidFill>
              </a:rPr>
              <a:t>a szakmai </a:t>
            </a:r>
            <a:r>
              <a:rPr lang="hu-HU" sz="3200" b="1" dirty="0" smtClean="0">
                <a:solidFill>
                  <a:srgbClr val="0070C0"/>
                </a:solidFill>
              </a:rPr>
              <a:t>vizsgától </a:t>
            </a:r>
            <a:endParaRPr lang="hu-HU" sz="3200" b="1" dirty="0">
              <a:solidFill>
                <a:srgbClr val="0070C0"/>
              </a:solidFill>
            </a:endParaRPr>
          </a:p>
        </p:txBody>
      </p:sp>
      <p:sp>
        <p:nvSpPr>
          <p:cNvPr id="37891" name="Szövegdoboz 4"/>
          <p:cNvSpPr txBox="1">
            <a:spLocks noChangeArrowheads="1"/>
          </p:cNvSpPr>
          <p:nvPr/>
        </p:nvSpPr>
        <p:spPr bwMode="auto">
          <a:xfrm>
            <a:off x="323528" y="1785938"/>
            <a:ext cx="8696054" cy="4078039"/>
          </a:xfrm>
          <a:prstGeom prst="rect">
            <a:avLst/>
          </a:prstGeom>
          <a:solidFill>
            <a:srgbClr val="93E3FF"/>
          </a:solidFill>
          <a:ln w="9525">
            <a:noFill/>
            <a:miter lim="800000"/>
            <a:headEnd/>
            <a:tailEnd/>
          </a:ln>
          <a:effectLst>
            <a:softEdge rad="127000"/>
          </a:effectLst>
        </p:spPr>
        <p:txBody>
          <a:bodyPr wrap="square">
            <a:spAutoFit/>
          </a:bodyPr>
          <a:lstStyle/>
          <a:p>
            <a:pPr marL="180000"/>
            <a:endParaRPr lang="hu-HU" sz="1200" b="1" u="sng" dirty="0" smtClean="0"/>
          </a:p>
          <a:p>
            <a:pPr marL="180000"/>
            <a:r>
              <a:rPr lang="hu-HU" sz="2500" b="1" u="sng" dirty="0" smtClean="0"/>
              <a:t>Eltiltás </a:t>
            </a:r>
            <a:r>
              <a:rPr lang="hu-HU" sz="2500" b="1" u="sng" dirty="0"/>
              <a:t>oka:</a:t>
            </a:r>
          </a:p>
          <a:p>
            <a:pPr marL="180000"/>
            <a:r>
              <a:rPr lang="hu-HU" sz="2500" dirty="0"/>
              <a:t>A vizsga rendjének </a:t>
            </a:r>
            <a:r>
              <a:rPr lang="hu-HU" sz="2500" dirty="0" smtClean="0"/>
              <a:t>megzavarása, súlyos jogszabálysértés</a:t>
            </a:r>
            <a:endParaRPr lang="hu-HU" sz="2500" dirty="0"/>
          </a:p>
          <a:p>
            <a:pPr marL="180000"/>
            <a:endParaRPr lang="hu-HU" sz="2500" b="1" u="sng" dirty="0"/>
          </a:p>
          <a:p>
            <a:pPr marL="180000"/>
            <a:r>
              <a:rPr lang="hu-HU" sz="2500" b="1" u="sng" dirty="0"/>
              <a:t>Módja:</a:t>
            </a:r>
          </a:p>
          <a:p>
            <a:pPr marL="180000"/>
            <a:r>
              <a:rPr lang="hu-HU" sz="2500" dirty="0"/>
              <a:t>A vizsgabizottság </a:t>
            </a:r>
            <a:r>
              <a:rPr lang="hu-HU" sz="2500" u="sng" dirty="0"/>
              <a:t>dönt</a:t>
            </a:r>
            <a:r>
              <a:rPr lang="hu-HU" sz="2500" dirty="0"/>
              <a:t> </a:t>
            </a:r>
            <a:r>
              <a:rPr lang="hu-HU" sz="2500" dirty="0" smtClean="0"/>
              <a:t>az eltiltásról</a:t>
            </a:r>
            <a:endParaRPr lang="hu-HU" sz="2500" dirty="0"/>
          </a:p>
          <a:p>
            <a:pPr marL="180000">
              <a:spcBef>
                <a:spcPts val="600"/>
              </a:spcBef>
            </a:pPr>
            <a:r>
              <a:rPr lang="hu-HU" sz="2500" dirty="0"/>
              <a:t>A döntést (a eltiltás okának feltüntetésével) a vizsga </a:t>
            </a:r>
          </a:p>
          <a:p>
            <a:pPr marL="180000"/>
            <a:r>
              <a:rPr lang="hu-HU" sz="2500" dirty="0"/>
              <a:t>jegyzőkönyvben </a:t>
            </a:r>
            <a:r>
              <a:rPr lang="hu-HU" sz="2500" u="sng" dirty="0"/>
              <a:t>rögzítik</a:t>
            </a:r>
            <a:r>
              <a:rPr lang="hu-HU" sz="2500" dirty="0"/>
              <a:t>, majd </a:t>
            </a:r>
          </a:p>
          <a:p>
            <a:pPr marL="180000">
              <a:spcBef>
                <a:spcPts val="600"/>
              </a:spcBef>
            </a:pPr>
            <a:r>
              <a:rPr lang="hu-HU" sz="2500" dirty="0" smtClean="0"/>
              <a:t>az eltiltott </a:t>
            </a:r>
            <a:r>
              <a:rPr lang="hu-HU" sz="2500" dirty="0"/>
              <a:t>vizsgázóval szóban is </a:t>
            </a:r>
            <a:r>
              <a:rPr lang="hu-HU" sz="2500" u="sng" dirty="0"/>
              <a:t>közlik</a:t>
            </a:r>
            <a:r>
              <a:rPr lang="hu-HU" sz="2500" dirty="0"/>
              <a:t> a </a:t>
            </a:r>
            <a:r>
              <a:rPr lang="hu-HU" sz="2500" dirty="0" err="1"/>
              <a:t>dön-</a:t>
            </a:r>
            <a:endParaRPr lang="hu-HU" sz="2500" dirty="0"/>
          </a:p>
          <a:p>
            <a:pPr marL="180000"/>
            <a:r>
              <a:rPr lang="hu-HU" sz="2500" dirty="0" err="1"/>
              <a:t>tést</a:t>
            </a:r>
            <a:r>
              <a:rPr lang="hu-HU" sz="2500" dirty="0"/>
              <a:t> (elnök) és tájékoztatják a további </a:t>
            </a:r>
            <a:r>
              <a:rPr lang="hu-HU" sz="2500" dirty="0" smtClean="0"/>
              <a:t>lehetőségekről</a:t>
            </a:r>
          </a:p>
          <a:p>
            <a:pPr marL="180000"/>
            <a:endParaRPr lang="hu-HU" sz="12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35</a:t>
            </a:fld>
            <a:endParaRPr lang="hu-HU" dirty="0"/>
          </a:p>
        </p:txBody>
      </p:sp>
    </p:spTree>
    <p:extLst>
      <p:ext uri="{BB962C8B-B14F-4D97-AF65-F5344CB8AC3E}">
        <p14:creationId xmlns:p14="http://schemas.microsoft.com/office/powerpoint/2010/main" val="3302066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138138"/>
          </a:xfrm>
        </p:spPr>
        <p:txBody>
          <a:bodyPr>
            <a:normAutofit/>
          </a:bodyPr>
          <a:lstStyle/>
          <a:p>
            <a:pPr>
              <a:defRPr/>
            </a:pPr>
            <a:r>
              <a:rPr lang="hu-HU" sz="3200" b="1" dirty="0" smtClean="0">
                <a:solidFill>
                  <a:srgbClr val="0070C0"/>
                </a:solidFill>
              </a:rPr>
              <a:t>Javító-</a:t>
            </a:r>
            <a:r>
              <a:rPr lang="hu-HU" sz="3200" b="1" dirty="0">
                <a:solidFill>
                  <a:srgbClr val="0070C0"/>
                </a:solidFill>
              </a:rPr>
              <a:t>, </a:t>
            </a:r>
            <a:r>
              <a:rPr lang="hu-HU" sz="3200" b="1" dirty="0" err="1">
                <a:solidFill>
                  <a:srgbClr val="0070C0"/>
                </a:solidFill>
              </a:rPr>
              <a:t>pótlóvizsgák</a:t>
            </a:r>
            <a:r>
              <a:rPr lang="hu-HU" sz="3200" b="1" dirty="0">
                <a:solidFill>
                  <a:srgbClr val="0070C0"/>
                </a:solidFill>
              </a:rPr>
              <a:t> </a:t>
            </a:r>
            <a:r>
              <a:rPr lang="hu-HU" sz="3200" b="1" dirty="0" smtClean="0">
                <a:solidFill>
                  <a:srgbClr val="0070C0"/>
                </a:solidFill>
              </a:rPr>
              <a:t/>
            </a:r>
            <a:br>
              <a:rPr lang="hu-HU" sz="3200" b="1" dirty="0" smtClean="0">
                <a:solidFill>
                  <a:srgbClr val="0070C0"/>
                </a:solidFill>
              </a:rPr>
            </a:br>
            <a:r>
              <a:rPr lang="hu-HU" sz="3200" b="1" dirty="0" smtClean="0">
                <a:solidFill>
                  <a:srgbClr val="0070C0"/>
                </a:solidFill>
              </a:rPr>
              <a:t>39-40. §</a:t>
            </a:r>
            <a:endParaRPr lang="hu-HU" sz="3200" b="1" dirty="0">
              <a:solidFill>
                <a:srgbClr val="0070C0"/>
              </a:solidFill>
            </a:endParaRPr>
          </a:p>
        </p:txBody>
      </p:sp>
      <p:sp>
        <p:nvSpPr>
          <p:cNvPr id="33795" name="Szövegdoboz 4"/>
          <p:cNvSpPr txBox="1">
            <a:spLocks noChangeArrowheads="1"/>
          </p:cNvSpPr>
          <p:nvPr/>
        </p:nvSpPr>
        <p:spPr bwMode="auto">
          <a:xfrm>
            <a:off x="0" y="1285875"/>
            <a:ext cx="9144000" cy="1569660"/>
          </a:xfrm>
          <a:prstGeom prst="rect">
            <a:avLst/>
          </a:prstGeom>
          <a:solidFill>
            <a:srgbClr val="FFFF75"/>
          </a:solidFill>
          <a:ln w="9525">
            <a:noFill/>
            <a:miter lim="800000"/>
            <a:headEnd/>
            <a:tailEnd/>
          </a:ln>
          <a:effectLst>
            <a:softEdge rad="127000"/>
          </a:effectLst>
        </p:spPr>
        <p:txBody>
          <a:bodyPr>
            <a:spAutoFit/>
          </a:bodyPr>
          <a:lstStyle/>
          <a:p>
            <a:r>
              <a:rPr lang="hu-HU" sz="2400" b="1" u="sng" dirty="0"/>
              <a:t>Javító vizsga:</a:t>
            </a:r>
            <a:r>
              <a:rPr lang="hu-HU" sz="2400" b="1" dirty="0"/>
              <a:t> </a:t>
            </a:r>
          </a:p>
          <a:p>
            <a:r>
              <a:rPr lang="hu-HU" sz="2400" dirty="0"/>
              <a:t>sikertelen teljesítést, </a:t>
            </a:r>
            <a:r>
              <a:rPr lang="hu-HU" sz="2400" dirty="0" smtClean="0"/>
              <a:t>eltiltást vagy igazolatlan hiányzást </a:t>
            </a:r>
            <a:r>
              <a:rPr lang="hu-HU" sz="2400" dirty="0"/>
              <a:t>követően</a:t>
            </a:r>
          </a:p>
          <a:p>
            <a:r>
              <a:rPr lang="hu-HU" sz="2400" b="1" u="sng" dirty="0" err="1"/>
              <a:t>Pótlóvizsga</a:t>
            </a:r>
            <a:r>
              <a:rPr lang="hu-HU" sz="2400" b="1" u="sng" dirty="0"/>
              <a:t>:</a:t>
            </a:r>
            <a:r>
              <a:rPr lang="hu-HU" sz="2400" b="1" dirty="0"/>
              <a:t> </a:t>
            </a:r>
          </a:p>
          <a:p>
            <a:r>
              <a:rPr lang="hu-HU" sz="2400" dirty="0"/>
              <a:t>fel nem róható okból el sem kezdett, vagy nem befejezett vizsga </a:t>
            </a:r>
          </a:p>
        </p:txBody>
      </p:sp>
      <p:sp>
        <p:nvSpPr>
          <p:cNvPr id="33796" name="Szövegdoboz 3"/>
          <p:cNvSpPr txBox="1">
            <a:spLocks noChangeArrowheads="1"/>
          </p:cNvSpPr>
          <p:nvPr/>
        </p:nvSpPr>
        <p:spPr bwMode="auto">
          <a:xfrm>
            <a:off x="285750" y="3000375"/>
            <a:ext cx="8501063" cy="862013"/>
          </a:xfrm>
          <a:prstGeom prst="rect">
            <a:avLst/>
          </a:prstGeom>
          <a:solidFill>
            <a:srgbClr val="FFDA65"/>
          </a:solidFill>
          <a:ln w="9525">
            <a:noFill/>
            <a:miter lim="800000"/>
            <a:headEnd/>
            <a:tailEnd/>
          </a:ln>
          <a:effectLst>
            <a:softEdge rad="63500"/>
          </a:effectLst>
        </p:spPr>
        <p:txBody>
          <a:bodyPr>
            <a:spAutoFit/>
          </a:bodyPr>
          <a:lstStyle/>
          <a:p>
            <a:r>
              <a:rPr lang="hu-HU" sz="2500" dirty="0"/>
              <a:t>Sikertelenség esetén szakmai a vizsgát követő </a:t>
            </a:r>
            <a:r>
              <a:rPr lang="hu-HU" sz="2500" u="sng" dirty="0"/>
              <a:t>legalább </a:t>
            </a:r>
          </a:p>
          <a:p>
            <a:r>
              <a:rPr lang="hu-HU" sz="2500" u="sng" dirty="0"/>
              <a:t>egy évig</a:t>
            </a:r>
            <a:r>
              <a:rPr lang="hu-HU" sz="2500" dirty="0"/>
              <a:t> az eredeti követelmények szerint lehet vizsgázni</a:t>
            </a:r>
          </a:p>
        </p:txBody>
      </p:sp>
      <p:sp>
        <p:nvSpPr>
          <p:cNvPr id="33797" name="Szövegdoboz 5"/>
          <p:cNvSpPr txBox="1">
            <a:spLocks noChangeArrowheads="1"/>
          </p:cNvSpPr>
          <p:nvPr/>
        </p:nvSpPr>
        <p:spPr bwMode="auto">
          <a:xfrm>
            <a:off x="285749" y="5736272"/>
            <a:ext cx="8501063" cy="861774"/>
          </a:xfrm>
          <a:prstGeom prst="rect">
            <a:avLst/>
          </a:prstGeom>
          <a:solidFill>
            <a:srgbClr val="92D050"/>
          </a:solidFill>
          <a:ln w="9525">
            <a:noFill/>
            <a:miter lim="800000"/>
            <a:headEnd/>
            <a:tailEnd/>
          </a:ln>
          <a:effectLst>
            <a:glow rad="101600">
              <a:schemeClr val="accent6">
                <a:satMod val="175000"/>
                <a:alpha val="40000"/>
              </a:schemeClr>
            </a:glow>
            <a:softEdge rad="63500"/>
          </a:effectLst>
        </p:spPr>
        <p:txBody>
          <a:bodyPr wrap="square">
            <a:spAutoFit/>
          </a:bodyPr>
          <a:lstStyle/>
          <a:p>
            <a:r>
              <a:rPr lang="hu-HU" sz="2500" dirty="0"/>
              <a:t>A vizsgaszervezőnek gondoskodnia kell a vizsgát követő vizsgaidőszak végéig újabb vizsgalehetőségről </a:t>
            </a:r>
            <a:r>
              <a:rPr lang="hu-HU" sz="2500" dirty="0" smtClean="0"/>
              <a:t>(Szt. 13. §)</a:t>
            </a:r>
            <a:endParaRPr lang="hu-HU" sz="2500" dirty="0"/>
          </a:p>
        </p:txBody>
      </p:sp>
      <p:sp>
        <p:nvSpPr>
          <p:cNvPr id="7" name="Szövegdoboz 6"/>
          <p:cNvSpPr txBox="1"/>
          <p:nvPr/>
        </p:nvSpPr>
        <p:spPr>
          <a:xfrm>
            <a:off x="214313" y="4005064"/>
            <a:ext cx="8750175" cy="861774"/>
          </a:xfrm>
          <a:prstGeom prst="rect">
            <a:avLst/>
          </a:prstGeom>
          <a:solidFill>
            <a:schemeClr val="bg1">
              <a:lumMod val="75000"/>
            </a:schemeClr>
          </a:solidFill>
          <a:effectLst>
            <a:softEdge rad="63500"/>
          </a:effectLst>
        </p:spPr>
        <p:txBody>
          <a:bodyPr wrap="square">
            <a:spAutoFit/>
          </a:bodyPr>
          <a:lstStyle/>
          <a:p>
            <a:pPr>
              <a:defRPr/>
            </a:pPr>
            <a:r>
              <a:rPr lang="hu-HU" sz="2500" dirty="0"/>
              <a:t>Javító vizsgát </a:t>
            </a:r>
            <a:r>
              <a:rPr lang="hu-HU" sz="2500" dirty="0" smtClean="0"/>
              <a:t>a sikertelen feladatból, vizsgarészből </a:t>
            </a:r>
            <a:r>
              <a:rPr lang="hu-HU" sz="2500" dirty="0"/>
              <a:t>kell </a:t>
            </a:r>
            <a:r>
              <a:rPr lang="hu-HU" sz="2500" dirty="0" smtClean="0"/>
              <a:t>tenni (kivéve eltiltás vagy igazolatlan hiányzás)</a:t>
            </a:r>
            <a:endParaRPr lang="hu-HU" sz="2500" dirty="0"/>
          </a:p>
        </p:txBody>
      </p:sp>
      <p:sp>
        <p:nvSpPr>
          <p:cNvPr id="33799" name="Szövegdoboz 7"/>
          <p:cNvSpPr txBox="1">
            <a:spLocks noChangeArrowheads="1"/>
          </p:cNvSpPr>
          <p:nvPr/>
        </p:nvSpPr>
        <p:spPr bwMode="auto">
          <a:xfrm>
            <a:off x="392353" y="4994910"/>
            <a:ext cx="8287855" cy="477054"/>
          </a:xfrm>
          <a:prstGeom prst="rect">
            <a:avLst/>
          </a:prstGeom>
          <a:solidFill>
            <a:srgbClr val="B381D9"/>
          </a:solidFill>
          <a:ln w="9525">
            <a:noFill/>
            <a:miter lim="800000"/>
            <a:headEnd/>
            <a:tailEnd/>
          </a:ln>
          <a:effectLst>
            <a:glow rad="63500">
              <a:schemeClr val="accent5">
                <a:satMod val="175000"/>
                <a:alpha val="40000"/>
              </a:schemeClr>
            </a:glow>
            <a:softEdge rad="31750"/>
          </a:effectLst>
        </p:spPr>
        <p:txBody>
          <a:bodyPr wrap="square">
            <a:spAutoFit/>
          </a:bodyPr>
          <a:lstStyle/>
          <a:p>
            <a:r>
              <a:rPr lang="hu-HU" sz="2500" dirty="0" err="1"/>
              <a:t>Pótlóvizsgát</a:t>
            </a:r>
            <a:r>
              <a:rPr lang="hu-HU" sz="2500" dirty="0"/>
              <a:t> a nem teljesített </a:t>
            </a:r>
            <a:r>
              <a:rPr lang="hu-HU" sz="2500" dirty="0" smtClean="0"/>
              <a:t>vizsgafeladatból </a:t>
            </a:r>
            <a:r>
              <a:rPr lang="hu-HU" sz="2500" dirty="0"/>
              <a:t>kell tenni</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36</a:t>
            </a:fld>
            <a:endParaRPr lang="hu-HU" dirty="0"/>
          </a:p>
        </p:txBody>
      </p:sp>
    </p:spTree>
    <p:extLst>
      <p:ext uri="{BB962C8B-B14F-4D97-AF65-F5344CB8AC3E}">
        <p14:creationId xmlns:p14="http://schemas.microsoft.com/office/powerpoint/2010/main" val="1310364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kerekített téglalap 3"/>
          <p:cNvSpPr/>
          <p:nvPr/>
        </p:nvSpPr>
        <p:spPr>
          <a:xfrm>
            <a:off x="495776" y="2714321"/>
            <a:ext cx="7974273" cy="3818086"/>
          </a:xfrm>
          <a:prstGeom prst="roundRect">
            <a:avLst>
              <a:gd name="adj" fmla="val 517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8" name="Lekerekített téglalap 27"/>
          <p:cNvSpPr/>
          <p:nvPr/>
        </p:nvSpPr>
        <p:spPr>
          <a:xfrm>
            <a:off x="4788024" y="3284984"/>
            <a:ext cx="432048" cy="28803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7" name="Lekerekített téglalap 26"/>
          <p:cNvSpPr/>
          <p:nvPr/>
        </p:nvSpPr>
        <p:spPr>
          <a:xfrm>
            <a:off x="827584" y="4869160"/>
            <a:ext cx="432048" cy="3600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9" name="Lekerekített téglalap 28"/>
          <p:cNvSpPr/>
          <p:nvPr/>
        </p:nvSpPr>
        <p:spPr>
          <a:xfrm>
            <a:off x="827584" y="4077072"/>
            <a:ext cx="432048"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Lekerekített téglalap 10"/>
          <p:cNvSpPr/>
          <p:nvPr/>
        </p:nvSpPr>
        <p:spPr>
          <a:xfrm>
            <a:off x="827584" y="3284984"/>
            <a:ext cx="432048" cy="2880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2228" name="Title 3"/>
          <p:cNvSpPr>
            <a:spLocks noGrp="1"/>
          </p:cNvSpPr>
          <p:nvPr>
            <p:ph type="ctrTitle"/>
          </p:nvPr>
        </p:nvSpPr>
        <p:spPr>
          <a:xfrm>
            <a:off x="401638" y="404664"/>
            <a:ext cx="8285162" cy="1008112"/>
          </a:xfrm>
        </p:spPr>
        <p:txBody>
          <a:bodyPr>
            <a:normAutofit/>
          </a:bodyPr>
          <a:lstStyle/>
          <a:p>
            <a:pPr>
              <a:defRPr/>
            </a:pPr>
            <a:r>
              <a:rPr lang="hu-HU" altLang="hu-HU" sz="2900" b="1" dirty="0" smtClean="0">
                <a:solidFill>
                  <a:srgbClr val="0070C0"/>
                </a:solidFill>
              </a:rPr>
              <a:t>Átmeneti szabályok</a:t>
            </a:r>
            <a:br>
              <a:rPr lang="hu-HU" altLang="hu-HU" sz="2900" b="1" dirty="0" smtClean="0">
                <a:solidFill>
                  <a:srgbClr val="0070C0"/>
                </a:solidFill>
              </a:rPr>
            </a:br>
            <a:r>
              <a:rPr lang="hu-HU" altLang="hu-HU" sz="2900" b="1" dirty="0" smtClean="0">
                <a:solidFill>
                  <a:srgbClr val="0070C0"/>
                </a:solidFill>
              </a:rPr>
              <a:t>(Miért kell erre figyelni?)</a:t>
            </a:r>
            <a:endParaRPr lang="hu-HU" altLang="hu-HU" sz="2900" b="1" dirty="0">
              <a:solidFill>
                <a:srgbClr val="0070C0"/>
              </a:solidFill>
            </a:endParaRPr>
          </a:p>
        </p:txBody>
      </p:sp>
      <p:sp>
        <p:nvSpPr>
          <p:cNvPr id="52229" name="Szövegdoboz 3"/>
          <p:cNvSpPr txBox="1">
            <a:spLocks noChangeArrowheads="1"/>
          </p:cNvSpPr>
          <p:nvPr/>
        </p:nvSpPr>
        <p:spPr bwMode="auto">
          <a:xfrm>
            <a:off x="414151" y="1412776"/>
            <a:ext cx="8137525" cy="1231106"/>
          </a:xfrm>
          <a:prstGeom prst="rect">
            <a:avLst/>
          </a:prstGeom>
          <a:solidFill>
            <a:schemeClr val="accent4">
              <a:lumMod val="20000"/>
              <a:lumOff val="80000"/>
            </a:schemeClr>
          </a:solidFill>
          <a:ln>
            <a:noFill/>
          </a:ln>
          <a:effectLst>
            <a:softEdge rad="63500"/>
          </a:effectLs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Arial"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Arial"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Arial"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Arial"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Arial"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9pPr>
          </a:lstStyle>
          <a:p>
            <a:pPr>
              <a:buNone/>
            </a:pPr>
            <a:r>
              <a:rPr lang="hu-HU" sz="2000" dirty="0" smtClean="0"/>
              <a:t>Általános szabály:</a:t>
            </a:r>
          </a:p>
          <a:p>
            <a:pPr>
              <a:spcBef>
                <a:spcPts val="0"/>
              </a:spcBef>
              <a:buNone/>
            </a:pPr>
            <a:r>
              <a:rPr lang="hu-HU" sz="1800" dirty="0" smtClean="0"/>
              <a:t>A </a:t>
            </a:r>
            <a:r>
              <a:rPr lang="hu-HU" sz="1800" dirty="0"/>
              <a:t>javítóvizsga </a:t>
            </a:r>
            <a:r>
              <a:rPr lang="hu-HU" sz="1800" dirty="0" smtClean="0"/>
              <a:t>és a </a:t>
            </a:r>
            <a:r>
              <a:rPr lang="hu-HU" sz="1800" dirty="0" err="1" smtClean="0"/>
              <a:t>pótlóvizsga</a:t>
            </a:r>
            <a:r>
              <a:rPr lang="hu-HU" sz="1800" dirty="0" smtClean="0"/>
              <a:t> </a:t>
            </a:r>
            <a:r>
              <a:rPr lang="hu-HU" sz="1800" dirty="0" err="1" smtClean="0"/>
              <a:t>a</a:t>
            </a:r>
            <a:r>
              <a:rPr lang="hu-HU" sz="1800" dirty="0" smtClean="0"/>
              <a:t> </a:t>
            </a:r>
            <a:r>
              <a:rPr lang="hu-HU" sz="1800" dirty="0"/>
              <a:t>szakmai és vizsgakövetelmény </a:t>
            </a:r>
            <a:r>
              <a:rPr lang="hu-HU" sz="1800" dirty="0" err="1" smtClean="0"/>
              <a:t>megváltozá-sáig</a:t>
            </a:r>
            <a:r>
              <a:rPr lang="hu-HU" sz="1800" dirty="0"/>
              <a:t>, de legalább a vizsgát követő egy évig a képzés megkezdésekor hatályos szakmai és vizsgakövetelmény szerint tehető le vagy ismételhető meg</a:t>
            </a:r>
            <a:r>
              <a:rPr lang="hu-HU" sz="1800" dirty="0" smtClean="0"/>
              <a:t>.</a:t>
            </a:r>
          </a:p>
        </p:txBody>
      </p:sp>
      <p:sp>
        <p:nvSpPr>
          <p:cNvPr id="18"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37</a:t>
            </a:fld>
            <a:endParaRPr lang="hu-HU" sz="1200" dirty="0"/>
          </a:p>
        </p:txBody>
      </p:sp>
      <p:sp>
        <p:nvSpPr>
          <p:cNvPr id="19" name="Szövegdoboz 3"/>
          <p:cNvSpPr txBox="1">
            <a:spLocks noChangeArrowheads="1"/>
          </p:cNvSpPr>
          <p:nvPr/>
        </p:nvSpPr>
        <p:spPr bwMode="auto">
          <a:xfrm>
            <a:off x="495776" y="2742856"/>
            <a:ext cx="8137525" cy="3724096"/>
          </a:xfrm>
          <a:prstGeom prst="rect">
            <a:avLst/>
          </a:prstGeom>
          <a:noFill/>
          <a:ln>
            <a:noFill/>
          </a:ln>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Arial"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Arial"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Arial"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Arial"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Arial"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9pPr>
          </a:lstStyle>
          <a:p>
            <a:pPr>
              <a:buNone/>
            </a:pPr>
            <a:r>
              <a:rPr lang="hu-HU" sz="2400" b="1" dirty="0" smtClean="0"/>
              <a:t>Hol jelentkezik az eltérés?</a:t>
            </a:r>
          </a:p>
          <a:p>
            <a:pPr marL="342900" indent="-216000">
              <a:buFont typeface="Arial" panose="020B0604020202020204" pitchFamily="34" charset="0"/>
              <a:buChar char="•"/>
            </a:pPr>
            <a:r>
              <a:rPr lang="hu-HU" sz="2400" dirty="0" smtClean="0"/>
              <a:t>1. „Moduláris” javító vizsgák, 2. korábbi </a:t>
            </a:r>
            <a:r>
              <a:rPr lang="hu-HU" sz="2400" dirty="0" err="1" smtClean="0"/>
              <a:t>szvk-k</a:t>
            </a:r>
            <a:r>
              <a:rPr lang="hu-HU" sz="2400" dirty="0" smtClean="0"/>
              <a:t> szerinti komplex javító vizsgák</a:t>
            </a:r>
          </a:p>
          <a:p>
            <a:pPr marL="342900" indent="-216000">
              <a:buFont typeface="Arial" panose="020B0604020202020204" pitchFamily="34" charset="0"/>
              <a:buChar char="•"/>
            </a:pPr>
            <a:r>
              <a:rPr lang="hu-HU" sz="2400" dirty="0" smtClean="0"/>
              <a:t>1. Kifutó képzések moduláris vizsgái 2017. június 30-ig, javító vizsgák 2017. december 31-ig.</a:t>
            </a:r>
          </a:p>
          <a:p>
            <a:pPr marL="342900" indent="-216000">
              <a:buFont typeface="Arial" panose="020B0604020202020204" pitchFamily="34" charset="0"/>
              <a:buChar char="•"/>
            </a:pPr>
            <a:r>
              <a:rPr lang="hu-HU" sz="2400" dirty="0" smtClean="0"/>
              <a:t>2. Komplex vizsgákhoz kapcsolódó </a:t>
            </a:r>
            <a:r>
              <a:rPr lang="hu-HU" sz="2400" dirty="0" err="1" smtClean="0"/>
              <a:t>szvk-k</a:t>
            </a:r>
            <a:r>
              <a:rPr lang="hu-HU" sz="2400" dirty="0" smtClean="0"/>
              <a:t> változása 2016. nyár végén</a:t>
            </a:r>
            <a:endParaRPr lang="hu-HU" sz="2400" dirty="0"/>
          </a:p>
          <a:p>
            <a:pPr marL="342900" indent="-216000">
              <a:buFont typeface="Arial" panose="020B0604020202020204" pitchFamily="34" charset="0"/>
              <a:buChar char="•"/>
            </a:pPr>
            <a:r>
              <a:rPr lang="hu-HU" sz="2400" dirty="0" smtClean="0"/>
              <a:t>Mindenhol elektronikus törzslap, de a bizonyítvány (és az elektronikus törzslapformátum) eltérő</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ekerekített téglalap 7"/>
          <p:cNvSpPr/>
          <p:nvPr/>
        </p:nvSpPr>
        <p:spPr>
          <a:xfrm>
            <a:off x="467543" y="4522688"/>
            <a:ext cx="8358187" cy="207466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Lekerekített téglalap 1"/>
          <p:cNvSpPr/>
          <p:nvPr/>
        </p:nvSpPr>
        <p:spPr>
          <a:xfrm>
            <a:off x="467544" y="3140968"/>
            <a:ext cx="8358187" cy="11521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467544" y="1081343"/>
            <a:ext cx="8358187" cy="180357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65344" y="35472"/>
            <a:ext cx="7992888" cy="1152128"/>
          </a:xfrm>
        </p:spPr>
        <p:txBody>
          <a:bodyPr>
            <a:normAutofit/>
          </a:bodyPr>
          <a:lstStyle/>
          <a:p>
            <a:pPr>
              <a:defRPr/>
            </a:pPr>
            <a:r>
              <a:rPr lang="hu-HU" sz="3200" b="1" dirty="0">
                <a:solidFill>
                  <a:srgbClr val="0070C0"/>
                </a:solidFill>
              </a:rPr>
              <a:t>A komplex </a:t>
            </a:r>
            <a:r>
              <a:rPr lang="hu-HU" sz="3200" b="1" dirty="0" smtClean="0">
                <a:solidFill>
                  <a:srgbClr val="0070C0"/>
                </a:solidFill>
              </a:rPr>
              <a:t>szakmai </a:t>
            </a:r>
            <a:r>
              <a:rPr lang="hu-HU" sz="3200" b="1" dirty="0">
                <a:solidFill>
                  <a:srgbClr val="0070C0"/>
                </a:solidFill>
              </a:rPr>
              <a:t>vizsga ellenőrzése</a:t>
            </a:r>
            <a:br>
              <a:rPr lang="hu-HU" sz="3200" b="1" dirty="0">
                <a:solidFill>
                  <a:srgbClr val="0070C0"/>
                </a:solidFill>
              </a:rPr>
            </a:br>
            <a:r>
              <a:rPr lang="hu-HU" sz="2400" b="1" dirty="0" smtClean="0">
                <a:solidFill>
                  <a:srgbClr val="00B050"/>
                </a:solidFill>
              </a:rPr>
              <a:t>Szt.: 58. §, 18-19. § Vizsgaszabályzat: 52-53. §</a:t>
            </a:r>
          </a:p>
        </p:txBody>
      </p:sp>
      <p:sp>
        <p:nvSpPr>
          <p:cNvPr id="4" name="Rectangle 3"/>
          <p:cNvSpPr>
            <a:spLocks noGrp="1"/>
          </p:cNvSpPr>
          <p:nvPr>
            <p:ph idx="13"/>
          </p:nvPr>
        </p:nvSpPr>
        <p:spPr>
          <a:xfrm>
            <a:off x="467544" y="4522690"/>
            <a:ext cx="8324291" cy="2016222"/>
          </a:xfrm>
          <a:noFill/>
        </p:spPr>
        <p:txBody>
          <a:bodyPr rtlCol="0">
            <a:normAutofit fontScale="92500" lnSpcReduction="20000"/>
          </a:bodyPr>
          <a:lstStyle/>
          <a:p>
            <a:pPr marL="109728" indent="0" eaLnBrk="1" fontAlgn="auto" hangingPunct="1">
              <a:lnSpc>
                <a:spcPct val="80000"/>
              </a:lnSpc>
              <a:spcBef>
                <a:spcPts val="600"/>
              </a:spcBef>
              <a:spcAft>
                <a:spcPts val="0"/>
              </a:spcAft>
              <a:defRPr/>
            </a:pPr>
            <a:endParaRPr lang="hu-HU" sz="400" b="1" u="sng" dirty="0" smtClean="0">
              <a:effectLst>
                <a:outerShdw blurRad="38100" dist="38100" dir="2700000" algn="tl">
                  <a:srgbClr val="C0C0C0"/>
                </a:outerShdw>
              </a:effectLst>
              <a:latin typeface="Arial" pitchFamily="34" charset="0"/>
            </a:endParaRPr>
          </a:p>
          <a:p>
            <a:pPr marL="109728" indent="0" eaLnBrk="1" fontAlgn="auto" hangingPunct="1">
              <a:lnSpc>
                <a:spcPct val="80000"/>
              </a:lnSpc>
              <a:spcBef>
                <a:spcPts val="600"/>
              </a:spcBef>
              <a:spcAft>
                <a:spcPts val="0"/>
              </a:spcAft>
              <a:defRPr/>
            </a:pPr>
            <a:r>
              <a:rPr lang="hu-HU" sz="2500" b="1" u="sng" dirty="0" smtClean="0">
                <a:effectLst>
                  <a:outerShdw blurRad="38100" dist="38100" dir="2700000" algn="tl">
                    <a:srgbClr val="C0C0C0"/>
                  </a:outerShdw>
                </a:effectLst>
                <a:latin typeface="Arial" pitchFamily="34" charset="0"/>
              </a:rPr>
              <a:t>Hatósági Ellenőrzés – Kormányhivatal</a:t>
            </a:r>
          </a:p>
          <a:p>
            <a:pPr marL="180000" lvl="1">
              <a:spcBef>
                <a:spcPts val="324"/>
              </a:spcBef>
              <a:defRPr/>
            </a:pPr>
            <a:r>
              <a:rPr lang="hu-HU" sz="2500" dirty="0">
                <a:latin typeface="Times New Roman" pitchFamily="18" charset="0"/>
                <a:cs typeface="Times New Roman" pitchFamily="18" charset="0"/>
              </a:rPr>
              <a:t>Hivatalból (4 évente) vagy ha szabálytalanságról szerez tudomást</a:t>
            </a:r>
          </a:p>
          <a:p>
            <a:pPr marL="180000" lvl="1" eaLnBrk="1" fontAlgn="auto" hangingPunct="1">
              <a:spcBef>
                <a:spcPts val="324"/>
              </a:spcBef>
              <a:spcAft>
                <a:spcPts val="0"/>
              </a:spcAft>
              <a:buFont typeface="Arial" pitchFamily="34" charset="0"/>
              <a:buChar char="–"/>
              <a:defRPr/>
            </a:pPr>
            <a:r>
              <a:rPr lang="hu-HU" sz="2500" dirty="0">
                <a:latin typeface="Times New Roman" pitchFamily="18" charset="0"/>
                <a:cs typeface="Times New Roman" pitchFamily="18" charset="0"/>
              </a:rPr>
              <a:t>A szakképesítésért felelős miniszter kezdeményezésére</a:t>
            </a:r>
          </a:p>
          <a:p>
            <a:pPr marL="180000" lvl="1">
              <a:spcBef>
                <a:spcPts val="324"/>
              </a:spcBef>
              <a:defRPr/>
            </a:pPr>
            <a:r>
              <a:rPr lang="hu-HU" sz="2500" dirty="0">
                <a:latin typeface="Times New Roman" pitchFamily="18" charset="0"/>
                <a:cs typeface="Times New Roman" pitchFamily="18" charset="0"/>
              </a:rPr>
              <a:t>Vizsgaszervezéssel összefüggő kötelezettség teljesítésének, bejelentett adatoknak a vizsgálata</a:t>
            </a:r>
          </a:p>
          <a:p>
            <a:pPr marL="180000" lvl="1" eaLnBrk="1" fontAlgn="auto" hangingPunct="1">
              <a:spcBef>
                <a:spcPts val="324"/>
              </a:spcBef>
              <a:spcAft>
                <a:spcPts val="0"/>
              </a:spcAft>
              <a:buFont typeface="Arial" pitchFamily="34" charset="0"/>
              <a:buChar char="–"/>
              <a:defRPr/>
            </a:pPr>
            <a:r>
              <a:rPr lang="hu-HU" sz="2400" i="1" dirty="0">
                <a:latin typeface="Times New Roman" pitchFamily="18" charset="0"/>
                <a:cs typeface="Times New Roman" pitchFamily="18" charset="0"/>
              </a:rPr>
              <a:t>ld. még 111/2010. (IV. 9.) Korm. rendelet 6. §</a:t>
            </a:r>
          </a:p>
        </p:txBody>
      </p:sp>
      <p:sp>
        <p:nvSpPr>
          <p:cNvPr id="5" name="Szövegdoboz 4"/>
          <p:cNvSpPr txBox="1"/>
          <p:nvPr/>
        </p:nvSpPr>
        <p:spPr>
          <a:xfrm>
            <a:off x="467544" y="1081344"/>
            <a:ext cx="8358187" cy="1803571"/>
          </a:xfrm>
          <a:prstGeom prst="rect">
            <a:avLst/>
          </a:prstGeom>
          <a:noFill/>
        </p:spPr>
        <p:txBody>
          <a:bodyPr>
            <a:spAutoFit/>
          </a:bodyPr>
          <a:lstStyle/>
          <a:p>
            <a:pPr marL="365760" indent="-256032" fontAlgn="auto">
              <a:lnSpc>
                <a:spcPct val="80000"/>
              </a:lnSpc>
              <a:spcAft>
                <a:spcPts val="0"/>
              </a:spcAft>
              <a:defRPr/>
            </a:pPr>
            <a:r>
              <a:rPr lang="hu-HU" sz="2400" b="1" u="sng" dirty="0" smtClean="0">
                <a:latin typeface="Arial" pitchFamily="34" charset="0"/>
              </a:rPr>
              <a:t>Szakmai </a:t>
            </a:r>
            <a:r>
              <a:rPr lang="hu-HU" sz="2400" b="1" u="sng" dirty="0">
                <a:latin typeface="Arial" pitchFamily="34" charset="0"/>
              </a:rPr>
              <a:t>ellenőrzés </a:t>
            </a:r>
            <a:r>
              <a:rPr lang="hu-HU" sz="2400" b="1" u="sng" dirty="0" smtClean="0">
                <a:latin typeface="Arial" pitchFamily="34" charset="0"/>
              </a:rPr>
              <a:t>– szaktárca</a:t>
            </a:r>
          </a:p>
          <a:p>
            <a:pPr marL="457200" indent="-457200">
              <a:buFont typeface="Wingdings" pitchFamily="2" charset="2"/>
              <a:buChar char="Ø"/>
              <a:defRPr/>
            </a:pPr>
            <a:r>
              <a:rPr lang="hu-HU" sz="2300" dirty="0">
                <a:latin typeface="Times New Roman" pitchFamily="18" charset="0"/>
                <a:cs typeface="Times New Roman" pitchFamily="18" charset="0"/>
              </a:rPr>
              <a:t>A vizsgaszervező, a vizsgabizottság és a vizsgabizottság munkáját segítő szakértő tevékenységének, valamint</a:t>
            </a:r>
          </a:p>
          <a:p>
            <a:pPr marL="457200" indent="-457200">
              <a:buFont typeface="Wingdings" pitchFamily="2" charset="2"/>
              <a:buChar char="Ø"/>
              <a:defRPr/>
            </a:pPr>
            <a:r>
              <a:rPr lang="hu-HU" sz="2300" dirty="0">
                <a:latin typeface="Times New Roman" pitchFamily="18" charset="0"/>
                <a:cs typeface="Times New Roman" pitchFamily="18" charset="0"/>
              </a:rPr>
              <a:t>A vizsgaszervező által biztosított tárgyi feltételek minőségének, megfelelőségét </a:t>
            </a:r>
            <a:r>
              <a:rPr lang="hu-HU" sz="2300" dirty="0" smtClean="0">
                <a:latin typeface="Times New Roman" pitchFamily="18" charset="0"/>
                <a:cs typeface="Times New Roman" pitchFamily="18" charset="0"/>
              </a:rPr>
              <a:t>vizsgálhatja</a:t>
            </a:r>
            <a:endParaRPr lang="hu-HU" sz="2300" dirty="0">
              <a:latin typeface="Times New Roman" pitchFamily="18" charset="0"/>
              <a:cs typeface="Times New Roman" pitchFamily="18" charset="0"/>
            </a:endParaRPr>
          </a:p>
        </p:txBody>
      </p:sp>
      <p:sp>
        <p:nvSpPr>
          <p:cNvPr id="6"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38</a:t>
            </a:fld>
            <a:endParaRPr lang="hu-HU" sz="1200" dirty="0"/>
          </a:p>
        </p:txBody>
      </p:sp>
      <p:sp>
        <p:nvSpPr>
          <p:cNvPr id="7" name="Rectangle 3"/>
          <p:cNvSpPr>
            <a:spLocks noGrp="1"/>
          </p:cNvSpPr>
          <p:nvPr>
            <p:ph idx="13"/>
          </p:nvPr>
        </p:nvSpPr>
        <p:spPr>
          <a:xfrm>
            <a:off x="467544" y="3140968"/>
            <a:ext cx="8358187" cy="1152128"/>
          </a:xfrm>
          <a:noFill/>
        </p:spPr>
        <p:txBody>
          <a:bodyPr rtlCol="0">
            <a:normAutofit/>
          </a:bodyPr>
          <a:lstStyle/>
          <a:p>
            <a:pPr marL="621792" lvl="1" fontAlgn="auto">
              <a:spcBef>
                <a:spcPts val="324"/>
              </a:spcBef>
              <a:spcAft>
                <a:spcPts val="0"/>
              </a:spcAft>
              <a:buSzPct val="93000"/>
              <a:buFont typeface="Wingdings" pitchFamily="2" charset="2"/>
              <a:buChar char="q"/>
              <a:defRPr/>
            </a:pPr>
            <a:r>
              <a:rPr lang="hu-HU" sz="2300" dirty="0" smtClean="0">
                <a:effectLst>
                  <a:outerShdw blurRad="38100" dist="38100" dir="2700000" algn="tl">
                    <a:srgbClr val="C0C0C0"/>
                  </a:outerShdw>
                </a:effectLst>
                <a:latin typeface="Arial" pitchFamily="34" charset="0"/>
              </a:rPr>
              <a:t>Feltételek </a:t>
            </a:r>
            <a:r>
              <a:rPr lang="hu-HU" sz="2300" dirty="0">
                <a:effectLst>
                  <a:outerShdw blurRad="38100" dist="38100" dir="2700000" algn="tl">
                    <a:srgbClr val="C0C0C0"/>
                  </a:outerShdw>
                </a:effectLst>
                <a:latin typeface="Arial" pitchFamily="34" charset="0"/>
              </a:rPr>
              <a:t>folyamatos (országos) meglétének, biztosításának vizsgálata dokumentáció alapján</a:t>
            </a:r>
          </a:p>
          <a:p>
            <a:pPr marL="621792" lvl="1" fontAlgn="auto">
              <a:lnSpc>
                <a:spcPct val="80000"/>
              </a:lnSpc>
              <a:spcBef>
                <a:spcPts val="324"/>
              </a:spcBef>
              <a:spcAft>
                <a:spcPts val="0"/>
              </a:spcAft>
              <a:buSzPct val="93000"/>
              <a:buFont typeface="Wingdings" pitchFamily="2" charset="2"/>
              <a:buChar char="q"/>
              <a:defRPr/>
            </a:pPr>
            <a:r>
              <a:rPr lang="hu-HU" sz="2300" dirty="0">
                <a:effectLst>
                  <a:outerShdw blurRad="38100" dist="38100" dir="2700000" algn="tl">
                    <a:srgbClr val="C0C0C0"/>
                  </a:outerShdw>
                </a:effectLst>
                <a:latin typeface="Arial" pitchFamily="34" charset="0"/>
              </a:rPr>
              <a:t>Lebonyolított vizsgák jogszerűségének </a:t>
            </a:r>
            <a:r>
              <a:rPr lang="hu-HU" sz="2300" dirty="0" smtClean="0">
                <a:effectLst>
                  <a:outerShdw blurRad="38100" dist="38100" dir="2700000" algn="tl">
                    <a:srgbClr val="C0C0C0"/>
                  </a:outerShdw>
                </a:effectLst>
                <a:latin typeface="Arial" pitchFamily="34" charset="0"/>
              </a:rPr>
              <a:t>vizsgálata</a:t>
            </a:r>
            <a:endParaRPr lang="hu-HU" sz="2300" dirty="0">
              <a:effectLst>
                <a:outerShdw blurRad="38100" dist="38100" dir="2700000" algn="tl">
                  <a:srgbClr val="C0C0C0"/>
                </a:outerShdw>
              </a:effectLst>
              <a:latin typeface="Arial" pitchFamily="34" charset="0"/>
            </a:endParaRPr>
          </a:p>
        </p:txBody>
      </p:sp>
      <p:sp>
        <p:nvSpPr>
          <p:cNvPr id="9" name="Szalagnyíl balra 8"/>
          <p:cNvSpPr/>
          <p:nvPr/>
        </p:nvSpPr>
        <p:spPr>
          <a:xfrm>
            <a:off x="7932053" y="2569488"/>
            <a:ext cx="586408" cy="936104"/>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
        <p:nvSpPr>
          <p:cNvPr id="11" name="Szalagnyíl balra 10"/>
          <p:cNvSpPr/>
          <p:nvPr/>
        </p:nvSpPr>
        <p:spPr>
          <a:xfrm>
            <a:off x="7956765" y="3825044"/>
            <a:ext cx="586408" cy="936104"/>
          </a:xfrm>
          <a:prstGeom prst="curvedLeftArrow">
            <a:avLst/>
          </a:prstGeom>
          <a:solidFill>
            <a:srgbClr val="FF0000"/>
          </a:solidFill>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chemeClr val="tx1"/>
              </a:solidFill>
            </a:endParaRPr>
          </a:p>
        </p:txBody>
      </p:sp>
    </p:spTree>
    <p:extLst>
      <p:ext uri="{BB962C8B-B14F-4D97-AF65-F5344CB8AC3E}">
        <p14:creationId xmlns:p14="http://schemas.microsoft.com/office/powerpoint/2010/main" val="1141456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kerekített téglalap 2"/>
          <p:cNvSpPr/>
          <p:nvPr/>
        </p:nvSpPr>
        <p:spPr>
          <a:xfrm>
            <a:off x="323528" y="4797152"/>
            <a:ext cx="8568952" cy="144016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Lekerekített téglalap 1"/>
          <p:cNvSpPr/>
          <p:nvPr/>
        </p:nvSpPr>
        <p:spPr>
          <a:xfrm>
            <a:off x="503760" y="1812832"/>
            <a:ext cx="8280920" cy="2624280"/>
          </a:xfrm>
          <a:prstGeom prst="roundRect">
            <a:avLst>
              <a:gd name="adj" fmla="val 12313"/>
            </a:avLst>
          </a:prstGeom>
          <a:solidFill>
            <a:srgbClr val="FFD8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5058" name="Title 3"/>
          <p:cNvSpPr>
            <a:spLocks noGrp="1"/>
          </p:cNvSpPr>
          <p:nvPr>
            <p:ph type="ctrTitle"/>
          </p:nvPr>
        </p:nvSpPr>
        <p:spPr>
          <a:xfrm>
            <a:off x="683568" y="620688"/>
            <a:ext cx="7772400" cy="1080294"/>
          </a:xfrm>
        </p:spPr>
        <p:txBody>
          <a:bodyPr>
            <a:normAutofit/>
          </a:bodyPr>
          <a:lstStyle/>
          <a:p>
            <a:pPr algn="ctr" eaLnBrk="1" hangingPunct="1"/>
            <a:r>
              <a:rPr lang="hu-HU" altLang="hu-HU" sz="3200" b="1" dirty="0" smtClean="0">
                <a:solidFill>
                  <a:srgbClr val="0070C0"/>
                </a:solidFill>
              </a:rPr>
              <a:t>Komplex szakmai vizsga </a:t>
            </a:r>
            <a:br>
              <a:rPr lang="hu-HU" altLang="hu-HU" sz="3200" b="1" dirty="0" smtClean="0">
                <a:solidFill>
                  <a:srgbClr val="0070C0"/>
                </a:solidFill>
              </a:rPr>
            </a:br>
            <a:r>
              <a:rPr lang="hu-HU" altLang="hu-HU" sz="3200" b="1" dirty="0" smtClean="0">
                <a:solidFill>
                  <a:srgbClr val="0070C0"/>
                </a:solidFill>
              </a:rPr>
              <a:t>Dokumentálás I. (47. §)</a:t>
            </a:r>
            <a:endParaRPr lang="hu-HU" altLang="hu-HU" b="1" dirty="0" smtClean="0">
              <a:solidFill>
                <a:srgbClr val="0070C0"/>
              </a:solidFill>
            </a:endParaRPr>
          </a:p>
        </p:txBody>
      </p:sp>
      <p:sp>
        <p:nvSpPr>
          <p:cNvPr id="18435" name="Content Placeholder 5"/>
          <p:cNvSpPr>
            <a:spLocks noGrp="1"/>
          </p:cNvSpPr>
          <p:nvPr>
            <p:ph idx="13"/>
          </p:nvPr>
        </p:nvSpPr>
        <p:spPr>
          <a:xfrm>
            <a:off x="570259" y="1844824"/>
            <a:ext cx="8137525" cy="2520280"/>
          </a:xfrm>
        </p:spPr>
        <p:txBody>
          <a:bodyPr>
            <a:normAutofit fontScale="92500" lnSpcReduction="10000"/>
          </a:bodyPr>
          <a:lstStyle/>
          <a:p>
            <a:pPr>
              <a:buFont typeface="Arial" pitchFamily="34" charset="0"/>
              <a:buChar char="•"/>
              <a:defRPr/>
            </a:pPr>
            <a:r>
              <a:rPr lang="hu-HU" sz="2800" b="1" dirty="0" smtClean="0">
                <a:latin typeface="Times New Roman" pitchFamily="18" charset="0"/>
                <a:cs typeface="Times New Roman" pitchFamily="18" charset="0"/>
              </a:rPr>
              <a:t>Egyetlen jegyzőkönyv, </a:t>
            </a:r>
            <a:r>
              <a:rPr lang="hu-HU" sz="2800" dirty="0" smtClean="0">
                <a:latin typeface="Times New Roman" pitchFamily="18" charset="0"/>
                <a:cs typeface="Times New Roman" pitchFamily="18" charset="0"/>
              </a:rPr>
              <a:t>amely időrendben tartalmazza az eseményeket, továbbá kötelező mellékletek:</a:t>
            </a:r>
          </a:p>
          <a:p>
            <a:pPr lvl="1">
              <a:buFont typeface="Arial" pitchFamily="34" charset="0"/>
              <a:buChar char="•"/>
              <a:defRPr/>
            </a:pPr>
            <a:r>
              <a:rPr lang="hu-HU" sz="2800" dirty="0">
                <a:solidFill>
                  <a:schemeClr val="tx1"/>
                </a:solidFill>
                <a:latin typeface="Times New Roman" pitchFamily="18" charset="0"/>
                <a:cs typeface="Times New Roman" pitchFamily="18" charset="0"/>
              </a:rPr>
              <a:t>Lebonyolítási rend (egyszerű </a:t>
            </a:r>
            <a:r>
              <a:rPr lang="hu-HU" sz="2800" dirty="0" smtClean="0">
                <a:solidFill>
                  <a:schemeClr val="tx1"/>
                </a:solidFill>
                <a:latin typeface="Times New Roman" pitchFamily="18" charset="0"/>
                <a:cs typeface="Times New Roman" pitchFamily="18" charset="0"/>
              </a:rPr>
              <a:t>vizsgaprogram, </a:t>
            </a:r>
            <a:r>
              <a:rPr lang="hu-HU" sz="2800" dirty="0">
                <a:solidFill>
                  <a:schemeClr val="tx1"/>
                </a:solidFill>
                <a:latin typeface="Times New Roman" pitchFamily="18" charset="0"/>
                <a:cs typeface="Times New Roman" pitchFamily="18" charset="0"/>
              </a:rPr>
              <a:t>sajátos szabályok)</a:t>
            </a:r>
          </a:p>
          <a:p>
            <a:pPr lvl="1">
              <a:buFont typeface="Arial" pitchFamily="34" charset="0"/>
              <a:buChar char="•"/>
              <a:defRPr/>
            </a:pPr>
            <a:r>
              <a:rPr lang="hu-HU" sz="2800" dirty="0">
                <a:solidFill>
                  <a:schemeClr val="tx1"/>
                </a:solidFill>
                <a:latin typeface="Times New Roman" pitchFamily="18" charset="0"/>
                <a:cs typeface="Times New Roman" pitchFamily="18" charset="0"/>
              </a:rPr>
              <a:t>Vizsgaösszesítő ív</a:t>
            </a:r>
          </a:p>
          <a:p>
            <a:pPr lvl="1">
              <a:buFont typeface="Arial" pitchFamily="34" charset="0"/>
              <a:buChar char="•"/>
              <a:defRPr/>
            </a:pPr>
            <a:r>
              <a:rPr lang="hu-HU" sz="2800" dirty="0" smtClean="0">
                <a:solidFill>
                  <a:schemeClr val="tx1"/>
                </a:solidFill>
                <a:latin typeface="Times New Roman" pitchFamily="18" charset="0"/>
                <a:cs typeface="Times New Roman" pitchFamily="18" charset="0"/>
              </a:rPr>
              <a:t>Vizsgafeltételek </a:t>
            </a:r>
            <a:r>
              <a:rPr lang="hu-HU" sz="2800" dirty="0">
                <a:solidFill>
                  <a:schemeClr val="tx1"/>
                </a:solidFill>
                <a:latin typeface="Times New Roman" pitchFamily="18" charset="0"/>
                <a:cs typeface="Times New Roman" pitchFamily="18" charset="0"/>
              </a:rPr>
              <a:t>meglétének aláírt </a:t>
            </a:r>
            <a:r>
              <a:rPr lang="hu-HU" sz="2800" dirty="0" smtClean="0">
                <a:solidFill>
                  <a:schemeClr val="tx1"/>
                </a:solidFill>
                <a:latin typeface="Times New Roman" pitchFamily="18" charset="0"/>
                <a:cs typeface="Times New Roman" pitchFamily="18" charset="0"/>
              </a:rPr>
              <a:t>igazolása</a:t>
            </a:r>
            <a:endParaRPr lang="hu-HU" sz="2800" dirty="0">
              <a:solidFill>
                <a:schemeClr val="tx1"/>
              </a:solidFill>
              <a:latin typeface="Times New Roman" pitchFamily="18" charset="0"/>
              <a:cs typeface="Times New Roman" pitchFamily="18" charset="0"/>
            </a:endParaRPr>
          </a:p>
          <a:p>
            <a:pPr eaLnBrk="1" hangingPunct="1">
              <a:defRPr/>
            </a:pPr>
            <a:endParaRPr lang="hu-HU"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39</a:t>
            </a:fld>
            <a:endParaRPr lang="hu-HU" sz="1200" dirty="0"/>
          </a:p>
        </p:txBody>
      </p:sp>
      <p:sp>
        <p:nvSpPr>
          <p:cNvPr id="5" name="Content Placeholder 5"/>
          <p:cNvSpPr>
            <a:spLocks noGrp="1"/>
          </p:cNvSpPr>
          <p:nvPr>
            <p:ph idx="13"/>
          </p:nvPr>
        </p:nvSpPr>
        <p:spPr>
          <a:xfrm>
            <a:off x="395537" y="4797152"/>
            <a:ext cx="8389144" cy="1237029"/>
          </a:xfrm>
        </p:spPr>
        <p:txBody>
          <a:bodyPr>
            <a:normAutofit fontScale="92500"/>
          </a:bodyPr>
          <a:lstStyle/>
          <a:p>
            <a:pPr>
              <a:buFont typeface="Arial" pitchFamily="34" charset="0"/>
              <a:buChar char="•"/>
              <a:defRPr/>
            </a:pPr>
            <a:endParaRPr lang="hu-HU" sz="700" b="1" dirty="0" smtClean="0">
              <a:latin typeface="Times New Roman" pitchFamily="18" charset="0"/>
              <a:cs typeface="Times New Roman" pitchFamily="18" charset="0"/>
            </a:endParaRPr>
          </a:p>
          <a:p>
            <a:pPr>
              <a:buFont typeface="Arial" pitchFamily="34" charset="0"/>
              <a:buChar char="•"/>
              <a:defRPr/>
            </a:pPr>
            <a:r>
              <a:rPr lang="hu-HU" sz="2800" b="1" dirty="0" smtClean="0">
                <a:latin typeface="Times New Roman" pitchFamily="18" charset="0"/>
                <a:cs typeface="Times New Roman" pitchFamily="18" charset="0"/>
              </a:rPr>
              <a:t>Elektronikus törzslap és „hagyományos” bizonyítvány</a:t>
            </a:r>
          </a:p>
          <a:p>
            <a:pPr>
              <a:spcBef>
                <a:spcPts val="1200"/>
              </a:spcBef>
              <a:buFont typeface="Arial" pitchFamily="34" charset="0"/>
              <a:buChar char="•"/>
              <a:defRPr/>
            </a:pPr>
            <a:r>
              <a:rPr lang="hu-HU" sz="2800" dirty="0" smtClean="0">
                <a:latin typeface="Times New Roman" pitchFamily="18" charset="0"/>
                <a:cs typeface="Times New Roman" pitchFamily="18" charset="0"/>
              </a:rPr>
              <a:t>Elektronikus bizottsági jelentés (a </a:t>
            </a:r>
            <a:r>
              <a:rPr lang="hu-HU" sz="2800" dirty="0" err="1" smtClean="0">
                <a:latin typeface="Times New Roman" pitchFamily="18" charset="0"/>
                <a:cs typeface="Times New Roman" pitchFamily="18" charset="0"/>
              </a:rPr>
              <a:t>gyak</a:t>
            </a:r>
            <a:r>
              <a:rPr lang="hu-HU" sz="2800" dirty="0" smtClean="0">
                <a:latin typeface="Times New Roman" pitchFamily="18" charset="0"/>
                <a:cs typeface="Times New Roman" pitchFamily="18" charset="0"/>
              </a:rPr>
              <a:t>. feladat nem kell)</a:t>
            </a:r>
          </a:p>
          <a:p>
            <a:pPr eaLnBrk="1" hangingPunct="1">
              <a:defRPr/>
            </a:pPr>
            <a:endParaRPr lang="hu-HU" dirty="0" smtClean="0"/>
          </a:p>
        </p:txBody>
      </p:sp>
    </p:spTree>
    <p:extLst>
      <p:ext uri="{BB962C8B-B14F-4D97-AF65-F5344CB8AC3E}">
        <p14:creationId xmlns:p14="http://schemas.microsoft.com/office/powerpoint/2010/main" val="998949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ekerekített téglalap 5"/>
          <p:cNvSpPr/>
          <p:nvPr/>
        </p:nvSpPr>
        <p:spPr>
          <a:xfrm>
            <a:off x="179512" y="5107197"/>
            <a:ext cx="8784976" cy="1431715"/>
          </a:xfrm>
          <a:prstGeom prst="roundRect">
            <a:avLst/>
          </a:prstGeom>
          <a:solidFill>
            <a:srgbClr val="CEFC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Lekerekített téglalap 1"/>
          <p:cNvSpPr/>
          <p:nvPr/>
        </p:nvSpPr>
        <p:spPr>
          <a:xfrm>
            <a:off x="467544" y="1628800"/>
            <a:ext cx="8219256" cy="129614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400459" y="404664"/>
            <a:ext cx="8353425" cy="776288"/>
          </a:xfrm>
        </p:spPr>
        <p:txBody>
          <a:bodyPr>
            <a:noAutofit/>
          </a:bodyPr>
          <a:lstStyle/>
          <a:p>
            <a:pPr algn="ctr" eaLnBrk="1" hangingPunct="1">
              <a:defRPr/>
            </a:pPr>
            <a:r>
              <a:rPr lang="hu-HU" sz="3200" b="1" dirty="0" smtClean="0">
                <a:solidFill>
                  <a:schemeClr val="accent5">
                    <a:lumMod val="50000"/>
                  </a:schemeClr>
                </a:solidFill>
              </a:rPr>
              <a:t>Szakképzési törvény – „vizsgák” I.</a:t>
            </a:r>
            <a:br>
              <a:rPr lang="hu-HU" sz="3200" b="1" dirty="0" smtClean="0">
                <a:solidFill>
                  <a:schemeClr val="accent5">
                    <a:lumMod val="50000"/>
                  </a:schemeClr>
                </a:solidFill>
              </a:rPr>
            </a:br>
            <a:r>
              <a:rPr lang="hu-HU" sz="3200" b="1" dirty="0" smtClean="0">
                <a:solidFill>
                  <a:schemeClr val="accent5">
                    <a:lumMod val="50000"/>
                  </a:schemeClr>
                </a:solidFill>
              </a:rPr>
              <a:t>10. §</a:t>
            </a:r>
          </a:p>
        </p:txBody>
      </p:sp>
      <p:sp>
        <p:nvSpPr>
          <p:cNvPr id="18435" name="Content Placeholder 5"/>
          <p:cNvSpPr>
            <a:spLocks noGrp="1"/>
          </p:cNvSpPr>
          <p:nvPr>
            <p:ph idx="13"/>
          </p:nvPr>
        </p:nvSpPr>
        <p:spPr>
          <a:xfrm>
            <a:off x="489721" y="1675830"/>
            <a:ext cx="8207375" cy="4680520"/>
          </a:xfrm>
        </p:spPr>
        <p:txBody>
          <a:bodyPr>
            <a:noAutofit/>
          </a:bodyPr>
          <a:lstStyle/>
          <a:p>
            <a:pPr eaLnBrk="1" hangingPunct="1">
              <a:defRPr/>
            </a:pPr>
            <a:r>
              <a:rPr lang="hu-HU" sz="2400" b="1" i="1" u="sng" dirty="0">
                <a:latin typeface="Times New Roman" pitchFamily="18" charset="0"/>
                <a:cs typeface="Times New Roman" pitchFamily="18" charset="0"/>
              </a:rPr>
              <a:t>Modulzáró </a:t>
            </a:r>
            <a:r>
              <a:rPr lang="hu-HU" sz="2400" b="1" i="1" u="sng" dirty="0" smtClean="0">
                <a:latin typeface="Times New Roman" pitchFamily="18" charset="0"/>
                <a:cs typeface="Times New Roman" pitchFamily="18" charset="0"/>
              </a:rPr>
              <a:t>vizsga</a:t>
            </a:r>
          </a:p>
          <a:p>
            <a:pPr marL="0" lvl="2" indent="-342900">
              <a:buNone/>
              <a:defRPr/>
            </a:pPr>
            <a:r>
              <a:rPr lang="hu-HU" i="1" dirty="0" smtClean="0">
                <a:latin typeface="Arial" charset="0"/>
                <a:cs typeface="Arial" charset="0"/>
              </a:rPr>
              <a:t>Az </a:t>
            </a:r>
            <a:r>
              <a:rPr lang="hu-HU" i="1" dirty="0">
                <a:latin typeface="Arial" charset="0"/>
                <a:cs typeface="Arial" charset="0"/>
              </a:rPr>
              <a:t>iskolarendszeren kívüli </a:t>
            </a:r>
            <a:r>
              <a:rPr lang="hu-HU" i="1" dirty="0" smtClean="0">
                <a:latin typeface="Arial" charset="0"/>
                <a:cs typeface="Arial" charset="0"/>
              </a:rPr>
              <a:t>szakképzésben a képzési programban </a:t>
            </a:r>
            <a:r>
              <a:rPr lang="hu-HU" i="1" dirty="0">
                <a:latin typeface="Arial" charset="0"/>
                <a:cs typeface="Arial" charset="0"/>
              </a:rPr>
              <a:t>meghatározott, képzési szakaszt lezáró modul</a:t>
            </a:r>
          </a:p>
          <a:p>
            <a:pPr marL="342900" lvl="2" indent="-342900">
              <a:lnSpc>
                <a:spcPts val="2400"/>
              </a:lnSpc>
              <a:spcBef>
                <a:spcPts val="1200"/>
              </a:spcBef>
              <a:defRPr/>
            </a:pPr>
            <a:r>
              <a:rPr lang="hu-HU" dirty="0">
                <a:latin typeface="Times New Roman" pitchFamily="18" charset="0"/>
                <a:cs typeface="Times New Roman" pitchFamily="18" charset="0"/>
              </a:rPr>
              <a:t>Felnőttképzésben kötelező, a vizsgára bocsátás feltétele, de nem számít bele a vizsgába (ha az </a:t>
            </a:r>
            <a:r>
              <a:rPr lang="hu-HU" dirty="0" err="1">
                <a:latin typeface="Times New Roman" pitchFamily="18" charset="0"/>
                <a:cs typeface="Times New Roman" pitchFamily="18" charset="0"/>
              </a:rPr>
              <a:t>szvk</a:t>
            </a:r>
            <a:r>
              <a:rPr lang="hu-HU" dirty="0">
                <a:latin typeface="Times New Roman" pitchFamily="18" charset="0"/>
                <a:cs typeface="Times New Roman" pitchFamily="18" charset="0"/>
              </a:rPr>
              <a:t> másképp nem rendelkezik)</a:t>
            </a:r>
          </a:p>
          <a:p>
            <a:pPr>
              <a:lnSpc>
                <a:spcPts val="2400"/>
              </a:lnSpc>
              <a:spcBef>
                <a:spcPts val="300"/>
              </a:spcBef>
              <a:buFont typeface="Arial" pitchFamily="34" charset="0"/>
              <a:buChar char="•"/>
              <a:defRPr/>
            </a:pPr>
            <a:r>
              <a:rPr lang="hu-HU" sz="2400" dirty="0" err="1">
                <a:latin typeface="Times New Roman" pitchFamily="18" charset="0"/>
                <a:cs typeface="Times New Roman" pitchFamily="18" charset="0"/>
              </a:rPr>
              <a:t>Szvk</a:t>
            </a:r>
            <a:r>
              <a:rPr lang="hu-HU" sz="2400" dirty="0">
                <a:latin typeface="Times New Roman" pitchFamily="18" charset="0"/>
                <a:cs typeface="Times New Roman" pitchFamily="18" charset="0"/>
              </a:rPr>
              <a:t> szerint (ha van az </a:t>
            </a:r>
            <a:r>
              <a:rPr lang="hu-HU" sz="2400" dirty="0" err="1">
                <a:latin typeface="Times New Roman" pitchFamily="18" charset="0"/>
                <a:cs typeface="Times New Roman" pitchFamily="18" charset="0"/>
              </a:rPr>
              <a:t>szv-ban</a:t>
            </a:r>
            <a:r>
              <a:rPr lang="hu-HU" sz="2400" dirty="0">
                <a:latin typeface="Times New Roman" pitchFamily="18" charset="0"/>
                <a:cs typeface="Times New Roman" pitchFamily="18" charset="0"/>
              </a:rPr>
              <a:t> ilyen rendelkezés) összevontan szervezhető</a:t>
            </a:r>
          </a:p>
          <a:p>
            <a:pPr>
              <a:spcBef>
                <a:spcPts val="300"/>
              </a:spcBef>
              <a:buFont typeface="Arial" pitchFamily="34" charset="0"/>
              <a:buChar char="•"/>
              <a:defRPr/>
            </a:pPr>
            <a:r>
              <a:rPr lang="hu-HU" sz="2400" dirty="0">
                <a:latin typeface="Times New Roman" pitchFamily="18" charset="0"/>
                <a:cs typeface="Times New Roman" pitchFamily="18" charset="0"/>
              </a:rPr>
              <a:t>Igazolása: Letölthető „formanyomtatvány” (</a:t>
            </a:r>
            <a:r>
              <a:rPr lang="hu-HU" sz="2400" u="sng" dirty="0" err="1">
                <a:solidFill>
                  <a:srgbClr val="0070C0"/>
                </a:solidFill>
                <a:latin typeface="Times New Roman" pitchFamily="18" charset="0"/>
                <a:cs typeface="Times New Roman" pitchFamily="18" charset="0"/>
              </a:rPr>
              <a:t>nive.hu</a:t>
            </a:r>
            <a:r>
              <a:rPr lang="hu-HU" sz="2400" dirty="0" smtClean="0">
                <a:latin typeface="Times New Roman" pitchFamily="18" charset="0"/>
                <a:cs typeface="Times New Roman" pitchFamily="18" charset="0"/>
              </a:rPr>
              <a:t>)</a:t>
            </a:r>
          </a:p>
          <a:p>
            <a:pPr marL="0" indent="0">
              <a:spcBef>
                <a:spcPts val="1200"/>
              </a:spcBef>
              <a:defRPr/>
            </a:pPr>
            <a:r>
              <a:rPr lang="hu-HU" sz="2400" b="1" u="sng" dirty="0" smtClean="0">
                <a:latin typeface="Times New Roman" pitchFamily="18" charset="0"/>
                <a:cs typeface="Times New Roman" pitchFamily="18" charset="0"/>
              </a:rPr>
              <a:t>Új szabály: </a:t>
            </a:r>
          </a:p>
          <a:p>
            <a:pPr>
              <a:lnSpc>
                <a:spcPts val="2400"/>
              </a:lnSpc>
              <a:spcBef>
                <a:spcPts val="300"/>
              </a:spcBef>
              <a:buFont typeface="Arial" pitchFamily="34" charset="0"/>
              <a:buChar char="•"/>
              <a:defRPr/>
            </a:pPr>
            <a:r>
              <a:rPr lang="hu-HU" sz="2400" dirty="0" smtClean="0">
                <a:latin typeface="Times New Roman" pitchFamily="18" charset="0"/>
                <a:cs typeface="Times New Roman" pitchFamily="18" charset="0"/>
              </a:rPr>
              <a:t>teljes (egész) képzés esetén – képző intézmény szervezi</a:t>
            </a:r>
          </a:p>
          <a:p>
            <a:pPr>
              <a:lnSpc>
                <a:spcPts val="2400"/>
              </a:lnSpc>
              <a:spcBef>
                <a:spcPts val="300"/>
              </a:spcBef>
              <a:buFont typeface="Arial" pitchFamily="34" charset="0"/>
              <a:buChar char="•"/>
              <a:defRPr/>
            </a:pPr>
            <a:r>
              <a:rPr lang="hu-HU" sz="2400" dirty="0" smtClean="0">
                <a:latin typeface="Times New Roman" pitchFamily="18" charset="0"/>
                <a:cs typeface="Times New Roman" pitchFamily="18" charset="0"/>
              </a:rPr>
              <a:t>Minden egyéb eset (Részletekből álló képzés): NSZFH szervezi </a:t>
            </a:r>
            <a:endParaRPr lang="hu-HU" sz="2400" dirty="0">
              <a:latin typeface="Times New Roman" pitchFamily="18" charset="0"/>
              <a:cs typeface="Times New Roman" pitchFamily="18" charset="0"/>
            </a:endParaRP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4</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ekerekített téglalap 8"/>
          <p:cNvSpPr/>
          <p:nvPr/>
        </p:nvSpPr>
        <p:spPr>
          <a:xfrm>
            <a:off x="251520" y="5589240"/>
            <a:ext cx="8496944" cy="432048"/>
          </a:xfrm>
          <a:prstGeom prst="roundRect">
            <a:avLst/>
          </a:prstGeom>
          <a:solidFill>
            <a:srgbClr val="FFDD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Lekerekített téglalap 5"/>
          <p:cNvSpPr/>
          <p:nvPr/>
        </p:nvSpPr>
        <p:spPr>
          <a:xfrm>
            <a:off x="251520" y="5013176"/>
            <a:ext cx="8496944" cy="432048"/>
          </a:xfrm>
          <a:prstGeom prst="roundRect">
            <a:avLst/>
          </a:prstGeom>
          <a:solidFill>
            <a:srgbClr val="FFF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251520" y="1363830"/>
            <a:ext cx="8496944" cy="3528392"/>
          </a:xfrm>
          <a:prstGeom prst="roundRect">
            <a:avLst>
              <a:gd name="adj" fmla="val 368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5" name="Content Placeholder 5"/>
          <p:cNvSpPr>
            <a:spLocks noGrp="1"/>
          </p:cNvSpPr>
          <p:nvPr>
            <p:ph idx="13"/>
          </p:nvPr>
        </p:nvSpPr>
        <p:spPr>
          <a:xfrm>
            <a:off x="250824" y="1412875"/>
            <a:ext cx="8713663" cy="4176713"/>
          </a:xfrm>
        </p:spPr>
        <p:txBody>
          <a:bodyPr>
            <a:noAutofit/>
          </a:bodyPr>
          <a:lstStyle/>
          <a:p>
            <a:pPr marL="457200" indent="-457200">
              <a:buFont typeface="Wingdings" pitchFamily="2" charset="2"/>
              <a:buChar char="q"/>
              <a:defRPr/>
            </a:pPr>
            <a:r>
              <a:rPr lang="hu-HU" sz="2500" b="1" dirty="0" smtClean="0">
                <a:latin typeface="Times New Roman" pitchFamily="18" charset="0"/>
                <a:cs typeface="Times New Roman" pitchFamily="18" charset="0"/>
              </a:rPr>
              <a:t>Elektronikus törzslap</a:t>
            </a:r>
            <a:endParaRPr lang="hu-HU" sz="2500" dirty="0">
              <a:latin typeface="Times New Roman" pitchFamily="18" charset="0"/>
              <a:cs typeface="Times New Roman" pitchFamily="18" charset="0"/>
            </a:endParaRPr>
          </a:p>
          <a:p>
            <a:pPr lvl="1">
              <a:spcBef>
                <a:spcPts val="1800"/>
              </a:spcBef>
              <a:buFont typeface="Arial" pitchFamily="34" charset="0"/>
              <a:buChar char="•"/>
              <a:defRPr/>
            </a:pPr>
            <a:r>
              <a:rPr lang="hu-HU" sz="2500" dirty="0" smtClean="0">
                <a:solidFill>
                  <a:schemeClr val="tx1"/>
                </a:solidFill>
                <a:latin typeface="Times New Roman" pitchFamily="18" charset="0"/>
                <a:cs typeface="Times New Roman" pitchFamily="18" charset="0"/>
              </a:rPr>
              <a:t>A vizsga előtt előkészítés az elektronikus felületen</a:t>
            </a:r>
          </a:p>
          <a:p>
            <a:pPr lvl="1">
              <a:spcBef>
                <a:spcPts val="1200"/>
              </a:spcBef>
              <a:buFont typeface="Arial" pitchFamily="34" charset="0"/>
              <a:buChar char="•"/>
              <a:defRPr/>
            </a:pPr>
            <a:r>
              <a:rPr lang="hu-HU" sz="2500" dirty="0" smtClean="0">
                <a:solidFill>
                  <a:schemeClr val="tx1"/>
                </a:solidFill>
                <a:latin typeface="Times New Roman" pitchFamily="18" charset="0"/>
                <a:cs typeface="Times New Roman" pitchFamily="18" charset="0"/>
              </a:rPr>
              <a:t>Eredmények folyamatos rögzítése vizsgázónként</a:t>
            </a:r>
          </a:p>
          <a:p>
            <a:pPr lvl="1">
              <a:spcBef>
                <a:spcPts val="1200"/>
              </a:spcBef>
              <a:buFont typeface="Arial" pitchFamily="34" charset="0"/>
              <a:buChar char="•"/>
              <a:defRPr/>
            </a:pPr>
            <a:r>
              <a:rPr lang="hu-HU" sz="2500" dirty="0" smtClean="0">
                <a:solidFill>
                  <a:schemeClr val="tx1"/>
                </a:solidFill>
                <a:latin typeface="Times New Roman" pitchFamily="18" charset="0"/>
                <a:cs typeface="Times New Roman" pitchFamily="18" charset="0"/>
              </a:rPr>
              <a:t>A vizsgát követően </a:t>
            </a:r>
            <a:r>
              <a:rPr lang="hu-HU" sz="2500" b="1" u="sng" dirty="0" smtClean="0">
                <a:solidFill>
                  <a:schemeClr val="tx1"/>
                </a:solidFill>
                <a:latin typeface="Times New Roman" pitchFamily="18" charset="0"/>
                <a:cs typeface="Times New Roman" pitchFamily="18" charset="0"/>
              </a:rPr>
              <a:t>2 példányban ki kell nyomtatni és aláírásokkal hitelesíteni</a:t>
            </a:r>
            <a:r>
              <a:rPr lang="hu-HU" sz="2500" dirty="0" smtClean="0">
                <a:solidFill>
                  <a:schemeClr val="tx1"/>
                </a:solidFill>
                <a:latin typeface="Times New Roman" pitchFamily="18" charset="0"/>
                <a:cs typeface="Times New Roman" pitchFamily="18" charset="0"/>
              </a:rPr>
              <a:t>, majd </a:t>
            </a:r>
            <a:r>
              <a:rPr lang="hu-HU" sz="2500" b="1" dirty="0" err="1" smtClean="0">
                <a:solidFill>
                  <a:srgbClr val="FF0000"/>
                </a:solidFill>
                <a:latin typeface="Times New Roman" pitchFamily="18" charset="0"/>
                <a:cs typeface="Times New Roman" pitchFamily="18" charset="0"/>
              </a:rPr>
              <a:t>PMKH</a:t>
            </a:r>
            <a:r>
              <a:rPr lang="hu-HU" sz="2500" dirty="0" err="1" smtClean="0">
                <a:solidFill>
                  <a:schemeClr val="tx1"/>
                </a:solidFill>
                <a:latin typeface="Times New Roman" pitchFamily="18" charset="0"/>
                <a:cs typeface="Times New Roman" pitchFamily="18" charset="0"/>
              </a:rPr>
              <a:t>-nak</a:t>
            </a:r>
            <a:r>
              <a:rPr lang="hu-HU" sz="2500" dirty="0" smtClean="0">
                <a:solidFill>
                  <a:schemeClr val="tx1"/>
                </a:solidFill>
                <a:latin typeface="Times New Roman" pitchFamily="18" charset="0"/>
                <a:cs typeface="Times New Roman" pitchFamily="18" charset="0"/>
              </a:rPr>
              <a:t> küldeni (20 nap)</a:t>
            </a:r>
          </a:p>
          <a:p>
            <a:pPr lvl="1">
              <a:spcBef>
                <a:spcPts val="1200"/>
              </a:spcBef>
              <a:buFont typeface="Arial" pitchFamily="34" charset="0"/>
              <a:buChar char="•"/>
              <a:defRPr/>
            </a:pPr>
            <a:r>
              <a:rPr lang="hu-HU" sz="2500" i="1" dirty="0" smtClean="0">
                <a:solidFill>
                  <a:schemeClr val="tx1"/>
                </a:solidFill>
                <a:latin typeface="Times New Roman" pitchFamily="18" charset="0"/>
                <a:cs typeface="Times New Roman" pitchFamily="18" charset="0"/>
              </a:rPr>
              <a:t>Törzslap kivonat: </a:t>
            </a:r>
            <a:r>
              <a:rPr lang="hu-HU" sz="2500" dirty="0" smtClean="0">
                <a:solidFill>
                  <a:schemeClr val="tx1"/>
                </a:solidFill>
                <a:latin typeface="Times New Roman" pitchFamily="18" charset="0"/>
                <a:cs typeface="Times New Roman" pitchFamily="18" charset="0"/>
              </a:rPr>
              <a:t>az elektronikus rendszerből (v. szervező)</a:t>
            </a:r>
          </a:p>
          <a:p>
            <a:pPr marL="274638" lvl="1" indent="0">
              <a:buFont typeface="Wingdings 3" pitchFamily="18" charset="2"/>
              <a:buNone/>
              <a:defRPr/>
            </a:pPr>
            <a:endParaRPr lang="hu-HU" sz="800" dirty="0" smtClean="0">
              <a:solidFill>
                <a:schemeClr val="tx1"/>
              </a:solidFill>
              <a:latin typeface="Times New Roman" pitchFamily="18" charset="0"/>
              <a:cs typeface="Times New Roman" pitchFamily="18" charset="0"/>
            </a:endParaRPr>
          </a:p>
          <a:p>
            <a:pPr marL="457200" indent="-457200">
              <a:buFont typeface="Wingdings" pitchFamily="2" charset="2"/>
              <a:buChar char="q"/>
              <a:defRPr/>
            </a:pPr>
            <a:r>
              <a:rPr lang="hu-HU" sz="2500" i="1" dirty="0" smtClean="0">
                <a:latin typeface="Times New Roman" pitchFamily="18" charset="0"/>
                <a:cs typeface="Times New Roman" pitchFamily="18" charset="0"/>
              </a:rPr>
              <a:t>Bizonyítvány másodlat: </a:t>
            </a:r>
            <a:r>
              <a:rPr lang="hu-HU" sz="2500" dirty="0" smtClean="0">
                <a:latin typeface="Times New Roman" pitchFamily="18" charset="0"/>
                <a:cs typeface="Times New Roman" pitchFamily="18" charset="0"/>
              </a:rPr>
              <a:t>az elektronikus rendszerből (</a:t>
            </a:r>
            <a:r>
              <a:rPr lang="hu-HU" sz="2500" b="1" dirty="0">
                <a:solidFill>
                  <a:srgbClr val="FF0000"/>
                </a:solidFill>
                <a:latin typeface="Times New Roman" pitchFamily="18" charset="0"/>
                <a:cs typeface="Times New Roman" pitchFamily="18" charset="0"/>
              </a:rPr>
              <a:t>PMKH</a:t>
            </a:r>
            <a:r>
              <a:rPr lang="hu-HU" sz="2500" dirty="0" smtClean="0">
                <a:latin typeface="Times New Roman" pitchFamily="18" charset="0"/>
                <a:cs typeface="Times New Roman" pitchFamily="18" charset="0"/>
              </a:rPr>
              <a:t>)</a:t>
            </a:r>
          </a:p>
          <a:p>
            <a:pPr>
              <a:buFont typeface="Arial" pitchFamily="34" charset="0"/>
              <a:buChar char="•"/>
              <a:defRPr/>
            </a:pPr>
            <a:endParaRPr lang="hu-HU" sz="800" dirty="0" smtClean="0">
              <a:latin typeface="Times New Roman" pitchFamily="18" charset="0"/>
              <a:cs typeface="Times New Roman" pitchFamily="18" charset="0"/>
            </a:endParaRPr>
          </a:p>
          <a:p>
            <a:pPr marL="396000" indent="-457200">
              <a:buFont typeface="Wingdings" pitchFamily="2" charset="2"/>
              <a:buChar char="q"/>
              <a:defRPr/>
            </a:pPr>
            <a:r>
              <a:rPr lang="hu-HU" sz="2500" i="1" dirty="0" smtClean="0">
                <a:latin typeface="Times New Roman" pitchFamily="18" charset="0"/>
                <a:cs typeface="Times New Roman" pitchFamily="18" charset="0"/>
              </a:rPr>
              <a:t>EUROPASS bizonyítvány-kiegészítő </a:t>
            </a:r>
            <a:r>
              <a:rPr lang="hu-HU" sz="2500" dirty="0" smtClean="0">
                <a:latin typeface="Times New Roman" pitchFamily="18" charset="0"/>
                <a:cs typeface="Times New Roman" pitchFamily="18" charset="0"/>
              </a:rPr>
              <a:t>(NSZFH – v. szervező)</a:t>
            </a: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40</a:t>
            </a:fld>
            <a:endParaRPr lang="hu-HU" sz="1200" dirty="0"/>
          </a:p>
        </p:txBody>
      </p:sp>
      <p:sp>
        <p:nvSpPr>
          <p:cNvPr id="5" name="Title 3"/>
          <p:cNvSpPr txBox="1">
            <a:spLocks/>
          </p:cNvSpPr>
          <p:nvPr/>
        </p:nvSpPr>
        <p:spPr>
          <a:xfrm>
            <a:off x="672096" y="260648"/>
            <a:ext cx="7772400" cy="108029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3000" kern="1200">
                <a:solidFill>
                  <a:srgbClr val="A69765"/>
                </a:solidFill>
                <a:latin typeface="Times New Roman" pitchFamily="18" charset="0"/>
                <a:ea typeface="+mj-ea"/>
                <a:cs typeface="Times New Roman" pitchFamily="18" charset="0"/>
              </a:defRPr>
            </a:lvl1pPr>
          </a:lstStyle>
          <a:p>
            <a:pPr fontAlgn="auto">
              <a:spcAft>
                <a:spcPts val="0"/>
              </a:spcAft>
            </a:pPr>
            <a:r>
              <a:rPr lang="hu-HU" altLang="hu-HU" sz="3200" b="1" dirty="0" smtClean="0">
                <a:solidFill>
                  <a:srgbClr val="0070C0"/>
                </a:solidFill>
              </a:rPr>
              <a:t>Komplex szakmai vizsga </a:t>
            </a:r>
            <a:br>
              <a:rPr lang="hu-HU" altLang="hu-HU" sz="3200" b="1" dirty="0" smtClean="0">
                <a:solidFill>
                  <a:srgbClr val="0070C0"/>
                </a:solidFill>
              </a:rPr>
            </a:br>
            <a:r>
              <a:rPr lang="hu-HU" altLang="hu-HU" sz="3200" b="1" dirty="0" smtClean="0">
                <a:solidFill>
                  <a:srgbClr val="0070C0"/>
                </a:solidFill>
              </a:rPr>
              <a:t>Dokumentálás II.</a:t>
            </a:r>
            <a:endParaRPr lang="hu-HU" altLang="hu-HU" b="1" dirty="0" smtClean="0">
              <a:solidFill>
                <a:srgbClr val="0070C0"/>
              </a:solidFill>
            </a:endParaRPr>
          </a:p>
        </p:txBody>
      </p:sp>
    </p:spTree>
    <p:extLst>
      <p:ext uri="{BB962C8B-B14F-4D97-AF65-F5344CB8AC3E}">
        <p14:creationId xmlns:p14="http://schemas.microsoft.com/office/powerpoint/2010/main" val="3707808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70"/>
          </a:xfrm>
        </p:spPr>
        <p:txBody>
          <a:bodyPr>
            <a:normAutofit/>
          </a:bodyPr>
          <a:lstStyle/>
          <a:p>
            <a:pPr>
              <a:defRPr/>
            </a:pPr>
            <a:r>
              <a:rPr lang="hu-HU" sz="3200" b="1" dirty="0" smtClean="0">
                <a:solidFill>
                  <a:srgbClr val="0070C0"/>
                </a:solidFill>
              </a:rPr>
              <a:t>Dokumentálási </a:t>
            </a:r>
            <a:r>
              <a:rPr lang="hu-HU" sz="3200" b="1" dirty="0">
                <a:solidFill>
                  <a:srgbClr val="0070C0"/>
                </a:solidFill>
              </a:rPr>
              <a:t>feladatok 1.</a:t>
            </a:r>
          </a:p>
        </p:txBody>
      </p:sp>
      <p:sp>
        <p:nvSpPr>
          <p:cNvPr id="39939" name="Szövegdoboz 4"/>
          <p:cNvSpPr txBox="1">
            <a:spLocks noChangeArrowheads="1"/>
          </p:cNvSpPr>
          <p:nvPr/>
        </p:nvSpPr>
        <p:spPr bwMode="auto">
          <a:xfrm>
            <a:off x="449969" y="980728"/>
            <a:ext cx="8072438" cy="1862048"/>
          </a:xfrm>
          <a:prstGeom prst="rect">
            <a:avLst/>
          </a:prstGeom>
          <a:solidFill>
            <a:srgbClr val="FFFFAB"/>
          </a:solidFill>
          <a:ln w="9525">
            <a:noFill/>
            <a:miter lim="800000"/>
            <a:headEnd/>
            <a:tailEnd/>
          </a:ln>
        </p:spPr>
        <p:txBody>
          <a:bodyPr>
            <a:spAutoFit/>
          </a:bodyPr>
          <a:lstStyle/>
          <a:p>
            <a:r>
              <a:rPr lang="hu-HU" sz="2300" b="1" u="sng" dirty="0"/>
              <a:t>A szakmai vizsga megkezdését megelőzően:</a:t>
            </a:r>
          </a:p>
          <a:p>
            <a:r>
              <a:rPr lang="hu-HU" sz="2300" dirty="0"/>
              <a:t>Gyakorlati tételek elfogadása </a:t>
            </a:r>
            <a:r>
              <a:rPr lang="hu-HU" sz="2300" i="1" dirty="0"/>
              <a:t>írásban</a:t>
            </a:r>
          </a:p>
          <a:p>
            <a:r>
              <a:rPr lang="hu-HU" sz="2300" dirty="0" smtClean="0"/>
              <a:t>A lebonyolítási rend (benne a vizsgaprogram) elfogadása </a:t>
            </a:r>
            <a:r>
              <a:rPr lang="hu-HU" sz="2300" i="1" dirty="0"/>
              <a:t>írásban</a:t>
            </a:r>
          </a:p>
          <a:p>
            <a:r>
              <a:rPr lang="hu-HU" sz="2300" dirty="0" smtClean="0"/>
              <a:t>Felmentés </a:t>
            </a:r>
            <a:r>
              <a:rPr lang="hu-HU" sz="2300" dirty="0"/>
              <a:t>esetén írásbeli állásfoglalás, értesítés</a:t>
            </a:r>
          </a:p>
        </p:txBody>
      </p:sp>
      <p:sp>
        <p:nvSpPr>
          <p:cNvPr id="39940" name="Szövegdoboz 5"/>
          <p:cNvSpPr txBox="1">
            <a:spLocks noChangeArrowheads="1"/>
          </p:cNvSpPr>
          <p:nvPr/>
        </p:nvSpPr>
        <p:spPr bwMode="auto">
          <a:xfrm>
            <a:off x="378532" y="2996952"/>
            <a:ext cx="8143875" cy="3631763"/>
          </a:xfrm>
          <a:prstGeom prst="rect">
            <a:avLst/>
          </a:prstGeom>
          <a:solidFill>
            <a:srgbClr val="E1CCF0"/>
          </a:solidFill>
          <a:ln w="9525">
            <a:noFill/>
            <a:miter lim="800000"/>
            <a:headEnd/>
            <a:tailEnd/>
          </a:ln>
        </p:spPr>
        <p:txBody>
          <a:bodyPr>
            <a:spAutoFit/>
          </a:bodyPr>
          <a:lstStyle/>
          <a:p>
            <a:r>
              <a:rPr lang="hu-HU" sz="2300" b="1" u="sng" dirty="0"/>
              <a:t>A szakmai vizsga során:</a:t>
            </a:r>
          </a:p>
          <a:p>
            <a:r>
              <a:rPr lang="hu-HU" sz="2300" dirty="0"/>
              <a:t>Írásbeli tétel bontási jegyzőkönyv</a:t>
            </a:r>
          </a:p>
          <a:p>
            <a:r>
              <a:rPr lang="hu-HU" sz="2300" dirty="0"/>
              <a:t>A kijavított írásbeli feladatok felülvizsgálata (szignó)</a:t>
            </a:r>
          </a:p>
          <a:p>
            <a:r>
              <a:rPr lang="hu-HU" sz="2300" b="1" dirty="0"/>
              <a:t>A GYAKORLATI VIZSGAHELYSZÍN MEGFELELŐSÉGÉ-NEK ÍRÁSOS DOKUMENTÁLÁSA </a:t>
            </a:r>
            <a:r>
              <a:rPr lang="hu-HU" sz="2300" b="1" dirty="0" smtClean="0"/>
              <a:t>!!!!!!! (a vizsgaszervezők már tudják)</a:t>
            </a:r>
            <a:endParaRPr lang="hu-HU" sz="2300" b="1" dirty="0"/>
          </a:p>
          <a:p>
            <a:r>
              <a:rPr lang="hu-HU" sz="2300" dirty="0"/>
              <a:t>A vizsgajegyzőkönyv vezetése </a:t>
            </a:r>
          </a:p>
          <a:p>
            <a:r>
              <a:rPr lang="hu-HU" sz="2300" dirty="0"/>
              <a:t>(</a:t>
            </a:r>
            <a:r>
              <a:rPr lang="hu-HU" sz="2300" dirty="0" smtClean="0"/>
              <a:t>nyitás, </a:t>
            </a:r>
            <a:r>
              <a:rPr lang="hu-HU" sz="2300" dirty="0"/>
              <a:t>közbenső </a:t>
            </a:r>
            <a:r>
              <a:rPr lang="hu-HU" sz="2300" dirty="0" smtClean="0"/>
              <a:t>események, zárás)</a:t>
            </a:r>
            <a:endParaRPr lang="hu-HU" sz="2300" dirty="0"/>
          </a:p>
          <a:p>
            <a:r>
              <a:rPr lang="hu-HU" sz="2300" dirty="0"/>
              <a:t>Munkavédelmi oktatás igazolása</a:t>
            </a:r>
          </a:p>
          <a:p>
            <a:r>
              <a:rPr lang="hu-HU" sz="2300" dirty="0"/>
              <a:t>Osztályozó ívek, értékelő </a:t>
            </a:r>
            <a:r>
              <a:rPr lang="hu-HU" sz="2300" dirty="0" smtClean="0"/>
              <a:t>lapok vezetése</a:t>
            </a:r>
            <a:endParaRPr lang="hu-HU" sz="23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41</a:t>
            </a:fld>
            <a:endParaRPr lang="hu-HU" dirty="0"/>
          </a:p>
        </p:txBody>
      </p:sp>
    </p:spTree>
    <p:extLst>
      <p:ext uri="{BB962C8B-B14F-4D97-AF65-F5344CB8AC3E}">
        <p14:creationId xmlns:p14="http://schemas.microsoft.com/office/powerpoint/2010/main" val="2288947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25470"/>
          </a:xfrm>
        </p:spPr>
        <p:txBody>
          <a:bodyPr>
            <a:normAutofit/>
          </a:bodyPr>
          <a:lstStyle/>
          <a:p>
            <a:pPr>
              <a:defRPr/>
            </a:pPr>
            <a:r>
              <a:rPr lang="hu-HU" sz="3200" b="1" dirty="0">
                <a:solidFill>
                  <a:srgbClr val="0070C0"/>
                </a:solidFill>
              </a:rPr>
              <a:t>Dokumentálási feladatok </a:t>
            </a:r>
            <a:r>
              <a:rPr lang="hu-HU" sz="3200" b="1" dirty="0" smtClean="0">
                <a:solidFill>
                  <a:srgbClr val="0070C0"/>
                </a:solidFill>
              </a:rPr>
              <a:t>2.</a:t>
            </a:r>
            <a:endParaRPr lang="hu-HU" sz="3200" dirty="0" smtClean="0"/>
          </a:p>
        </p:txBody>
      </p:sp>
      <p:sp>
        <p:nvSpPr>
          <p:cNvPr id="40963" name="Szövegdoboz 6"/>
          <p:cNvSpPr txBox="1">
            <a:spLocks noChangeArrowheads="1"/>
          </p:cNvSpPr>
          <p:nvPr/>
        </p:nvSpPr>
        <p:spPr bwMode="auto">
          <a:xfrm>
            <a:off x="282575" y="1071563"/>
            <a:ext cx="8504238" cy="2923877"/>
          </a:xfrm>
          <a:prstGeom prst="rect">
            <a:avLst/>
          </a:prstGeom>
          <a:solidFill>
            <a:srgbClr val="C7E6A4"/>
          </a:solidFill>
          <a:ln w="9525">
            <a:noFill/>
            <a:miter lim="800000"/>
            <a:headEnd/>
            <a:tailEnd/>
          </a:ln>
        </p:spPr>
        <p:txBody>
          <a:bodyPr>
            <a:spAutoFit/>
          </a:bodyPr>
          <a:lstStyle/>
          <a:p>
            <a:r>
              <a:rPr lang="hu-HU" sz="2300" b="1" u="sng" dirty="0"/>
              <a:t>A szakmai vizsga végén, befejezése után:</a:t>
            </a:r>
          </a:p>
          <a:p>
            <a:r>
              <a:rPr lang="hu-HU" sz="2300" dirty="0"/>
              <a:t>Törzslap kitöltése (felmentés, ill. SNI intézkedés feltüntetése),</a:t>
            </a:r>
          </a:p>
          <a:p>
            <a:r>
              <a:rPr lang="hu-HU" sz="2300" dirty="0"/>
              <a:t>megfelelő záradékkal ellátása </a:t>
            </a:r>
          </a:p>
          <a:p>
            <a:r>
              <a:rPr lang="hu-HU" sz="2300" dirty="0"/>
              <a:t>Bizonyítvány kitöltése, vizsgaelnök általi aláírása</a:t>
            </a:r>
          </a:p>
          <a:p>
            <a:r>
              <a:rPr lang="hu-HU" sz="2300" dirty="0"/>
              <a:t>Bizonyítvány átvételi lap aláíratása</a:t>
            </a:r>
          </a:p>
          <a:p>
            <a:r>
              <a:rPr lang="hu-HU" sz="2300" dirty="0"/>
              <a:t>EUROPASS bizonyítvány </a:t>
            </a:r>
            <a:r>
              <a:rPr lang="hu-HU" sz="2300" dirty="0" smtClean="0"/>
              <a:t>kiegészítő tájékoztatás </a:t>
            </a:r>
            <a:r>
              <a:rPr lang="hu-HU" sz="2300" dirty="0"/>
              <a:t>(csak vizsgaszervező)</a:t>
            </a:r>
          </a:p>
          <a:p>
            <a:r>
              <a:rPr lang="hu-HU" sz="2300" dirty="0"/>
              <a:t>Elnöki jelentés készítése (csak vizsgaelnök)</a:t>
            </a:r>
          </a:p>
        </p:txBody>
      </p:sp>
      <p:sp>
        <p:nvSpPr>
          <p:cNvPr id="40964" name="Szövegdoboz 3"/>
          <p:cNvSpPr txBox="1">
            <a:spLocks noChangeArrowheads="1"/>
          </p:cNvSpPr>
          <p:nvPr/>
        </p:nvSpPr>
        <p:spPr bwMode="auto">
          <a:xfrm>
            <a:off x="292614" y="4293096"/>
            <a:ext cx="8529638" cy="1862048"/>
          </a:xfrm>
          <a:prstGeom prst="rect">
            <a:avLst/>
          </a:prstGeom>
          <a:solidFill>
            <a:srgbClr val="FFE9A3"/>
          </a:solidFill>
          <a:ln w="9525">
            <a:noFill/>
            <a:miter lim="800000"/>
            <a:headEnd/>
            <a:tailEnd/>
          </a:ln>
        </p:spPr>
        <p:txBody>
          <a:bodyPr>
            <a:spAutoFit/>
          </a:bodyPr>
          <a:lstStyle/>
          <a:p>
            <a:r>
              <a:rPr lang="hu-HU" sz="2300" b="1" u="sng" dirty="0"/>
              <a:t>Dokumentum javítás</a:t>
            </a:r>
          </a:p>
          <a:p>
            <a:r>
              <a:rPr lang="hu-HU" sz="2300" dirty="0" smtClean="0"/>
              <a:t>Vizsgajegyzőkönyv</a:t>
            </a:r>
            <a:r>
              <a:rPr lang="hu-HU" sz="2300" dirty="0"/>
              <a:t>, osztályozóív javítása nem tiltott, javasolt a módosítást a vizsgaelnök aláírásával hitelesíteni</a:t>
            </a:r>
          </a:p>
          <a:p>
            <a:endParaRPr lang="hu-HU" sz="2300" dirty="0"/>
          </a:p>
          <a:p>
            <a:r>
              <a:rPr lang="hu-HU" sz="2300" dirty="0"/>
              <a:t>Bizonyítvány, törzslap – NEM LEHET, itt csak csere jöhet szóba</a:t>
            </a:r>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42</a:t>
            </a:fld>
            <a:endParaRPr lang="hu-HU" dirty="0"/>
          </a:p>
        </p:txBody>
      </p:sp>
    </p:spTree>
    <p:extLst>
      <p:ext uri="{BB962C8B-B14F-4D97-AF65-F5344CB8AC3E}">
        <p14:creationId xmlns:p14="http://schemas.microsoft.com/office/powerpoint/2010/main" val="2168188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kerekített téglalap 3"/>
          <p:cNvSpPr/>
          <p:nvPr/>
        </p:nvSpPr>
        <p:spPr>
          <a:xfrm>
            <a:off x="405880" y="4077072"/>
            <a:ext cx="8280920" cy="2160240"/>
          </a:xfrm>
          <a:prstGeom prst="roundRect">
            <a:avLst/>
          </a:prstGeom>
          <a:solidFill>
            <a:srgbClr val="EBC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405880" y="1196752"/>
            <a:ext cx="8280920" cy="237626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8130" name="Title 3"/>
          <p:cNvSpPr>
            <a:spLocks noGrp="1"/>
          </p:cNvSpPr>
          <p:nvPr>
            <p:ph type="ctrTitle"/>
          </p:nvPr>
        </p:nvSpPr>
        <p:spPr>
          <a:xfrm>
            <a:off x="683568" y="476672"/>
            <a:ext cx="7772400" cy="776287"/>
          </a:xfrm>
        </p:spPr>
        <p:txBody>
          <a:bodyPr>
            <a:normAutofit/>
          </a:bodyPr>
          <a:lstStyle/>
          <a:p>
            <a:pPr algn="ctr" eaLnBrk="1" hangingPunct="1"/>
            <a:r>
              <a:rPr lang="hu-HU" altLang="hu-HU" sz="3200" b="1" dirty="0" smtClean="0">
                <a:solidFill>
                  <a:srgbClr val="0070C0"/>
                </a:solidFill>
              </a:rPr>
              <a:t>A szakmai vizsgabizottság díjazása 1.</a:t>
            </a:r>
            <a:endParaRPr lang="hu-HU" altLang="hu-HU" b="1" dirty="0" smtClean="0">
              <a:solidFill>
                <a:srgbClr val="0070C0"/>
              </a:solidFill>
            </a:endParaRPr>
          </a:p>
        </p:txBody>
      </p:sp>
      <p:sp>
        <p:nvSpPr>
          <p:cNvPr id="18435" name="Content Placeholder 5"/>
          <p:cNvSpPr>
            <a:spLocks noGrp="1"/>
          </p:cNvSpPr>
          <p:nvPr>
            <p:ph idx="13"/>
          </p:nvPr>
        </p:nvSpPr>
        <p:spPr>
          <a:xfrm>
            <a:off x="522032" y="4171949"/>
            <a:ext cx="8135938" cy="2366963"/>
          </a:xfrm>
        </p:spPr>
        <p:txBody>
          <a:bodyPr>
            <a:normAutofit fontScale="92500"/>
          </a:bodyPr>
          <a:lstStyle/>
          <a:p>
            <a:pPr marL="0" indent="0">
              <a:defRPr/>
            </a:pPr>
            <a:r>
              <a:rPr lang="hu-HU" sz="3000" b="1" u="sng" dirty="0" smtClean="0">
                <a:solidFill>
                  <a:srgbClr val="C00000"/>
                </a:solidFill>
              </a:rPr>
              <a:t>Vizsgáztatási </a:t>
            </a:r>
            <a:r>
              <a:rPr lang="hu-HU" sz="3000" b="1" u="sng" dirty="0">
                <a:solidFill>
                  <a:srgbClr val="C00000"/>
                </a:solidFill>
              </a:rPr>
              <a:t>d</a:t>
            </a:r>
            <a:r>
              <a:rPr lang="hu-HU" sz="3000" b="1" u="sng" dirty="0" smtClean="0">
                <a:solidFill>
                  <a:srgbClr val="C00000"/>
                </a:solidFill>
              </a:rPr>
              <a:t>íj </a:t>
            </a:r>
            <a:r>
              <a:rPr lang="hu-HU" sz="3000" b="1" u="sng" dirty="0">
                <a:solidFill>
                  <a:srgbClr val="C00000"/>
                </a:solidFill>
              </a:rPr>
              <a:t>=</a:t>
            </a:r>
            <a:r>
              <a:rPr lang="hu-HU" sz="3000" b="1" u="sng" dirty="0" smtClean="0">
                <a:solidFill>
                  <a:srgbClr val="C00000"/>
                </a:solidFill>
              </a:rPr>
              <a:t> alapdíj + változó díj </a:t>
            </a:r>
            <a:r>
              <a:rPr lang="hu-HU" sz="3000" b="1" dirty="0" smtClean="0">
                <a:solidFill>
                  <a:srgbClr val="C00000"/>
                </a:solidFill>
              </a:rPr>
              <a:t>(55. §)</a:t>
            </a:r>
          </a:p>
          <a:p>
            <a:pPr>
              <a:buFont typeface="Arial" pitchFamily="34" charset="0"/>
              <a:buChar char="•"/>
              <a:defRPr/>
            </a:pPr>
            <a:r>
              <a:rPr lang="hu-HU" sz="3000" i="1" u="sng" dirty="0" smtClean="0"/>
              <a:t>Alapdíj:</a:t>
            </a:r>
            <a:r>
              <a:rPr lang="hu-HU" sz="3000" dirty="0" smtClean="0"/>
              <a:t> minden vizsgánál elvégzendő feladatok</a:t>
            </a:r>
          </a:p>
          <a:p>
            <a:pPr>
              <a:buFont typeface="Arial" pitchFamily="34" charset="0"/>
              <a:buChar char="•"/>
              <a:defRPr/>
            </a:pPr>
            <a:r>
              <a:rPr lang="hu-HU" sz="3000" i="1" u="sng" dirty="0" smtClean="0"/>
              <a:t>Változó díj: </a:t>
            </a:r>
            <a:r>
              <a:rPr lang="hu-HU" sz="3000" dirty="0" smtClean="0"/>
              <a:t>vizsgázók számától és a vizsga időtartamától (kategóriába sorolás) függ</a:t>
            </a:r>
          </a:p>
        </p:txBody>
      </p:sp>
      <p:sp>
        <p:nvSpPr>
          <p:cNvPr id="5"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43</a:t>
            </a:fld>
            <a:endParaRPr lang="hu-HU" sz="1200" dirty="0"/>
          </a:p>
        </p:txBody>
      </p:sp>
      <p:sp>
        <p:nvSpPr>
          <p:cNvPr id="6" name="Tartalom helye 2"/>
          <p:cNvSpPr>
            <a:spLocks noGrp="1"/>
          </p:cNvSpPr>
          <p:nvPr>
            <p:ph idx="1"/>
          </p:nvPr>
        </p:nvSpPr>
        <p:spPr>
          <a:xfrm>
            <a:off x="539552" y="1268760"/>
            <a:ext cx="8147248" cy="2232248"/>
          </a:xfrm>
          <a:noFill/>
        </p:spPr>
        <p:txBody>
          <a:bodyPr>
            <a:noAutofit/>
          </a:bodyPr>
          <a:lstStyle/>
          <a:p>
            <a:pPr algn="just" eaLnBrk="1" hangingPunct="1">
              <a:buFont typeface="Wingdings 3" pitchFamily="18" charset="2"/>
              <a:buNone/>
            </a:pPr>
            <a:r>
              <a:rPr lang="hu-HU" sz="2400" b="1" u="sng" dirty="0" smtClean="0">
                <a:latin typeface="Arial" charset="0"/>
                <a:cs typeface="Arial" charset="0"/>
              </a:rPr>
              <a:t>Utazási és szállásköltség </a:t>
            </a:r>
            <a:r>
              <a:rPr lang="hu-HU" sz="2400" u="sng" dirty="0" smtClean="0">
                <a:latin typeface="Arial" charset="0"/>
                <a:cs typeface="Arial" charset="0"/>
              </a:rPr>
              <a:t>– változatlan szabályok</a:t>
            </a:r>
            <a:r>
              <a:rPr lang="hu-HU" sz="2400" dirty="0" smtClean="0">
                <a:latin typeface="Arial" charset="0"/>
                <a:cs typeface="Arial" charset="0"/>
              </a:rPr>
              <a:t> (58. §)</a:t>
            </a:r>
          </a:p>
          <a:p>
            <a:pPr algn="just" eaLnBrk="1" hangingPunct="1">
              <a:buFont typeface="Wingdings 3" pitchFamily="18" charset="2"/>
              <a:buNone/>
            </a:pPr>
            <a:r>
              <a:rPr lang="hu-HU" sz="2400" dirty="0" smtClean="0">
                <a:latin typeface="Arial" charset="0"/>
                <a:cs typeface="Arial" charset="0"/>
              </a:rPr>
              <a:t>Jár, ha a vizsga az állandó lakhelyen kívül van</a:t>
            </a:r>
          </a:p>
          <a:p>
            <a:pPr algn="just" eaLnBrk="1" hangingPunct="1">
              <a:buFont typeface="Wingdings 3" pitchFamily="18" charset="2"/>
              <a:buNone/>
            </a:pPr>
            <a:r>
              <a:rPr lang="hu-HU" sz="2400" dirty="0" smtClean="0">
                <a:latin typeface="Arial" charset="0"/>
                <a:cs typeface="Arial" charset="0"/>
              </a:rPr>
              <a:t>Vizsgáztató választ utazási eszközt </a:t>
            </a:r>
          </a:p>
          <a:p>
            <a:pPr algn="just" eaLnBrk="1" hangingPunct="1">
              <a:buFont typeface="Wingdings 3" pitchFamily="18" charset="2"/>
              <a:buNone/>
            </a:pPr>
            <a:r>
              <a:rPr lang="hu-HU" sz="2400" dirty="0" smtClean="0">
                <a:latin typeface="Arial" charset="0"/>
                <a:cs typeface="Arial" charset="0"/>
              </a:rPr>
              <a:t>Szállás lehet, de értékhatár van (minimálbér 15%-a)</a:t>
            </a:r>
          </a:p>
          <a:p>
            <a:pPr algn="just" eaLnBrk="1" hangingPunct="1">
              <a:buFont typeface="Wingdings 3" pitchFamily="18" charset="2"/>
              <a:buNone/>
            </a:pPr>
            <a:r>
              <a:rPr lang="hu-HU" sz="2400" dirty="0" smtClean="0">
                <a:latin typeface="Arial" charset="0"/>
                <a:cs typeface="Arial" charset="0"/>
              </a:rPr>
              <a:t>Megállapodhatnak az utazás/szállás biztosítás módjáról</a:t>
            </a:r>
          </a:p>
        </p:txBody>
      </p:sp>
    </p:spTree>
    <p:extLst>
      <p:ext uri="{BB962C8B-B14F-4D97-AF65-F5344CB8AC3E}">
        <p14:creationId xmlns:p14="http://schemas.microsoft.com/office/powerpoint/2010/main" val="3924804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79032"/>
            <a:ext cx="8229600" cy="701696"/>
          </a:xfrm>
        </p:spPr>
        <p:txBody>
          <a:bodyPr>
            <a:normAutofit/>
          </a:bodyPr>
          <a:lstStyle/>
          <a:p>
            <a:pPr>
              <a:defRPr/>
            </a:pPr>
            <a:r>
              <a:rPr lang="hu-HU" altLang="hu-HU" sz="3200" b="1" dirty="0">
                <a:solidFill>
                  <a:srgbClr val="0070C0"/>
                </a:solidFill>
              </a:rPr>
              <a:t>A szakmai </a:t>
            </a:r>
            <a:r>
              <a:rPr lang="hu-HU" altLang="hu-HU" sz="3200" b="1" dirty="0" smtClean="0">
                <a:solidFill>
                  <a:srgbClr val="0070C0"/>
                </a:solidFill>
              </a:rPr>
              <a:t>vizsgabizottság (elnök) </a:t>
            </a:r>
            <a:r>
              <a:rPr lang="hu-HU" altLang="hu-HU" sz="3200" b="1" dirty="0">
                <a:solidFill>
                  <a:srgbClr val="0070C0"/>
                </a:solidFill>
              </a:rPr>
              <a:t>díjazása </a:t>
            </a:r>
            <a:r>
              <a:rPr lang="hu-HU" altLang="hu-HU" sz="3200" b="1" dirty="0" smtClean="0">
                <a:solidFill>
                  <a:srgbClr val="0070C0"/>
                </a:solidFill>
              </a:rPr>
              <a:t>2.</a:t>
            </a:r>
            <a:endParaRPr lang="hu-HU" sz="3200" dirty="0" smtClean="0"/>
          </a:p>
        </p:txBody>
      </p:sp>
      <p:sp>
        <p:nvSpPr>
          <p:cNvPr id="45060" name="Szövegdoboz 4"/>
          <p:cNvSpPr txBox="1">
            <a:spLocks noChangeArrowheads="1"/>
          </p:cNvSpPr>
          <p:nvPr/>
        </p:nvSpPr>
        <p:spPr bwMode="auto">
          <a:xfrm>
            <a:off x="933512" y="5517232"/>
            <a:ext cx="7493000" cy="830997"/>
          </a:xfrm>
          <a:prstGeom prst="rect">
            <a:avLst/>
          </a:prstGeom>
          <a:solidFill>
            <a:srgbClr val="FFB64B"/>
          </a:solidFill>
          <a:ln w="9525">
            <a:noFill/>
            <a:miter lim="800000"/>
            <a:headEnd/>
            <a:tailEnd/>
          </a:ln>
        </p:spPr>
        <p:txBody>
          <a:bodyPr>
            <a:spAutoFit/>
          </a:bodyPr>
          <a:lstStyle/>
          <a:p>
            <a:r>
              <a:rPr lang="hu-HU" sz="2400" b="1" dirty="0"/>
              <a:t> </a:t>
            </a:r>
            <a:r>
              <a:rPr lang="hu-HU" sz="2400" b="1" dirty="0" smtClean="0"/>
              <a:t>A vizsgaszervezővel kötött megállapodás alapján a kifizető a képző intézmény is lehet</a:t>
            </a:r>
            <a:endParaRPr lang="hu-HU" sz="2400" dirty="0"/>
          </a:p>
        </p:txBody>
      </p:sp>
      <p:sp>
        <p:nvSpPr>
          <p:cNvPr id="45061" name="Szövegdoboz 5"/>
          <p:cNvSpPr txBox="1">
            <a:spLocks noChangeArrowheads="1"/>
          </p:cNvSpPr>
          <p:nvPr/>
        </p:nvSpPr>
        <p:spPr bwMode="auto">
          <a:xfrm>
            <a:off x="539552" y="4702191"/>
            <a:ext cx="8280920" cy="477054"/>
          </a:xfrm>
          <a:prstGeom prst="rect">
            <a:avLst/>
          </a:prstGeom>
          <a:solidFill>
            <a:srgbClr val="EC6E06"/>
          </a:solidFill>
          <a:ln w="9525">
            <a:noFill/>
            <a:miter lim="800000"/>
            <a:headEnd/>
            <a:tailEnd/>
          </a:ln>
        </p:spPr>
        <p:txBody>
          <a:bodyPr wrap="square">
            <a:spAutoFit/>
          </a:bodyPr>
          <a:lstStyle/>
          <a:p>
            <a:r>
              <a:rPr lang="hu-HU" sz="2500" b="1" dirty="0"/>
              <a:t> </a:t>
            </a:r>
            <a:r>
              <a:rPr lang="hu-HU" sz="2500" b="1" u="sng" dirty="0" smtClean="0"/>
              <a:t>Fizetési </a:t>
            </a:r>
            <a:r>
              <a:rPr lang="hu-HU" sz="2500" b="1" u="sng" dirty="0"/>
              <a:t>határidő: </a:t>
            </a:r>
            <a:r>
              <a:rPr lang="hu-HU" sz="2500" b="1" u="sng" dirty="0" smtClean="0"/>
              <a:t>utolsó vizsganapot követő 15. nap</a:t>
            </a:r>
            <a:endParaRPr lang="hu-HU" sz="2500" b="1" u="sng" dirty="0"/>
          </a:p>
        </p:txBody>
      </p:sp>
      <p:sp>
        <p:nvSpPr>
          <p:cNvPr id="3" name="Dia számának helye 2"/>
          <p:cNvSpPr>
            <a:spLocks noGrp="1"/>
          </p:cNvSpPr>
          <p:nvPr>
            <p:ph type="sldNum" sz="quarter" idx="12"/>
          </p:nvPr>
        </p:nvSpPr>
        <p:spPr/>
        <p:txBody>
          <a:bodyPr/>
          <a:lstStyle/>
          <a:p>
            <a:pPr>
              <a:defRPr/>
            </a:pPr>
            <a:fld id="{B1FAB18A-AF33-4C87-8A33-78B0826B088D}" type="slidenum">
              <a:rPr lang="hu-HU" smtClean="0"/>
              <a:pPr>
                <a:defRPr/>
              </a:pPr>
              <a:t>44</a:t>
            </a:fld>
            <a:endParaRPr lang="hu-HU" dirty="0"/>
          </a:p>
        </p:txBody>
      </p:sp>
      <p:sp>
        <p:nvSpPr>
          <p:cNvPr id="8" name="Szövegdoboz 4"/>
          <p:cNvSpPr txBox="1">
            <a:spLocks noChangeArrowheads="1"/>
          </p:cNvSpPr>
          <p:nvPr/>
        </p:nvSpPr>
        <p:spPr bwMode="auto">
          <a:xfrm>
            <a:off x="2060269" y="992781"/>
            <a:ext cx="1080120" cy="2308324"/>
          </a:xfrm>
          <a:prstGeom prst="rect">
            <a:avLst/>
          </a:prstGeom>
          <a:solidFill>
            <a:srgbClr val="FFFFA3"/>
          </a:solidFill>
          <a:ln w="9525">
            <a:solidFill>
              <a:schemeClr val="accent1">
                <a:shade val="50000"/>
              </a:schemeClr>
            </a:solidFill>
            <a:miter lim="800000"/>
            <a:headEnd/>
            <a:tailEnd/>
          </a:ln>
        </p:spPr>
        <p:txBody>
          <a:bodyPr wrap="square">
            <a:spAutoFit/>
          </a:bodyPr>
          <a:lstStyle/>
          <a:p>
            <a:pPr algn="ctr"/>
            <a:r>
              <a:rPr lang="hu-HU" sz="2400" b="1" dirty="0"/>
              <a:t>I.</a:t>
            </a:r>
          </a:p>
          <a:p>
            <a:pPr algn="ctr"/>
            <a:endParaRPr lang="hu-HU" sz="2400" b="1" dirty="0"/>
          </a:p>
          <a:p>
            <a:pPr algn="ctr"/>
            <a:r>
              <a:rPr lang="hu-HU" sz="2400" b="1" dirty="0"/>
              <a:t>8</a:t>
            </a:r>
            <a:r>
              <a:rPr lang="hu-HU" sz="2400" b="1" dirty="0" smtClean="0"/>
              <a:t> óra &lt;</a:t>
            </a:r>
            <a:endParaRPr lang="hu-HU" sz="2400" b="1" dirty="0"/>
          </a:p>
          <a:p>
            <a:pPr algn="ctr"/>
            <a:endParaRPr lang="hu-HU" sz="2400" b="1" dirty="0"/>
          </a:p>
          <a:p>
            <a:pPr algn="ctr"/>
            <a:r>
              <a:rPr lang="hu-HU" sz="2400" b="1" dirty="0" smtClean="0"/>
              <a:t>3,9 </a:t>
            </a:r>
            <a:r>
              <a:rPr lang="hu-HU" sz="2400" b="1" dirty="0"/>
              <a:t>%</a:t>
            </a:r>
          </a:p>
        </p:txBody>
      </p:sp>
      <p:sp>
        <p:nvSpPr>
          <p:cNvPr id="9" name="Szövegdoboz 5"/>
          <p:cNvSpPr txBox="1">
            <a:spLocks noChangeArrowheads="1"/>
          </p:cNvSpPr>
          <p:nvPr/>
        </p:nvSpPr>
        <p:spPr bwMode="auto">
          <a:xfrm>
            <a:off x="3491880" y="1380147"/>
            <a:ext cx="1167606" cy="1938992"/>
          </a:xfrm>
          <a:prstGeom prst="rect">
            <a:avLst/>
          </a:prstGeom>
          <a:solidFill>
            <a:srgbClr val="FFFFA3"/>
          </a:solidFill>
          <a:ln w="9525">
            <a:solidFill>
              <a:schemeClr val="accent1">
                <a:shade val="50000"/>
              </a:schemeClr>
            </a:solidFill>
            <a:miter lim="800000"/>
            <a:headEnd/>
            <a:tailEnd/>
          </a:ln>
        </p:spPr>
        <p:txBody>
          <a:bodyPr wrap="square">
            <a:spAutoFit/>
          </a:bodyPr>
          <a:lstStyle/>
          <a:p>
            <a:pPr algn="ctr"/>
            <a:r>
              <a:rPr lang="hu-HU" sz="2400" b="1" dirty="0"/>
              <a:t>II.</a:t>
            </a:r>
          </a:p>
          <a:p>
            <a:pPr algn="ctr"/>
            <a:r>
              <a:rPr lang="hu-HU" sz="2400" b="1" dirty="0" smtClean="0"/>
              <a:t>5-8 </a:t>
            </a:r>
            <a:r>
              <a:rPr lang="hu-HU" sz="2400" b="1" dirty="0"/>
              <a:t>óra</a:t>
            </a:r>
          </a:p>
          <a:p>
            <a:pPr algn="ctr"/>
            <a:endParaRPr lang="hu-HU" sz="2400" b="1" dirty="0"/>
          </a:p>
          <a:p>
            <a:pPr algn="ctr"/>
            <a:r>
              <a:rPr lang="hu-HU" sz="2400" b="1" dirty="0" smtClean="0"/>
              <a:t>3,4 </a:t>
            </a:r>
            <a:r>
              <a:rPr lang="hu-HU" sz="2400" b="1" dirty="0"/>
              <a:t>%</a:t>
            </a:r>
          </a:p>
        </p:txBody>
      </p:sp>
      <p:sp>
        <p:nvSpPr>
          <p:cNvPr id="10" name="Szövegdoboz 6"/>
          <p:cNvSpPr txBox="1">
            <a:spLocks noChangeArrowheads="1"/>
          </p:cNvSpPr>
          <p:nvPr/>
        </p:nvSpPr>
        <p:spPr bwMode="auto">
          <a:xfrm>
            <a:off x="6516216" y="1758258"/>
            <a:ext cx="998053" cy="1569660"/>
          </a:xfrm>
          <a:prstGeom prst="rect">
            <a:avLst/>
          </a:prstGeom>
          <a:solidFill>
            <a:srgbClr val="FFFFA3"/>
          </a:solidFill>
          <a:ln w="9525">
            <a:solidFill>
              <a:schemeClr val="accent1">
                <a:shade val="50000"/>
              </a:schemeClr>
            </a:solidFill>
            <a:miter lim="800000"/>
            <a:headEnd/>
            <a:tailEnd/>
          </a:ln>
        </p:spPr>
        <p:txBody>
          <a:bodyPr wrap="square">
            <a:spAutoFit/>
          </a:bodyPr>
          <a:lstStyle/>
          <a:p>
            <a:pPr algn="ctr"/>
            <a:r>
              <a:rPr lang="hu-HU" sz="2400" b="1" dirty="0" smtClean="0"/>
              <a:t>IV.</a:t>
            </a:r>
            <a:endParaRPr lang="hu-HU" sz="2400" b="1" dirty="0"/>
          </a:p>
          <a:p>
            <a:pPr algn="ctr"/>
            <a:r>
              <a:rPr lang="hu-HU" sz="2400" b="1" dirty="0" smtClean="0"/>
              <a:t>&lt; 2,5  </a:t>
            </a:r>
            <a:r>
              <a:rPr lang="hu-HU" sz="2400" b="1" dirty="0"/>
              <a:t>óra</a:t>
            </a:r>
          </a:p>
          <a:p>
            <a:pPr algn="ctr"/>
            <a:r>
              <a:rPr lang="hu-HU" sz="2400" b="1" dirty="0" smtClean="0"/>
              <a:t>2,4 </a:t>
            </a:r>
            <a:r>
              <a:rPr lang="hu-HU" sz="2400" b="1" dirty="0"/>
              <a:t>%</a:t>
            </a:r>
          </a:p>
        </p:txBody>
      </p:sp>
      <p:sp>
        <p:nvSpPr>
          <p:cNvPr id="16" name="Szövegdoboz 5"/>
          <p:cNvSpPr txBox="1">
            <a:spLocks noChangeArrowheads="1"/>
          </p:cNvSpPr>
          <p:nvPr/>
        </p:nvSpPr>
        <p:spPr bwMode="auto">
          <a:xfrm>
            <a:off x="5012597" y="1595590"/>
            <a:ext cx="1167606" cy="1723549"/>
          </a:xfrm>
          <a:prstGeom prst="rect">
            <a:avLst/>
          </a:prstGeom>
          <a:solidFill>
            <a:srgbClr val="FFFFA3"/>
          </a:solidFill>
          <a:ln w="9525">
            <a:solidFill>
              <a:schemeClr val="accent1">
                <a:shade val="50000"/>
              </a:schemeClr>
            </a:solidFill>
            <a:miter lim="800000"/>
            <a:headEnd/>
            <a:tailEnd/>
          </a:ln>
        </p:spPr>
        <p:txBody>
          <a:bodyPr wrap="square">
            <a:spAutoFit/>
          </a:bodyPr>
          <a:lstStyle/>
          <a:p>
            <a:pPr algn="ctr"/>
            <a:r>
              <a:rPr lang="hu-HU" sz="2400" b="1" dirty="0" smtClean="0"/>
              <a:t>III</a:t>
            </a:r>
            <a:r>
              <a:rPr lang="hu-HU" sz="2400" b="1" dirty="0"/>
              <a:t>.</a:t>
            </a:r>
          </a:p>
          <a:p>
            <a:pPr algn="ctr"/>
            <a:r>
              <a:rPr lang="hu-HU" sz="2400" b="1" dirty="0" smtClean="0"/>
              <a:t>2,5-5 óra</a:t>
            </a:r>
            <a:endParaRPr lang="hu-HU" sz="2400" b="1" dirty="0"/>
          </a:p>
          <a:p>
            <a:pPr algn="ctr"/>
            <a:endParaRPr lang="hu-HU" sz="1000" b="1" dirty="0"/>
          </a:p>
          <a:p>
            <a:pPr algn="ctr"/>
            <a:r>
              <a:rPr lang="hu-HU" sz="2400" b="1" dirty="0" smtClean="0"/>
              <a:t>2,9 </a:t>
            </a:r>
            <a:r>
              <a:rPr lang="hu-HU" sz="2400" b="1" dirty="0"/>
              <a:t>%</a:t>
            </a:r>
          </a:p>
        </p:txBody>
      </p:sp>
      <p:sp>
        <p:nvSpPr>
          <p:cNvPr id="5" name="Szövegdoboz 4"/>
          <p:cNvSpPr txBox="1"/>
          <p:nvPr/>
        </p:nvSpPr>
        <p:spPr>
          <a:xfrm>
            <a:off x="2060269" y="3490815"/>
            <a:ext cx="5454000" cy="461665"/>
          </a:xfrm>
          <a:prstGeom prst="rect">
            <a:avLst/>
          </a:prstGeom>
          <a:solidFill>
            <a:srgbClr val="92D050"/>
          </a:solidFill>
          <a:ln>
            <a:solidFill>
              <a:schemeClr val="accent1">
                <a:shade val="50000"/>
              </a:schemeClr>
            </a:solidFill>
          </a:ln>
        </p:spPr>
        <p:txBody>
          <a:bodyPr wrap="square" rtlCol="0">
            <a:spAutoFit/>
          </a:bodyPr>
          <a:lstStyle/>
          <a:p>
            <a:pPr algn="ctr"/>
            <a:r>
              <a:rPr lang="hu-HU" sz="2400" b="1" dirty="0"/>
              <a:t>Alapdíj: a minimálbér 9,5%-a</a:t>
            </a:r>
          </a:p>
        </p:txBody>
      </p:sp>
      <p:sp>
        <p:nvSpPr>
          <p:cNvPr id="7" name="Szövegdoboz 6"/>
          <p:cNvSpPr txBox="1"/>
          <p:nvPr/>
        </p:nvSpPr>
        <p:spPr>
          <a:xfrm>
            <a:off x="7668344" y="2164977"/>
            <a:ext cx="1152128" cy="523220"/>
          </a:xfrm>
          <a:prstGeom prst="rect">
            <a:avLst/>
          </a:prstGeom>
          <a:noFill/>
        </p:spPr>
        <p:txBody>
          <a:bodyPr wrap="square" rtlCol="0">
            <a:spAutoFit/>
          </a:bodyPr>
          <a:lstStyle/>
          <a:p>
            <a:r>
              <a:rPr lang="hu-HU" sz="2800" b="1" dirty="0" smtClean="0"/>
              <a:t>55. §</a:t>
            </a:r>
            <a:endParaRPr lang="hu-HU" sz="2800" b="1" dirty="0"/>
          </a:p>
        </p:txBody>
      </p:sp>
      <p:sp>
        <p:nvSpPr>
          <p:cNvPr id="17" name="Szövegdoboz 16"/>
          <p:cNvSpPr txBox="1"/>
          <p:nvPr/>
        </p:nvSpPr>
        <p:spPr>
          <a:xfrm>
            <a:off x="1345115" y="4001999"/>
            <a:ext cx="6912768" cy="461665"/>
          </a:xfrm>
          <a:prstGeom prst="rect">
            <a:avLst/>
          </a:prstGeom>
          <a:noFill/>
        </p:spPr>
        <p:txBody>
          <a:bodyPr wrap="square" rtlCol="0">
            <a:spAutoFit/>
          </a:bodyPr>
          <a:lstStyle/>
          <a:p>
            <a:r>
              <a:rPr lang="hu-HU" sz="2400" b="1" dirty="0" smtClean="0">
                <a:solidFill>
                  <a:srgbClr val="FF0000"/>
                </a:solidFill>
              </a:rPr>
              <a:t>A minimálbér 2017-ben:  127 500 forint</a:t>
            </a:r>
            <a:endParaRPr lang="hu-HU" sz="2400" b="1" dirty="0">
              <a:solidFill>
                <a:srgbClr val="FF0000"/>
              </a:solidFill>
            </a:endParaRPr>
          </a:p>
        </p:txBody>
      </p:sp>
    </p:spTree>
    <p:extLst>
      <p:ext uri="{BB962C8B-B14F-4D97-AF65-F5344CB8AC3E}">
        <p14:creationId xmlns:p14="http://schemas.microsoft.com/office/powerpoint/2010/main" val="2908064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500034" y="428604"/>
            <a:ext cx="8229600" cy="811198"/>
          </a:xfrm>
        </p:spPr>
        <p:txBody>
          <a:bodyPr>
            <a:noAutofit/>
          </a:bodyPr>
          <a:lstStyle/>
          <a:p>
            <a:pPr>
              <a:defRPr/>
            </a:pPr>
            <a:r>
              <a:rPr lang="hu-HU" sz="3200" b="1" dirty="0">
                <a:solidFill>
                  <a:srgbClr val="0070C0"/>
                </a:solidFill>
              </a:rPr>
              <a:t>A </a:t>
            </a:r>
            <a:r>
              <a:rPr lang="hu-HU" sz="3200" b="1" dirty="0" smtClean="0">
                <a:solidFill>
                  <a:srgbClr val="0070C0"/>
                </a:solidFill>
              </a:rPr>
              <a:t>vizsgaelnöki (tagi) jelentés</a:t>
            </a:r>
            <a:r>
              <a:rPr lang="hu-HU" sz="3200" b="1" dirty="0">
                <a:solidFill>
                  <a:srgbClr val="0070C0"/>
                </a:solidFill>
              </a:rPr>
              <a:t/>
            </a:r>
            <a:br>
              <a:rPr lang="hu-HU" sz="3200" b="1" dirty="0">
                <a:solidFill>
                  <a:srgbClr val="0070C0"/>
                </a:solidFill>
              </a:rPr>
            </a:br>
            <a:r>
              <a:rPr lang="hu-HU" sz="3200" b="1" dirty="0">
                <a:solidFill>
                  <a:srgbClr val="0070C0"/>
                </a:solidFill>
              </a:rPr>
              <a:t>17. §</a:t>
            </a:r>
          </a:p>
        </p:txBody>
      </p:sp>
      <p:sp>
        <p:nvSpPr>
          <p:cNvPr id="43011" name="Szövegdoboz 4"/>
          <p:cNvSpPr txBox="1">
            <a:spLocks noChangeArrowheads="1"/>
          </p:cNvSpPr>
          <p:nvPr/>
        </p:nvSpPr>
        <p:spPr bwMode="auto">
          <a:xfrm>
            <a:off x="357188" y="1428750"/>
            <a:ext cx="8607300" cy="2877711"/>
          </a:xfrm>
          <a:prstGeom prst="rect">
            <a:avLst/>
          </a:prstGeom>
          <a:solidFill>
            <a:srgbClr val="61D6FF"/>
          </a:solidFill>
          <a:ln w="9525">
            <a:noFill/>
            <a:miter lim="800000"/>
            <a:headEnd/>
            <a:tailEnd/>
          </a:ln>
          <a:effectLst>
            <a:softEdge rad="127000"/>
          </a:effectLst>
        </p:spPr>
        <p:txBody>
          <a:bodyPr wrap="square">
            <a:spAutoFit/>
          </a:bodyPr>
          <a:lstStyle/>
          <a:p>
            <a:pPr marL="180000"/>
            <a:endParaRPr lang="hu-HU" sz="800" b="1" u="sng" dirty="0" smtClean="0"/>
          </a:p>
          <a:p>
            <a:pPr marL="180000"/>
            <a:r>
              <a:rPr lang="hu-HU" sz="2500" b="1" u="sng" dirty="0" smtClean="0"/>
              <a:t>Szerepe</a:t>
            </a:r>
            <a:r>
              <a:rPr lang="hu-HU" sz="2500" b="1" u="sng" dirty="0"/>
              <a:t>:  tájékoztatás </a:t>
            </a:r>
          </a:p>
          <a:p>
            <a:pPr marL="180000"/>
            <a:r>
              <a:rPr lang="hu-HU" sz="2500" dirty="0" smtClean="0"/>
              <a:t>- A </a:t>
            </a:r>
            <a:r>
              <a:rPr lang="hu-HU" sz="2500" dirty="0"/>
              <a:t>vizsgaelnöki tevékenység elvégzésének igazolása </a:t>
            </a:r>
          </a:p>
          <a:p>
            <a:pPr marL="180000"/>
            <a:r>
              <a:rPr lang="hu-HU" sz="2500" dirty="0" smtClean="0"/>
              <a:t>  a </a:t>
            </a:r>
            <a:r>
              <a:rPr lang="hu-HU" sz="2500" dirty="0"/>
              <a:t>megbízó felé</a:t>
            </a:r>
          </a:p>
          <a:p>
            <a:pPr marL="180000">
              <a:spcBef>
                <a:spcPts val="600"/>
              </a:spcBef>
            </a:pPr>
            <a:r>
              <a:rPr lang="hu-HU" sz="2500" dirty="0" smtClean="0"/>
              <a:t>- Lehetőség </a:t>
            </a:r>
            <a:r>
              <a:rPr lang="hu-HU" sz="2500" dirty="0"/>
              <a:t>a vizsgafeladatokkal, a lebonyolítás rendjével, </a:t>
            </a:r>
          </a:p>
          <a:p>
            <a:pPr marL="180000"/>
            <a:r>
              <a:rPr lang="hu-HU" sz="2500" dirty="0" smtClean="0"/>
              <a:t>  a </a:t>
            </a:r>
            <a:r>
              <a:rPr lang="hu-HU" sz="2500" dirty="0"/>
              <a:t>vizsgaszabályzattal kapcsolatos jelzések megtételére</a:t>
            </a:r>
          </a:p>
          <a:p>
            <a:pPr marL="522900" indent="-342900">
              <a:spcBef>
                <a:spcPts val="600"/>
              </a:spcBef>
              <a:buFontTx/>
              <a:buChar char="-"/>
            </a:pPr>
            <a:r>
              <a:rPr lang="hu-HU" sz="2500" dirty="0" smtClean="0"/>
              <a:t>Elkészítése kötelező</a:t>
            </a:r>
          </a:p>
          <a:p>
            <a:pPr marL="522900" indent="-342900">
              <a:spcBef>
                <a:spcPts val="600"/>
              </a:spcBef>
              <a:buFontTx/>
              <a:buChar char="-"/>
            </a:pPr>
            <a:endParaRPr lang="hu-HU" sz="800" dirty="0"/>
          </a:p>
        </p:txBody>
      </p:sp>
      <p:sp>
        <p:nvSpPr>
          <p:cNvPr id="43012" name="Szövegdoboz 5"/>
          <p:cNvSpPr txBox="1">
            <a:spLocks noChangeArrowheads="1"/>
          </p:cNvSpPr>
          <p:nvPr/>
        </p:nvSpPr>
        <p:spPr bwMode="auto">
          <a:xfrm>
            <a:off x="357188" y="4437112"/>
            <a:ext cx="8607300" cy="2031325"/>
          </a:xfrm>
          <a:prstGeom prst="rect">
            <a:avLst/>
          </a:prstGeom>
          <a:solidFill>
            <a:srgbClr val="FFB64B"/>
          </a:solidFill>
          <a:ln w="9525">
            <a:noFill/>
            <a:miter lim="800000"/>
            <a:headEnd/>
            <a:tailEnd/>
          </a:ln>
          <a:effectLst>
            <a:softEdge rad="127000"/>
          </a:effectLst>
        </p:spPr>
        <p:txBody>
          <a:bodyPr wrap="square">
            <a:spAutoFit/>
          </a:bodyPr>
          <a:lstStyle/>
          <a:p>
            <a:pPr marL="180000"/>
            <a:endParaRPr lang="hu-HU" sz="800" b="1" u="sng" dirty="0" smtClean="0"/>
          </a:p>
          <a:p>
            <a:pPr marL="180000"/>
            <a:r>
              <a:rPr lang="hu-HU" sz="2500" b="1" u="sng" dirty="0" smtClean="0"/>
              <a:t>Tartalma</a:t>
            </a:r>
            <a:r>
              <a:rPr lang="hu-HU" sz="2500" b="1" u="sng" dirty="0"/>
              <a:t>: jogszabályban rögzített</a:t>
            </a:r>
          </a:p>
          <a:p>
            <a:pPr marL="180000"/>
            <a:r>
              <a:rPr lang="hu-HU" sz="2500" dirty="0"/>
              <a:t>Nem kötelező a gyakorlati feladat beküldése </a:t>
            </a:r>
          </a:p>
          <a:p>
            <a:pPr marL="180000"/>
            <a:endParaRPr lang="hu-HU" sz="1000" dirty="0"/>
          </a:p>
          <a:p>
            <a:pPr marL="180000"/>
            <a:r>
              <a:rPr lang="hu-HU" sz="2500" dirty="0"/>
              <a:t>Fontos információ még ha felmentés, beszámítás történt a </a:t>
            </a:r>
            <a:r>
              <a:rPr lang="hu-HU" sz="2500" dirty="0" smtClean="0"/>
              <a:t>vizsgán</a:t>
            </a:r>
          </a:p>
          <a:p>
            <a:pPr marL="180000"/>
            <a:endParaRPr lang="hu-HU" sz="800" dirty="0"/>
          </a:p>
        </p:txBody>
      </p:sp>
      <p:sp>
        <p:nvSpPr>
          <p:cNvPr id="2" name="Dia számának helye 1"/>
          <p:cNvSpPr>
            <a:spLocks noGrp="1"/>
          </p:cNvSpPr>
          <p:nvPr>
            <p:ph type="sldNum" sz="quarter" idx="12"/>
          </p:nvPr>
        </p:nvSpPr>
        <p:spPr/>
        <p:txBody>
          <a:bodyPr/>
          <a:lstStyle/>
          <a:p>
            <a:pPr>
              <a:defRPr/>
            </a:pPr>
            <a:fld id="{B1FAB18A-AF33-4C87-8A33-78B0826B088D}" type="slidenum">
              <a:rPr lang="hu-HU" smtClean="0"/>
              <a:pPr>
                <a:defRPr/>
              </a:pPr>
              <a:t>45</a:t>
            </a:fld>
            <a:endParaRPr lang="hu-HU" dirty="0"/>
          </a:p>
        </p:txBody>
      </p:sp>
    </p:spTree>
    <p:extLst>
      <p:ext uri="{BB962C8B-B14F-4D97-AF65-F5344CB8AC3E}">
        <p14:creationId xmlns:p14="http://schemas.microsoft.com/office/powerpoint/2010/main" val="2102316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261864" y="1729024"/>
            <a:ext cx="8424936" cy="48098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395536" y="476672"/>
            <a:ext cx="8353425" cy="776288"/>
          </a:xfrm>
        </p:spPr>
        <p:txBody>
          <a:bodyPr>
            <a:noAutofit/>
          </a:bodyPr>
          <a:lstStyle/>
          <a:p>
            <a:pPr algn="ctr" eaLnBrk="1" hangingPunct="1">
              <a:defRPr/>
            </a:pPr>
            <a:r>
              <a:rPr lang="hu-HU" sz="3200" b="1" dirty="0" smtClean="0">
                <a:solidFill>
                  <a:schemeClr val="accent5">
                    <a:lumMod val="50000"/>
                  </a:schemeClr>
                </a:solidFill>
              </a:rPr>
              <a:t>Szakképzési törvény – „vizsgák” II.</a:t>
            </a:r>
            <a:br>
              <a:rPr lang="hu-HU" sz="3200" b="1" dirty="0" smtClean="0">
                <a:solidFill>
                  <a:schemeClr val="accent5">
                    <a:lumMod val="50000"/>
                  </a:schemeClr>
                </a:solidFill>
              </a:rPr>
            </a:br>
            <a:r>
              <a:rPr lang="hu-HU" sz="3200" b="1" dirty="0" smtClean="0">
                <a:solidFill>
                  <a:schemeClr val="accent5">
                    <a:lumMod val="50000"/>
                  </a:schemeClr>
                </a:solidFill>
              </a:rPr>
              <a:t>9. §</a:t>
            </a:r>
          </a:p>
        </p:txBody>
      </p:sp>
      <p:sp>
        <p:nvSpPr>
          <p:cNvPr id="18435" name="Content Placeholder 5"/>
          <p:cNvSpPr>
            <a:spLocks noGrp="1"/>
          </p:cNvSpPr>
          <p:nvPr>
            <p:ph idx="13"/>
          </p:nvPr>
        </p:nvSpPr>
        <p:spPr>
          <a:xfrm>
            <a:off x="468313" y="1844675"/>
            <a:ext cx="8207375" cy="4464050"/>
          </a:xfrm>
        </p:spPr>
        <p:txBody>
          <a:bodyPr>
            <a:noAutofit/>
          </a:bodyPr>
          <a:lstStyle/>
          <a:p>
            <a:pPr marL="0" indent="0">
              <a:spcBef>
                <a:spcPts val="1200"/>
              </a:spcBef>
              <a:defRPr/>
            </a:pPr>
            <a:r>
              <a:rPr lang="hu-HU" sz="2600" b="1" i="1" u="sng" dirty="0" smtClean="0">
                <a:latin typeface="Times New Roman" pitchFamily="18" charset="0"/>
                <a:cs typeface="Times New Roman" pitchFamily="18" charset="0"/>
              </a:rPr>
              <a:t>Komplex szakmai vizsga:</a:t>
            </a:r>
          </a:p>
          <a:p>
            <a:pPr>
              <a:buFont typeface="Arial" pitchFamily="34" charset="0"/>
              <a:buChar char="•"/>
              <a:defRPr/>
            </a:pPr>
            <a:r>
              <a:rPr lang="hu-HU" sz="2600" dirty="0" smtClean="0">
                <a:latin typeface="Times New Roman" pitchFamily="18" charset="0"/>
                <a:cs typeface="Times New Roman" pitchFamily="18" charset="0"/>
              </a:rPr>
              <a:t>Állami vizsga, Magyarország területén szervezhető</a:t>
            </a:r>
          </a:p>
          <a:p>
            <a:pPr>
              <a:buFont typeface="Arial" pitchFamily="34" charset="0"/>
              <a:buChar char="•"/>
              <a:defRPr/>
            </a:pPr>
            <a:r>
              <a:rPr lang="hu-HU" sz="2600" dirty="0" smtClean="0">
                <a:latin typeface="Times New Roman" pitchFamily="18" charset="0"/>
                <a:cs typeface="Times New Roman" pitchFamily="18" charset="0"/>
              </a:rPr>
              <a:t>Vizsgabizottság előtt kell letenni</a:t>
            </a:r>
          </a:p>
          <a:p>
            <a:pPr>
              <a:buFont typeface="Arial" pitchFamily="34" charset="0"/>
              <a:buChar char="•"/>
              <a:defRPr/>
            </a:pPr>
            <a:r>
              <a:rPr lang="hu-HU" sz="2600" dirty="0" smtClean="0">
                <a:latin typeface="Times New Roman" pitchFamily="18" charset="0"/>
                <a:cs typeface="Times New Roman" pitchFamily="18" charset="0"/>
              </a:rPr>
              <a:t>Lebonyolítás: </a:t>
            </a:r>
            <a:r>
              <a:rPr lang="hu-HU" sz="2600" dirty="0" err="1" smtClean="0">
                <a:latin typeface="Times New Roman" pitchFamily="18" charset="0"/>
                <a:cs typeface="Times New Roman" pitchFamily="18" charset="0"/>
              </a:rPr>
              <a:t>Szvk</a:t>
            </a:r>
            <a:r>
              <a:rPr lang="hu-HU" sz="2600" dirty="0" smtClean="0">
                <a:latin typeface="Times New Roman" pitchFamily="18" charset="0"/>
                <a:cs typeface="Times New Roman" pitchFamily="18" charset="0"/>
              </a:rPr>
              <a:t> és szakmai vizsgaszabályzat </a:t>
            </a:r>
            <a:r>
              <a:rPr lang="hu-HU" sz="2600" dirty="0" err="1" smtClean="0">
                <a:latin typeface="Times New Roman" pitchFamily="18" charset="0"/>
                <a:cs typeface="Times New Roman" pitchFamily="18" charset="0"/>
              </a:rPr>
              <a:t>rendel-kezései</a:t>
            </a:r>
            <a:r>
              <a:rPr lang="hu-HU" sz="2600" dirty="0" smtClean="0">
                <a:latin typeface="Times New Roman" pitchFamily="18" charset="0"/>
                <a:cs typeface="Times New Roman" pitchFamily="18" charset="0"/>
              </a:rPr>
              <a:t> szerint, </a:t>
            </a:r>
            <a:r>
              <a:rPr lang="hu-HU" sz="2600" b="1" i="1" dirty="0" smtClean="0">
                <a:latin typeface="Times New Roman" pitchFamily="18" charset="0"/>
                <a:cs typeface="Times New Roman" pitchFamily="18" charset="0"/>
              </a:rPr>
              <a:t>valamennyi követelményt </a:t>
            </a:r>
            <a:r>
              <a:rPr lang="hu-HU" sz="2600" dirty="0" smtClean="0">
                <a:latin typeface="Times New Roman" pitchFamily="18" charset="0"/>
                <a:cs typeface="Times New Roman" pitchFamily="18" charset="0"/>
              </a:rPr>
              <a:t>teljesíteni kell </a:t>
            </a:r>
          </a:p>
          <a:p>
            <a:pPr>
              <a:buFont typeface="Arial" pitchFamily="34" charset="0"/>
              <a:buChar char="•"/>
              <a:defRPr/>
            </a:pPr>
            <a:r>
              <a:rPr lang="hu-HU" sz="2600" dirty="0">
                <a:latin typeface="Times New Roman" pitchFamily="18" charset="0"/>
                <a:cs typeface="Times New Roman" pitchFamily="18" charset="0"/>
              </a:rPr>
              <a:t>Javítóvizsgán – </a:t>
            </a:r>
            <a:r>
              <a:rPr lang="hu-HU" sz="2600" dirty="0" err="1">
                <a:latin typeface="Times New Roman" pitchFamily="18" charset="0"/>
                <a:cs typeface="Times New Roman" pitchFamily="18" charset="0"/>
              </a:rPr>
              <a:t>részszakképesítés</a:t>
            </a:r>
            <a:r>
              <a:rPr lang="hu-HU" sz="2600" dirty="0">
                <a:latin typeface="Times New Roman" pitchFamily="18" charset="0"/>
                <a:cs typeface="Times New Roman" pitchFamily="18" charset="0"/>
              </a:rPr>
              <a:t> kiadás lehetősége!</a:t>
            </a:r>
          </a:p>
          <a:p>
            <a:pPr>
              <a:buFont typeface="Arial" pitchFamily="34" charset="0"/>
              <a:buChar char="•"/>
              <a:defRPr/>
            </a:pPr>
            <a:r>
              <a:rPr lang="hu-HU" sz="2600" dirty="0">
                <a:latin typeface="Times New Roman" pitchFamily="18" charset="0"/>
                <a:cs typeface="Times New Roman" pitchFamily="18" charset="0"/>
              </a:rPr>
              <a:t>Központi elektronikus nyilvántartás</a:t>
            </a:r>
          </a:p>
          <a:p>
            <a:pPr>
              <a:buFont typeface="Arial" pitchFamily="34" charset="0"/>
              <a:buChar char="•"/>
              <a:defRPr/>
            </a:pPr>
            <a:r>
              <a:rPr lang="hu-HU" sz="2600" dirty="0">
                <a:solidFill>
                  <a:srgbClr val="FF0000"/>
                </a:solidFill>
                <a:latin typeface="Times New Roman" pitchFamily="18" charset="0"/>
                <a:cs typeface="Times New Roman" pitchFamily="18" charset="0"/>
              </a:rPr>
              <a:t>kiskorú személy kizárólag iskolai rendszerű szakképzés keretében </a:t>
            </a:r>
            <a:r>
              <a:rPr lang="hu-HU" sz="2600" dirty="0" smtClean="0">
                <a:solidFill>
                  <a:srgbClr val="FF0000"/>
                </a:solidFill>
                <a:latin typeface="Times New Roman" pitchFamily="18" charset="0"/>
                <a:cs typeface="Times New Roman" pitchFamily="18" charset="0"/>
              </a:rPr>
              <a:t>tehet vizsgát </a:t>
            </a:r>
            <a:r>
              <a:rPr lang="hu-HU" sz="2600" dirty="0">
                <a:solidFill>
                  <a:srgbClr val="FF0000"/>
                </a:solidFill>
                <a:latin typeface="Times New Roman" pitchFamily="18" charset="0"/>
                <a:cs typeface="Times New Roman" pitchFamily="18" charset="0"/>
              </a:rPr>
              <a:t>kivéve, ha </a:t>
            </a:r>
            <a:r>
              <a:rPr lang="hu-HU" sz="2600" dirty="0" smtClean="0">
                <a:solidFill>
                  <a:srgbClr val="FF0000"/>
                </a:solidFill>
                <a:latin typeface="Times New Roman" pitchFamily="18" charset="0"/>
                <a:cs typeface="Times New Roman" pitchFamily="18" charset="0"/>
              </a:rPr>
              <a:t>a </a:t>
            </a:r>
            <a:r>
              <a:rPr lang="hu-HU" sz="2600" dirty="0">
                <a:solidFill>
                  <a:srgbClr val="FF0000"/>
                </a:solidFill>
                <a:latin typeface="Times New Roman" pitchFamily="18" charset="0"/>
                <a:cs typeface="Times New Roman" pitchFamily="18" charset="0"/>
              </a:rPr>
              <a:t>szakképesítés kizárólag </a:t>
            </a:r>
            <a:r>
              <a:rPr lang="hu-HU" sz="2600" dirty="0" smtClean="0">
                <a:solidFill>
                  <a:srgbClr val="FF0000"/>
                </a:solidFill>
                <a:latin typeface="Times New Roman" pitchFamily="18" charset="0"/>
                <a:cs typeface="Times New Roman" pitchFamily="18" charset="0"/>
              </a:rPr>
              <a:t>felnőttképzésben szerezhető </a:t>
            </a:r>
            <a:r>
              <a:rPr lang="hu-HU" sz="2600" dirty="0">
                <a:solidFill>
                  <a:srgbClr val="FF0000"/>
                </a:solidFill>
                <a:latin typeface="Times New Roman" pitchFamily="18" charset="0"/>
                <a:cs typeface="Times New Roman" pitchFamily="18" charset="0"/>
              </a:rPr>
              <a:t>meg</a:t>
            </a:r>
          </a:p>
          <a:p>
            <a:pPr eaLnBrk="1" hangingPunct="1">
              <a:defRPr/>
            </a:pPr>
            <a:endParaRPr lang="hu-HU" sz="2600"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5</a:t>
            </a:fld>
            <a:endParaRPr lang="hu-HU" sz="1200" dirty="0"/>
          </a:p>
        </p:txBody>
      </p:sp>
    </p:spTree>
    <p:extLst>
      <p:ext uri="{BB962C8B-B14F-4D97-AF65-F5344CB8AC3E}">
        <p14:creationId xmlns:p14="http://schemas.microsoft.com/office/powerpoint/2010/main" val="585213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kerekített téglalap 1"/>
          <p:cNvSpPr/>
          <p:nvPr/>
        </p:nvSpPr>
        <p:spPr>
          <a:xfrm>
            <a:off x="1112694" y="6083427"/>
            <a:ext cx="6824344" cy="619462"/>
          </a:xfrm>
          <a:prstGeom prst="roundRect">
            <a:avLst/>
          </a:prstGeom>
          <a:solidFill>
            <a:srgbClr val="FFFFCC"/>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93064" y="1598612"/>
            <a:ext cx="8863603" cy="4299009"/>
          </a:xfrm>
          <a:prstGeom prst="roundRect">
            <a:avLst/>
          </a:prstGeom>
          <a:solidFill>
            <a:srgbClr val="EFC9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46610" y="404664"/>
            <a:ext cx="7772400" cy="776287"/>
          </a:xfrm>
        </p:spPr>
        <p:txBody>
          <a:bodyPr>
            <a:noAutofit/>
          </a:bodyPr>
          <a:lstStyle/>
          <a:p>
            <a:pPr algn="ctr" eaLnBrk="1" hangingPunct="1">
              <a:defRPr/>
            </a:pPr>
            <a:r>
              <a:rPr lang="hu-HU" sz="3200" b="1" dirty="0" smtClean="0">
                <a:solidFill>
                  <a:schemeClr val="accent5">
                    <a:lumMod val="50000"/>
                  </a:schemeClr>
                </a:solidFill>
              </a:rPr>
              <a:t>Szakképzési </a:t>
            </a:r>
            <a:r>
              <a:rPr lang="hu-HU" sz="3200" b="1" dirty="0">
                <a:solidFill>
                  <a:schemeClr val="accent5">
                    <a:lumMod val="50000"/>
                  </a:schemeClr>
                </a:solidFill>
              </a:rPr>
              <a:t>törvény – </a:t>
            </a:r>
            <a:r>
              <a:rPr lang="hu-HU" sz="3200" b="1" dirty="0" smtClean="0">
                <a:solidFill>
                  <a:schemeClr val="accent5">
                    <a:lumMod val="50000"/>
                  </a:schemeClr>
                </a:solidFill>
              </a:rPr>
              <a:t> A vizsgabizottság</a:t>
            </a:r>
            <a:br>
              <a:rPr lang="hu-HU" sz="3200" b="1" dirty="0" smtClean="0">
                <a:solidFill>
                  <a:schemeClr val="accent5">
                    <a:lumMod val="50000"/>
                  </a:schemeClr>
                </a:solidFill>
              </a:rPr>
            </a:br>
            <a:r>
              <a:rPr lang="hu-HU" sz="3200" b="1" dirty="0" smtClean="0">
                <a:solidFill>
                  <a:schemeClr val="accent5">
                    <a:lumMod val="50000"/>
                  </a:schemeClr>
                </a:solidFill>
              </a:rPr>
              <a:t>14. §</a:t>
            </a:r>
          </a:p>
        </p:txBody>
      </p:sp>
      <p:sp>
        <p:nvSpPr>
          <p:cNvPr id="28675" name="Szövegdoboz 2"/>
          <p:cNvSpPr txBox="1">
            <a:spLocks noChangeArrowheads="1"/>
          </p:cNvSpPr>
          <p:nvPr/>
        </p:nvSpPr>
        <p:spPr bwMode="auto">
          <a:xfrm>
            <a:off x="1258528" y="6110287"/>
            <a:ext cx="6497637" cy="492125"/>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Arial"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Arial"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Arial"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Arial"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Arial"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Arial" charset="0"/>
              </a:defRPr>
            </a:lvl9pPr>
          </a:lstStyle>
          <a:p>
            <a:pPr eaLnBrk="1" hangingPunct="1">
              <a:spcBef>
                <a:spcPct val="0"/>
              </a:spcBef>
              <a:buClrTx/>
              <a:buSzTx/>
              <a:buFontTx/>
              <a:buNone/>
            </a:pPr>
            <a:r>
              <a:rPr lang="hu-HU" altLang="hu-HU" dirty="0">
                <a:solidFill>
                  <a:srgbClr val="C00000"/>
                </a:solidFill>
              </a:rPr>
              <a:t>A bizottság munkáját szakértők </a:t>
            </a:r>
            <a:r>
              <a:rPr lang="hu-HU" altLang="hu-HU" i="1" dirty="0">
                <a:solidFill>
                  <a:srgbClr val="C00000"/>
                </a:solidFill>
              </a:rPr>
              <a:t>segíthetik.</a:t>
            </a:r>
          </a:p>
        </p:txBody>
      </p:sp>
      <p:sp>
        <p:nvSpPr>
          <p:cNvPr id="4" name="Szövegdoboz 3"/>
          <p:cNvSpPr txBox="1"/>
          <p:nvPr/>
        </p:nvSpPr>
        <p:spPr>
          <a:xfrm>
            <a:off x="323848" y="1598612"/>
            <a:ext cx="8640763" cy="4401205"/>
          </a:xfrm>
          <a:prstGeom prst="rect">
            <a:avLst/>
          </a:prstGeom>
          <a:noFill/>
        </p:spPr>
        <p:txBody>
          <a:bodyPr>
            <a:spAutoFit/>
          </a:bodyPr>
          <a:lstStyle/>
          <a:p>
            <a:pPr marL="457200" indent="-457200">
              <a:buFont typeface="Wingdings" pitchFamily="2" charset="2"/>
              <a:buChar char="Ø"/>
              <a:defRPr/>
            </a:pPr>
            <a:r>
              <a:rPr lang="hu-HU" sz="2800" dirty="0">
                <a:latin typeface="Times New Roman" panose="02020503050405090304" pitchFamily="18" charset="0"/>
                <a:cs typeface="Times New Roman" panose="02020503050405090304" pitchFamily="18" charset="0"/>
              </a:rPr>
              <a:t>A </a:t>
            </a:r>
            <a:r>
              <a:rPr lang="hu-HU" sz="2800" dirty="0" smtClean="0">
                <a:latin typeface="Times New Roman" panose="02020503050405090304" pitchFamily="18" charset="0"/>
                <a:cs typeface="Times New Roman" panose="02020503050405090304" pitchFamily="18" charset="0"/>
              </a:rPr>
              <a:t>bizottsági kijelöléshez </a:t>
            </a:r>
            <a:r>
              <a:rPr lang="hu-HU" sz="2800" dirty="0">
                <a:latin typeface="Times New Roman" panose="02020503050405090304" pitchFamily="18" charset="0"/>
                <a:cs typeface="Times New Roman" panose="02020503050405090304" pitchFamily="18" charset="0"/>
              </a:rPr>
              <a:t>elnöki v. tagi névjegyzéken </a:t>
            </a:r>
            <a:r>
              <a:rPr lang="hu-HU" sz="2800" dirty="0" smtClean="0">
                <a:latin typeface="Times New Roman" panose="02020503050405090304" pitchFamily="18" charset="0"/>
                <a:cs typeface="Times New Roman" panose="02020503050405090304" pitchFamily="18" charset="0"/>
              </a:rPr>
              <a:t>kell szerepelni (</a:t>
            </a:r>
            <a:r>
              <a:rPr lang="hu-HU" sz="2800" dirty="0">
                <a:latin typeface="Times New Roman" panose="02020503050405090304" pitchFamily="18" charset="0"/>
                <a:cs typeface="Times New Roman" panose="02020503050405090304" pitchFamily="18" charset="0"/>
              </a:rPr>
              <a:t>a névjegyzéket a </a:t>
            </a:r>
            <a:r>
              <a:rPr lang="hu-HU" sz="2800" b="1" dirty="0">
                <a:solidFill>
                  <a:srgbClr val="FF0000"/>
                </a:solidFill>
                <a:latin typeface="Times New Roman" panose="02020503050405090304" pitchFamily="18" charset="0"/>
                <a:cs typeface="Times New Roman" panose="02020503050405090304" pitchFamily="18" charset="0"/>
              </a:rPr>
              <a:t>PMKH</a:t>
            </a:r>
            <a:r>
              <a:rPr lang="hu-HU" sz="2800" dirty="0">
                <a:latin typeface="Times New Roman" panose="02020503050405090304" pitchFamily="18" charset="0"/>
                <a:cs typeface="Times New Roman" panose="02020503050405090304" pitchFamily="18" charset="0"/>
              </a:rPr>
              <a:t> vezeti)</a:t>
            </a:r>
          </a:p>
          <a:p>
            <a:pPr marL="457200" indent="-457200">
              <a:buFont typeface="Wingdings" pitchFamily="2" charset="2"/>
              <a:buChar char="Ø"/>
              <a:defRPr/>
            </a:pPr>
            <a:r>
              <a:rPr lang="hu-HU" sz="2800" dirty="0" smtClean="0">
                <a:latin typeface="Times New Roman" panose="02020503050405090304" pitchFamily="18" charset="0"/>
                <a:cs typeface="Times New Roman" panose="02020503050405090304" pitchFamily="18" charset="0"/>
              </a:rPr>
              <a:t>A </a:t>
            </a:r>
            <a:r>
              <a:rPr lang="hu-HU" sz="2800" dirty="0">
                <a:latin typeface="Times New Roman" panose="02020503050405090304" pitchFamily="18" charset="0"/>
                <a:cs typeface="Times New Roman" panose="02020503050405090304" pitchFamily="18" charset="0"/>
              </a:rPr>
              <a:t>vizsgabizottság 4 tagból áll (elnök+3 tag)</a:t>
            </a:r>
          </a:p>
          <a:p>
            <a:pPr marL="457200" indent="-457200">
              <a:buFont typeface="Wingdings" pitchFamily="2" charset="2"/>
              <a:buChar char="Ø"/>
              <a:defRPr/>
            </a:pPr>
            <a:r>
              <a:rPr lang="hu-HU" sz="2800" dirty="0">
                <a:latin typeface="Times New Roman" panose="02020503050405090304" pitchFamily="18" charset="0"/>
                <a:cs typeface="Times New Roman" panose="02020503050405090304" pitchFamily="18" charset="0"/>
              </a:rPr>
              <a:t>Legalább 1 tag felsőfokú végzettségű</a:t>
            </a:r>
          </a:p>
          <a:p>
            <a:pPr marL="457200" indent="-457200">
              <a:buFont typeface="Wingdings" pitchFamily="2" charset="2"/>
              <a:buChar char="Ø"/>
              <a:defRPr/>
            </a:pPr>
            <a:r>
              <a:rPr lang="hu-HU" sz="2800" dirty="0">
                <a:latin typeface="Times New Roman" panose="02020503050405090304" pitchFamily="18" charset="0"/>
                <a:cs typeface="Times New Roman" panose="02020503050405090304" pitchFamily="18" charset="0"/>
              </a:rPr>
              <a:t>1 tag a képző intézmény </a:t>
            </a:r>
            <a:r>
              <a:rPr lang="hu-HU" sz="2800" dirty="0" smtClean="0">
                <a:latin typeface="Times New Roman" panose="02020503050405090304" pitchFamily="18" charset="0"/>
                <a:cs typeface="Times New Roman" panose="02020503050405090304" pitchFamily="18" charset="0"/>
              </a:rPr>
              <a:t>képviselője (nem névjegyzék)</a:t>
            </a:r>
          </a:p>
          <a:p>
            <a:pPr marL="457200" indent="-457200">
              <a:buFont typeface="Wingdings" pitchFamily="2" charset="2"/>
              <a:buChar char="Ø"/>
              <a:defRPr/>
            </a:pPr>
            <a:r>
              <a:rPr lang="hu-HU" sz="2800" i="1" dirty="0" smtClean="0">
                <a:latin typeface="Times New Roman" panose="02020503050405090304" pitchFamily="18" charset="0"/>
                <a:cs typeface="Times New Roman" panose="02020503050405090304" pitchFamily="18" charset="0"/>
              </a:rPr>
              <a:t>A szakképzésért </a:t>
            </a:r>
            <a:r>
              <a:rPr lang="hu-HU" sz="2800" i="1" dirty="0">
                <a:latin typeface="Times New Roman" panose="02020503050405090304" pitchFamily="18" charset="0"/>
                <a:cs typeface="Times New Roman" panose="02020503050405090304" pitchFamily="18" charset="0"/>
              </a:rPr>
              <a:t>és felnőttképzésért felelős miniszter </a:t>
            </a:r>
            <a:r>
              <a:rPr lang="hu-HU" sz="2800" dirty="0">
                <a:latin typeface="Times New Roman" panose="02020503050405090304" pitchFamily="18" charset="0"/>
                <a:cs typeface="Times New Roman" panose="02020503050405090304" pitchFamily="18" charset="0"/>
              </a:rPr>
              <a:t>a szakképzési feladatot ellátó hatóság </a:t>
            </a:r>
            <a:r>
              <a:rPr lang="hu-HU" sz="2800" dirty="0" smtClean="0">
                <a:latin typeface="Times New Roman" panose="02020503050405090304" pitchFamily="18" charset="0"/>
                <a:cs typeface="Times New Roman" panose="02020503050405090304" pitchFamily="18" charset="0"/>
              </a:rPr>
              <a:t>(</a:t>
            </a:r>
            <a:r>
              <a:rPr lang="hu-HU" sz="2800" b="1" dirty="0" smtClean="0">
                <a:solidFill>
                  <a:srgbClr val="FF0000"/>
                </a:solidFill>
                <a:latin typeface="Times New Roman" panose="02020503050405090304" pitchFamily="18" charset="0"/>
                <a:cs typeface="Times New Roman" panose="02020503050405090304" pitchFamily="18" charset="0"/>
              </a:rPr>
              <a:t>PMKH) </a:t>
            </a:r>
            <a:r>
              <a:rPr lang="hu-HU" sz="2800" dirty="0" smtClean="0">
                <a:latin typeface="Times New Roman" panose="02020503050405090304" pitchFamily="18" charset="0"/>
                <a:cs typeface="Times New Roman" panose="02020503050405090304" pitchFamily="18" charset="0"/>
              </a:rPr>
              <a:t>útján </a:t>
            </a:r>
            <a:r>
              <a:rPr lang="hu-HU" sz="2800" dirty="0">
                <a:latin typeface="Times New Roman" panose="02020503050405090304" pitchFamily="18" charset="0"/>
                <a:cs typeface="Times New Roman" panose="02020503050405090304" pitchFamily="18" charset="0"/>
              </a:rPr>
              <a:t>bízza meg</a:t>
            </a:r>
            <a:r>
              <a:rPr lang="hu-HU" sz="2800" dirty="0" smtClean="0">
                <a:latin typeface="Times New Roman" panose="02020503050405090304" pitchFamily="18" charset="0"/>
                <a:cs typeface="Times New Roman" panose="02020503050405090304" pitchFamily="18" charset="0"/>
              </a:rPr>
              <a:t>.</a:t>
            </a:r>
          </a:p>
          <a:p>
            <a:pPr marL="457200" indent="-457200">
              <a:buFont typeface="Wingdings" pitchFamily="2" charset="2"/>
              <a:buChar char="Ø"/>
              <a:defRPr/>
            </a:pPr>
            <a:r>
              <a:rPr lang="hu-HU" sz="2800" dirty="0">
                <a:latin typeface="Times New Roman" panose="02020503050405090304" pitchFamily="18" charset="0"/>
                <a:cs typeface="Times New Roman" panose="02020503050405090304" pitchFamily="18" charset="0"/>
              </a:rPr>
              <a:t>Névjegyzékre felvétel: Elnöknél szaktárca (</a:t>
            </a:r>
            <a:r>
              <a:rPr lang="hu-HU" sz="2800" i="1" dirty="0">
                <a:latin typeface="Times New Roman" panose="02020503050405090304" pitchFamily="18" charset="0"/>
                <a:cs typeface="Times New Roman" panose="02020503050405090304" pitchFamily="18" charset="0"/>
              </a:rPr>
              <a:t>kamara</a:t>
            </a:r>
            <a:r>
              <a:rPr lang="hu-HU" sz="2800" dirty="0">
                <a:latin typeface="Times New Roman" panose="02020503050405090304" pitchFamily="18" charset="0"/>
                <a:cs typeface="Times New Roman" panose="02020503050405090304" pitchFamily="18" charset="0"/>
              </a:rPr>
              <a:t>), tagnál szaktárcán keresztül (</a:t>
            </a:r>
            <a:r>
              <a:rPr lang="hu-HU" sz="2800" i="1" dirty="0">
                <a:latin typeface="Times New Roman" panose="02020503050405090304" pitchFamily="18" charset="0"/>
                <a:cs typeface="Times New Roman" panose="02020503050405090304" pitchFamily="18" charset="0"/>
              </a:rPr>
              <a:t>kamara, szakmai szerv</a:t>
            </a:r>
            <a:r>
              <a:rPr lang="hu-HU" sz="2800" dirty="0">
                <a:latin typeface="Times New Roman" panose="02020503050405090304" pitchFamily="18" charset="0"/>
                <a:cs typeface="Times New Roman" panose="02020503050405090304" pitchFamily="18" charset="0"/>
              </a:rPr>
              <a:t>.)</a:t>
            </a:r>
          </a:p>
        </p:txBody>
      </p:sp>
      <p:sp>
        <p:nvSpPr>
          <p:cNvPr id="5"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6</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kerekített téglalap 4"/>
          <p:cNvSpPr/>
          <p:nvPr/>
        </p:nvSpPr>
        <p:spPr>
          <a:xfrm>
            <a:off x="569344" y="3973388"/>
            <a:ext cx="8035104" cy="2558826"/>
          </a:xfrm>
          <a:prstGeom prst="roundRect">
            <a:avLst/>
          </a:prstGeom>
          <a:solidFill>
            <a:srgbClr val="B381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Lekerekített téglalap 2"/>
          <p:cNvSpPr/>
          <p:nvPr/>
        </p:nvSpPr>
        <p:spPr>
          <a:xfrm>
            <a:off x="569344" y="2204864"/>
            <a:ext cx="8035104" cy="14401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4" name="Title 3"/>
          <p:cNvSpPr>
            <a:spLocks noGrp="1"/>
          </p:cNvSpPr>
          <p:nvPr>
            <p:ph type="ctrTitle"/>
          </p:nvPr>
        </p:nvSpPr>
        <p:spPr>
          <a:xfrm>
            <a:off x="685800" y="908720"/>
            <a:ext cx="7702624" cy="1296318"/>
          </a:xfrm>
        </p:spPr>
        <p:txBody>
          <a:bodyPr>
            <a:normAutofit/>
          </a:bodyPr>
          <a:lstStyle/>
          <a:p>
            <a:pPr algn="ctr" eaLnBrk="1" hangingPunct="1">
              <a:defRPr/>
            </a:pPr>
            <a:r>
              <a:rPr lang="hu-HU" sz="3200" b="1" dirty="0" smtClean="0">
                <a:solidFill>
                  <a:schemeClr val="accent5">
                    <a:lumMod val="50000"/>
                  </a:schemeClr>
                </a:solidFill>
              </a:rPr>
              <a:t>Szakképzési </a:t>
            </a:r>
            <a:r>
              <a:rPr lang="hu-HU" sz="3200" b="1" dirty="0">
                <a:solidFill>
                  <a:schemeClr val="accent5">
                    <a:lumMod val="50000"/>
                  </a:schemeClr>
                </a:solidFill>
              </a:rPr>
              <a:t>törvény – </a:t>
            </a:r>
            <a:r>
              <a:rPr lang="hu-HU" sz="3200" b="1" dirty="0" smtClean="0">
                <a:solidFill>
                  <a:schemeClr val="accent5">
                    <a:lumMod val="50000"/>
                  </a:schemeClr>
                </a:solidFill>
              </a:rPr>
              <a:t>felmentések</a:t>
            </a:r>
            <a:br>
              <a:rPr lang="hu-HU" sz="3200" b="1" dirty="0" smtClean="0">
                <a:solidFill>
                  <a:schemeClr val="accent5">
                    <a:lumMod val="50000"/>
                  </a:schemeClr>
                </a:solidFill>
              </a:rPr>
            </a:br>
            <a:r>
              <a:rPr lang="hu-HU" sz="3200" b="1" dirty="0" smtClean="0">
                <a:solidFill>
                  <a:schemeClr val="accent5">
                    <a:lumMod val="50000"/>
                  </a:schemeClr>
                </a:solidFill>
              </a:rPr>
              <a:t>11. §</a:t>
            </a:r>
            <a:endParaRPr lang="hu-HU" b="1" dirty="0" smtClean="0">
              <a:solidFill>
                <a:schemeClr val="accent5">
                  <a:lumMod val="50000"/>
                </a:schemeClr>
              </a:solidFill>
            </a:endParaRPr>
          </a:p>
        </p:txBody>
      </p:sp>
      <p:sp>
        <p:nvSpPr>
          <p:cNvPr id="18435" name="Content Placeholder 5"/>
          <p:cNvSpPr>
            <a:spLocks noGrp="1"/>
          </p:cNvSpPr>
          <p:nvPr>
            <p:ph idx="13"/>
          </p:nvPr>
        </p:nvSpPr>
        <p:spPr>
          <a:xfrm>
            <a:off x="569344" y="2205038"/>
            <a:ext cx="8137525" cy="4151312"/>
          </a:xfrm>
        </p:spPr>
        <p:txBody>
          <a:bodyPr>
            <a:normAutofit fontScale="92500" lnSpcReduction="10000"/>
          </a:bodyPr>
          <a:lstStyle/>
          <a:p>
            <a:pPr>
              <a:buFont typeface="Arial" pitchFamily="34" charset="0"/>
              <a:buChar char="•"/>
              <a:defRPr/>
            </a:pPr>
            <a:r>
              <a:rPr lang="hu-HU" sz="3000" b="1" dirty="0">
                <a:latin typeface="Times New Roman" pitchFamily="18" charset="0"/>
                <a:cs typeface="Times New Roman" pitchFamily="18" charset="0"/>
              </a:rPr>
              <a:t>Felmentés esetei</a:t>
            </a:r>
          </a:p>
          <a:p>
            <a:pPr lvl="2">
              <a:buFont typeface="Arial" pitchFamily="34" charset="0"/>
              <a:buChar char="•"/>
              <a:defRPr/>
            </a:pPr>
            <a:r>
              <a:rPr lang="hu-HU" sz="3000" b="1" dirty="0" smtClean="0">
                <a:latin typeface="Times New Roman" pitchFamily="18" charset="0"/>
                <a:cs typeface="Times New Roman" pitchFamily="18" charset="0"/>
              </a:rPr>
              <a:t>SNI</a:t>
            </a:r>
            <a:r>
              <a:rPr lang="hu-HU" sz="3000" dirty="0" smtClean="0">
                <a:latin typeface="Times New Roman" pitchFamily="18" charset="0"/>
                <a:cs typeface="Times New Roman" pitchFamily="18" charset="0"/>
              </a:rPr>
              <a:t> (gyakorlati tevékenység alól NEM)</a:t>
            </a:r>
            <a:endParaRPr lang="hu-HU" sz="3000" dirty="0">
              <a:latin typeface="Times New Roman" pitchFamily="18" charset="0"/>
              <a:cs typeface="Times New Roman" pitchFamily="18" charset="0"/>
            </a:endParaRPr>
          </a:p>
          <a:p>
            <a:pPr lvl="2">
              <a:buFont typeface="Arial" pitchFamily="34" charset="0"/>
              <a:buChar char="•"/>
              <a:defRPr/>
            </a:pPr>
            <a:r>
              <a:rPr lang="hu-HU" sz="3000" dirty="0">
                <a:latin typeface="Times New Roman" pitchFamily="18" charset="0"/>
                <a:cs typeface="Times New Roman" pitchFamily="18" charset="0"/>
              </a:rPr>
              <a:t>Vizsgaszabályzat </a:t>
            </a:r>
            <a:r>
              <a:rPr lang="hu-HU" sz="3000" dirty="0" smtClean="0">
                <a:latin typeface="Times New Roman" pitchFamily="18" charset="0"/>
                <a:cs typeface="Times New Roman" pitchFamily="18" charset="0"/>
              </a:rPr>
              <a:t>szerint (</a:t>
            </a:r>
            <a:r>
              <a:rPr lang="hu-HU" sz="3000" dirty="0" err="1" smtClean="0">
                <a:latin typeface="Times New Roman" pitchFamily="18" charset="0"/>
                <a:cs typeface="Times New Roman" pitchFamily="18" charset="0"/>
              </a:rPr>
              <a:t>szvk</a:t>
            </a:r>
            <a:r>
              <a:rPr lang="hu-HU" sz="3000" dirty="0" smtClean="0">
                <a:latin typeface="Times New Roman" pitchFamily="18" charset="0"/>
                <a:cs typeface="Times New Roman" pitchFamily="18" charset="0"/>
              </a:rPr>
              <a:t> </a:t>
            </a:r>
            <a:r>
              <a:rPr lang="hu-HU" sz="3000" dirty="0" err="1" smtClean="0">
                <a:latin typeface="Times New Roman" pitchFamily="18" charset="0"/>
                <a:cs typeface="Times New Roman" pitchFamily="18" charset="0"/>
              </a:rPr>
              <a:t>szerint</a:t>
            </a:r>
            <a:r>
              <a:rPr lang="hu-HU" sz="3000" dirty="0" smtClean="0">
                <a:latin typeface="Times New Roman" pitchFamily="18" charset="0"/>
                <a:cs typeface="Times New Roman" pitchFamily="18" charset="0"/>
              </a:rPr>
              <a:t>)</a:t>
            </a:r>
            <a:endParaRPr lang="hu-HU" sz="3000" dirty="0">
              <a:latin typeface="Times New Roman" pitchFamily="18" charset="0"/>
              <a:cs typeface="Times New Roman" pitchFamily="18" charset="0"/>
            </a:endParaRPr>
          </a:p>
          <a:p>
            <a:pPr>
              <a:buFont typeface="Arial" pitchFamily="34" charset="0"/>
              <a:buChar char="•"/>
              <a:defRPr/>
            </a:pPr>
            <a:endParaRPr lang="hu-HU" sz="1500" b="1" dirty="0" smtClean="0">
              <a:latin typeface="Times New Roman" pitchFamily="18" charset="0"/>
              <a:cs typeface="Times New Roman" pitchFamily="18" charset="0"/>
            </a:endParaRPr>
          </a:p>
          <a:p>
            <a:pPr>
              <a:spcBef>
                <a:spcPts val="2400"/>
              </a:spcBef>
              <a:buFont typeface="Arial" pitchFamily="34" charset="0"/>
              <a:buChar char="•"/>
              <a:defRPr/>
            </a:pPr>
            <a:r>
              <a:rPr lang="hu-HU" sz="3000" b="1" dirty="0" smtClean="0">
                <a:latin typeface="Times New Roman" pitchFamily="18" charset="0"/>
                <a:cs typeface="Times New Roman" pitchFamily="18" charset="0"/>
              </a:rPr>
              <a:t>SNI keretszabályok továbbra is a törvényben rögzítve </a:t>
            </a:r>
          </a:p>
          <a:p>
            <a:pPr marL="0" indent="0">
              <a:defRPr/>
            </a:pPr>
            <a:r>
              <a:rPr lang="hu-HU" sz="3000" dirty="0">
                <a:latin typeface="Times New Roman" pitchFamily="18" charset="0"/>
                <a:cs typeface="Times New Roman" pitchFamily="18" charset="0"/>
              </a:rPr>
              <a:t> </a:t>
            </a:r>
            <a:r>
              <a:rPr lang="hu-HU" sz="3000" dirty="0" smtClean="0">
                <a:latin typeface="Times New Roman" pitchFamily="18" charset="0"/>
                <a:cs typeface="Times New Roman" pitchFamily="18" charset="0"/>
              </a:rPr>
              <a:t>      (eltérő vizsgatevékenység, vizsgaidő)</a:t>
            </a:r>
          </a:p>
          <a:p>
            <a:pPr>
              <a:buFont typeface="Arial" pitchFamily="34" charset="0"/>
              <a:buChar char="•"/>
              <a:defRPr/>
            </a:pPr>
            <a:r>
              <a:rPr lang="hu-HU" sz="3000" b="1" dirty="0" smtClean="0">
                <a:latin typeface="Times New Roman" pitchFamily="18" charset="0"/>
                <a:cs typeface="Times New Roman" pitchFamily="18" charset="0"/>
              </a:rPr>
              <a:t>A vizsgaszabályzatban csak kiegészítések </a:t>
            </a:r>
          </a:p>
          <a:p>
            <a:pPr marL="0" indent="0">
              <a:defRPr/>
            </a:pPr>
            <a:r>
              <a:rPr lang="hu-HU" sz="3000" dirty="0">
                <a:latin typeface="Times New Roman" pitchFamily="18" charset="0"/>
                <a:cs typeface="Times New Roman" pitchFamily="18" charset="0"/>
              </a:rPr>
              <a:t> </a:t>
            </a:r>
            <a:r>
              <a:rPr lang="hu-HU" sz="3000" dirty="0" smtClean="0">
                <a:latin typeface="Times New Roman" pitchFamily="18" charset="0"/>
                <a:cs typeface="Times New Roman" pitchFamily="18" charset="0"/>
              </a:rPr>
              <a:t>      (pl. gyakorlati idő </a:t>
            </a:r>
            <a:r>
              <a:rPr lang="hu-HU" sz="3000" dirty="0" err="1" smtClean="0">
                <a:latin typeface="Times New Roman" pitchFamily="18" charset="0"/>
                <a:cs typeface="Times New Roman" pitchFamily="18" charset="0"/>
              </a:rPr>
              <a:t>max</a:t>
            </a:r>
            <a:r>
              <a:rPr lang="hu-HU" sz="3000" dirty="0" smtClean="0">
                <a:latin typeface="Times New Roman" pitchFamily="18" charset="0"/>
                <a:cs typeface="Times New Roman" pitchFamily="18" charset="0"/>
              </a:rPr>
              <a:t>. 130%, jeltolmács)</a:t>
            </a:r>
          </a:p>
          <a:p>
            <a:pPr eaLnBrk="1" hangingPunct="1">
              <a:defRPr/>
            </a:pPr>
            <a:endParaRPr lang="hu-HU" sz="2800" dirty="0">
              <a:latin typeface="Times New Roman" pitchFamily="18" charset="0"/>
              <a:cs typeface="Times New Roman" pitchFamily="18" charset="0"/>
            </a:endParaRPr>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7</a:t>
            </a:fld>
            <a:endParaRPr lang="hu-HU" sz="1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Átellenes sarkain kerekített téglalap 2"/>
          <p:cNvSpPr/>
          <p:nvPr/>
        </p:nvSpPr>
        <p:spPr>
          <a:xfrm>
            <a:off x="539552" y="2350862"/>
            <a:ext cx="7992888" cy="4188050"/>
          </a:xfrm>
          <a:prstGeom prst="round2Diag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3794" name="Title 3"/>
          <p:cNvSpPr>
            <a:spLocks noGrp="1"/>
          </p:cNvSpPr>
          <p:nvPr>
            <p:ph type="ctrTitle"/>
          </p:nvPr>
        </p:nvSpPr>
        <p:spPr>
          <a:xfrm>
            <a:off x="683568" y="620688"/>
            <a:ext cx="7772400" cy="776288"/>
          </a:xfrm>
        </p:spPr>
        <p:txBody>
          <a:bodyPr>
            <a:normAutofit fontScale="90000"/>
          </a:bodyPr>
          <a:lstStyle/>
          <a:p>
            <a:r>
              <a:rPr lang="hu-HU" altLang="hu-HU" sz="3200" b="1" dirty="0" smtClean="0">
                <a:solidFill>
                  <a:srgbClr val="0070C0"/>
                </a:solidFill>
              </a:rPr>
              <a:t>A Vizsgaszabályzat felépítése</a:t>
            </a:r>
            <a:br>
              <a:rPr lang="hu-HU" altLang="hu-HU" sz="3200" b="1" dirty="0" smtClean="0">
                <a:solidFill>
                  <a:srgbClr val="0070C0"/>
                </a:solidFill>
              </a:rPr>
            </a:br>
            <a:r>
              <a:rPr lang="hu-HU" altLang="hu-HU" sz="1600" b="1" dirty="0" smtClean="0">
                <a:solidFill>
                  <a:srgbClr val="0070C0"/>
                </a:solidFill>
              </a:rPr>
              <a:t/>
            </a:r>
            <a:br>
              <a:rPr lang="hu-HU" altLang="hu-HU" sz="1600" b="1" dirty="0" smtClean="0">
                <a:solidFill>
                  <a:srgbClr val="0070C0"/>
                </a:solidFill>
              </a:rPr>
            </a:br>
            <a:r>
              <a:rPr lang="hu-HU" b="1" dirty="0" smtClean="0">
                <a:solidFill>
                  <a:srgbClr val="EB6513"/>
                </a:solidFill>
              </a:rPr>
              <a:t>315/2013</a:t>
            </a:r>
            <a:r>
              <a:rPr lang="hu-HU" b="1" dirty="0">
                <a:solidFill>
                  <a:srgbClr val="EB6513"/>
                </a:solidFill>
              </a:rPr>
              <a:t>. (VIII. 28.) Korm. rendelet</a:t>
            </a:r>
            <a:br>
              <a:rPr lang="hu-HU" b="1" dirty="0">
                <a:solidFill>
                  <a:srgbClr val="EB6513"/>
                </a:solidFill>
              </a:rPr>
            </a:br>
            <a:r>
              <a:rPr lang="hu-HU" b="1" dirty="0">
                <a:solidFill>
                  <a:srgbClr val="EB6513"/>
                </a:solidFill>
              </a:rPr>
              <a:t>a komplex szakmai vizsgáztatás szabályairól</a:t>
            </a:r>
            <a:br>
              <a:rPr lang="hu-HU" b="1" dirty="0">
                <a:solidFill>
                  <a:srgbClr val="EB6513"/>
                </a:solidFill>
              </a:rPr>
            </a:br>
            <a:endParaRPr lang="hu-HU" altLang="hu-HU" b="1" dirty="0" smtClean="0">
              <a:solidFill>
                <a:srgbClr val="EB6513"/>
              </a:solidFill>
            </a:endParaRPr>
          </a:p>
        </p:txBody>
      </p:sp>
      <p:sp>
        <p:nvSpPr>
          <p:cNvPr id="18435" name="Content Placeholder 5"/>
          <p:cNvSpPr>
            <a:spLocks noGrp="1"/>
          </p:cNvSpPr>
          <p:nvPr>
            <p:ph idx="13"/>
          </p:nvPr>
        </p:nvSpPr>
        <p:spPr>
          <a:xfrm>
            <a:off x="539552" y="2643212"/>
            <a:ext cx="8208962" cy="3878188"/>
          </a:xfrm>
        </p:spPr>
        <p:txBody>
          <a:bodyPr>
            <a:normAutofit fontScale="85000" lnSpcReduction="20000"/>
          </a:bodyPr>
          <a:lstStyle/>
          <a:p>
            <a:pPr>
              <a:buFont typeface="Arial" pitchFamily="34" charset="0"/>
              <a:buChar char="•"/>
              <a:defRPr/>
            </a:pPr>
            <a:r>
              <a:rPr lang="hu-HU" sz="3200" dirty="0" smtClean="0">
                <a:latin typeface="Times New Roman" pitchFamily="18" charset="0"/>
                <a:cs typeface="Times New Roman" pitchFamily="18" charset="0"/>
              </a:rPr>
              <a:t>Általános rendelkezések</a:t>
            </a:r>
          </a:p>
          <a:p>
            <a:pPr>
              <a:buFont typeface="Arial" pitchFamily="34" charset="0"/>
              <a:buChar char="•"/>
              <a:defRPr/>
            </a:pPr>
            <a:r>
              <a:rPr lang="hu-HU" sz="3200" dirty="0" smtClean="0">
                <a:latin typeface="Times New Roman" pitchFamily="18" charset="0"/>
                <a:cs typeface="Times New Roman" pitchFamily="18" charset="0"/>
              </a:rPr>
              <a:t>A vizsgát megelőző feladatok, szabályok (a vizsga előkészítése, vizsgaidőpontok, jelentkezés, felmentés szabályai, a vizsgabizottság kijelölése) </a:t>
            </a:r>
          </a:p>
          <a:p>
            <a:pPr>
              <a:buFont typeface="Arial" pitchFamily="34" charset="0"/>
              <a:buChar char="•"/>
              <a:defRPr/>
            </a:pPr>
            <a:r>
              <a:rPr lang="hu-HU" sz="3200" dirty="0" smtClean="0">
                <a:latin typeface="Times New Roman" pitchFamily="18" charset="0"/>
                <a:cs typeface="Times New Roman" pitchFamily="18" charset="0"/>
              </a:rPr>
              <a:t>A vizsga lebonyolításának szabályai, a vizsgán résztvevők (elnök, tag, jegyző, szakértő)</a:t>
            </a:r>
          </a:p>
          <a:p>
            <a:pPr>
              <a:buFont typeface="Arial" pitchFamily="34" charset="0"/>
              <a:buChar char="•"/>
              <a:defRPr/>
            </a:pPr>
            <a:r>
              <a:rPr lang="hu-HU" sz="3200" dirty="0" smtClean="0">
                <a:latin typeface="Times New Roman" pitchFamily="18" charset="0"/>
                <a:cs typeface="Times New Roman" pitchFamily="18" charset="0"/>
              </a:rPr>
              <a:t>Az értékelés általános szabályai</a:t>
            </a:r>
          </a:p>
          <a:p>
            <a:pPr>
              <a:buFont typeface="Arial" pitchFamily="34" charset="0"/>
              <a:buChar char="•"/>
              <a:defRPr/>
            </a:pPr>
            <a:r>
              <a:rPr lang="hu-HU" sz="3200" dirty="0" smtClean="0">
                <a:latin typeface="Times New Roman" pitchFamily="18" charset="0"/>
                <a:cs typeface="Times New Roman" pitchFamily="18" charset="0"/>
              </a:rPr>
              <a:t>Dokumentálási kötelezettségek</a:t>
            </a:r>
          </a:p>
          <a:p>
            <a:pPr>
              <a:buFont typeface="Arial" pitchFamily="34" charset="0"/>
              <a:buChar char="•"/>
              <a:defRPr/>
            </a:pPr>
            <a:r>
              <a:rPr lang="hu-HU" sz="3200" dirty="0" smtClean="0">
                <a:latin typeface="Times New Roman" pitchFamily="18" charset="0"/>
                <a:cs typeface="Times New Roman" pitchFamily="18" charset="0"/>
              </a:rPr>
              <a:t>Szakmai ellenőrzés</a:t>
            </a:r>
          </a:p>
          <a:p>
            <a:pPr>
              <a:buFont typeface="Arial" pitchFamily="34" charset="0"/>
              <a:buChar char="•"/>
              <a:defRPr/>
            </a:pPr>
            <a:r>
              <a:rPr lang="hu-HU" sz="3200" dirty="0" smtClean="0">
                <a:latin typeface="Times New Roman" pitchFamily="18" charset="0"/>
                <a:cs typeface="Times New Roman" pitchFamily="18" charset="0"/>
              </a:rPr>
              <a:t>A díjazás rendszere</a:t>
            </a:r>
            <a:endParaRPr lang="hu-HU" sz="3200" dirty="0" smtClean="0"/>
          </a:p>
        </p:txBody>
      </p:sp>
      <p:sp>
        <p:nvSpPr>
          <p:cNvPr id="4"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8</a:t>
            </a:fld>
            <a:endParaRPr lang="hu-HU" sz="1200" dirty="0"/>
          </a:p>
        </p:txBody>
      </p:sp>
    </p:spTree>
    <p:extLst>
      <p:ext uri="{BB962C8B-B14F-4D97-AF65-F5344CB8AC3E}">
        <p14:creationId xmlns:p14="http://schemas.microsoft.com/office/powerpoint/2010/main" val="4062947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zis 3"/>
          <p:cNvSpPr/>
          <p:nvPr/>
        </p:nvSpPr>
        <p:spPr>
          <a:xfrm>
            <a:off x="539552" y="4149080"/>
            <a:ext cx="7848872" cy="50405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Ellipszis 2"/>
          <p:cNvSpPr/>
          <p:nvPr/>
        </p:nvSpPr>
        <p:spPr>
          <a:xfrm>
            <a:off x="683568" y="2954664"/>
            <a:ext cx="7416824" cy="432048"/>
          </a:xfrm>
          <a:prstGeom prst="ellipse">
            <a:avLst/>
          </a:pr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435" name="Content Placeholder 5"/>
          <p:cNvSpPr>
            <a:spLocks noGrp="1"/>
          </p:cNvSpPr>
          <p:nvPr>
            <p:ph idx="13"/>
          </p:nvPr>
        </p:nvSpPr>
        <p:spPr>
          <a:xfrm>
            <a:off x="611188" y="1916832"/>
            <a:ext cx="7921252" cy="4176464"/>
          </a:xfrm>
        </p:spPr>
        <p:txBody>
          <a:bodyPr>
            <a:normAutofit fontScale="77500" lnSpcReduction="20000"/>
          </a:bodyPr>
          <a:lstStyle/>
          <a:p>
            <a:pPr>
              <a:buFont typeface="Arial" pitchFamily="34" charset="0"/>
              <a:buChar char="•"/>
              <a:defRPr/>
            </a:pPr>
            <a:r>
              <a:rPr lang="hu-HU" sz="3200" dirty="0">
                <a:latin typeface="Times New Roman" pitchFamily="18" charset="0"/>
                <a:cs typeface="Times New Roman" pitchFamily="18" charset="0"/>
              </a:rPr>
              <a:t>A vizsga az </a:t>
            </a:r>
            <a:r>
              <a:rPr lang="hu-HU" sz="3200" dirty="0" err="1">
                <a:latin typeface="Times New Roman" pitchFamily="18" charset="0"/>
                <a:cs typeface="Times New Roman" pitchFamily="18" charset="0"/>
              </a:rPr>
              <a:t>szvk-ban</a:t>
            </a:r>
            <a:r>
              <a:rPr lang="hu-HU" sz="3200" dirty="0">
                <a:latin typeface="Times New Roman" pitchFamily="18" charset="0"/>
                <a:cs typeface="Times New Roman" pitchFamily="18" charset="0"/>
              </a:rPr>
              <a:t> meghatározott írásbeli, számítógép alkalmazását igénylő interaktív, gyakorlati vagy szóbeli jellegű </a:t>
            </a:r>
            <a:r>
              <a:rPr lang="hu-HU" sz="3200" b="1" dirty="0">
                <a:latin typeface="Times New Roman" pitchFamily="18" charset="0"/>
                <a:cs typeface="Times New Roman" pitchFamily="18" charset="0"/>
              </a:rPr>
              <a:t>vizsgatevékenységekbő</a:t>
            </a:r>
            <a:r>
              <a:rPr lang="hu-HU" sz="3200" dirty="0">
                <a:latin typeface="Times New Roman" pitchFamily="18" charset="0"/>
                <a:cs typeface="Times New Roman" pitchFamily="18" charset="0"/>
              </a:rPr>
              <a:t>l állhat.</a:t>
            </a:r>
          </a:p>
          <a:p>
            <a:pPr>
              <a:spcBef>
                <a:spcPts val="1200"/>
              </a:spcBef>
              <a:buFont typeface="Arial" pitchFamily="34" charset="0"/>
              <a:buChar char="•"/>
              <a:defRPr/>
            </a:pPr>
            <a:r>
              <a:rPr lang="hu-HU" sz="3200" b="1" dirty="0" smtClean="0">
                <a:latin typeface="Times New Roman" pitchFamily="18" charset="0"/>
                <a:cs typeface="Times New Roman" pitchFamily="18" charset="0"/>
              </a:rPr>
              <a:t>A vizsga nyelve magyar </a:t>
            </a:r>
            <a:r>
              <a:rPr lang="hu-HU" sz="3200" dirty="0" smtClean="0">
                <a:latin typeface="Times New Roman" pitchFamily="18" charset="0"/>
                <a:cs typeface="Times New Roman" pitchFamily="18" charset="0"/>
              </a:rPr>
              <a:t>(kivéve nemzetiség)</a:t>
            </a:r>
          </a:p>
          <a:p>
            <a:pPr>
              <a:spcBef>
                <a:spcPts val="1200"/>
              </a:spcBef>
              <a:buFont typeface="Arial" pitchFamily="34" charset="0"/>
              <a:buChar char="•"/>
              <a:defRPr/>
            </a:pPr>
            <a:r>
              <a:rPr lang="hu-HU" sz="3200" b="1" dirty="0" smtClean="0">
                <a:latin typeface="Times New Roman" pitchFamily="18" charset="0"/>
                <a:cs typeface="Times New Roman" pitchFamily="18" charset="0"/>
              </a:rPr>
              <a:t>Központi</a:t>
            </a:r>
            <a:r>
              <a:rPr lang="hu-HU" sz="3200" dirty="0" smtClean="0">
                <a:latin typeface="Times New Roman" pitchFamily="18" charset="0"/>
                <a:cs typeface="Times New Roman" pitchFamily="18" charset="0"/>
              </a:rPr>
              <a:t> feladatok (írásbeli, </a:t>
            </a:r>
            <a:r>
              <a:rPr lang="hu-HU" sz="3200" dirty="0">
                <a:latin typeface="Times New Roman" pitchFamily="18" charset="0"/>
                <a:cs typeface="Times New Roman" pitchFamily="18" charset="0"/>
              </a:rPr>
              <a:t>néhány </a:t>
            </a:r>
            <a:r>
              <a:rPr lang="hu-HU" sz="3200" dirty="0" smtClean="0">
                <a:latin typeface="Times New Roman" pitchFamily="18" charset="0"/>
                <a:cs typeface="Times New Roman" pitchFamily="18" charset="0"/>
              </a:rPr>
              <a:t>gyakorlati, szóbeli) szakképesítésért felelős miniszter által vagy </a:t>
            </a:r>
          </a:p>
          <a:p>
            <a:pPr>
              <a:spcBef>
                <a:spcPts val="1200"/>
              </a:spcBef>
              <a:buFont typeface="Arial" pitchFamily="34" charset="0"/>
              <a:buChar char="•"/>
              <a:defRPr/>
            </a:pPr>
            <a:r>
              <a:rPr lang="hu-HU" sz="3200" b="1" dirty="0">
                <a:latin typeface="Times New Roman" pitchFamily="18" charset="0"/>
                <a:cs typeface="Times New Roman" pitchFamily="18" charset="0"/>
              </a:rPr>
              <a:t>V</a:t>
            </a:r>
            <a:r>
              <a:rPr lang="hu-HU" sz="3200" b="1" dirty="0" smtClean="0">
                <a:latin typeface="Times New Roman" pitchFamily="18" charset="0"/>
                <a:cs typeface="Times New Roman" pitchFamily="18" charset="0"/>
              </a:rPr>
              <a:t>izsgaszervező által kidolgozott </a:t>
            </a:r>
            <a:r>
              <a:rPr lang="hu-HU" sz="3200" dirty="0" smtClean="0">
                <a:latin typeface="Times New Roman" pitchFamily="18" charset="0"/>
                <a:cs typeface="Times New Roman" pitchFamily="18" charset="0"/>
              </a:rPr>
              <a:t>feladatok (gyakorlati)</a:t>
            </a:r>
          </a:p>
          <a:p>
            <a:pPr>
              <a:spcBef>
                <a:spcPts val="1200"/>
              </a:spcBef>
              <a:buFont typeface="Arial" pitchFamily="34" charset="0"/>
              <a:buChar char="•"/>
              <a:defRPr/>
            </a:pPr>
            <a:r>
              <a:rPr lang="hu-HU" sz="3200" dirty="0" smtClean="0">
                <a:latin typeface="Times New Roman" pitchFamily="18" charset="0"/>
                <a:cs typeface="Times New Roman" pitchFamily="18" charset="0"/>
              </a:rPr>
              <a:t>Központi vizsganapok (írásbeli, néhány gyakorlati)</a:t>
            </a:r>
          </a:p>
          <a:p>
            <a:pPr>
              <a:spcBef>
                <a:spcPts val="1200"/>
              </a:spcBef>
              <a:buFont typeface="Arial" pitchFamily="34" charset="0"/>
              <a:buChar char="•"/>
              <a:defRPr/>
            </a:pPr>
            <a:r>
              <a:rPr lang="hu-HU" sz="3200" dirty="0" smtClean="0">
                <a:latin typeface="Times New Roman" pitchFamily="18" charset="0"/>
                <a:cs typeface="Times New Roman" pitchFamily="18" charset="0"/>
              </a:rPr>
              <a:t>Vizsgaszervező által kiválasztott vizsganapok (gyakorlati, szóbeli)</a:t>
            </a:r>
          </a:p>
        </p:txBody>
      </p:sp>
      <p:sp>
        <p:nvSpPr>
          <p:cNvPr id="18434" name="Title 3"/>
          <p:cNvSpPr>
            <a:spLocks noGrp="1"/>
          </p:cNvSpPr>
          <p:nvPr>
            <p:ph type="ctrTitle"/>
          </p:nvPr>
        </p:nvSpPr>
        <p:spPr>
          <a:xfrm>
            <a:off x="683568" y="476672"/>
            <a:ext cx="7846640" cy="1136154"/>
          </a:xfrm>
        </p:spPr>
        <p:txBody>
          <a:bodyPr>
            <a:normAutofit/>
          </a:bodyPr>
          <a:lstStyle/>
          <a:p>
            <a:pPr algn="ctr" eaLnBrk="1" hangingPunct="1">
              <a:defRPr/>
            </a:pPr>
            <a:r>
              <a:rPr lang="hu-HU" sz="3200" b="1" dirty="0">
                <a:solidFill>
                  <a:srgbClr val="0070C0"/>
                </a:solidFill>
              </a:rPr>
              <a:t>V</a:t>
            </a:r>
            <a:r>
              <a:rPr lang="hu-HU" sz="3200" b="1" dirty="0" smtClean="0">
                <a:solidFill>
                  <a:srgbClr val="0070C0"/>
                </a:solidFill>
              </a:rPr>
              <a:t>izsgaszabályzat: Általános rendelkezések</a:t>
            </a:r>
            <a:br>
              <a:rPr lang="hu-HU" sz="3200" b="1" dirty="0" smtClean="0">
                <a:solidFill>
                  <a:srgbClr val="0070C0"/>
                </a:solidFill>
              </a:rPr>
            </a:br>
            <a:r>
              <a:rPr lang="hu-HU" sz="3200" b="1" dirty="0" smtClean="0">
                <a:solidFill>
                  <a:srgbClr val="0070C0"/>
                </a:solidFill>
              </a:rPr>
              <a:t>2-4. §</a:t>
            </a:r>
            <a:endParaRPr lang="hu-HU" b="1" dirty="0" smtClean="0">
              <a:solidFill>
                <a:srgbClr val="0070C0"/>
              </a:solidFill>
            </a:endParaRPr>
          </a:p>
        </p:txBody>
      </p:sp>
      <p:sp>
        <p:nvSpPr>
          <p:cNvPr id="6" name="Dia számának helye 1"/>
          <p:cNvSpPr txBox="1">
            <a:spLocks/>
          </p:cNvSpPr>
          <p:nvPr/>
        </p:nvSpPr>
        <p:spPr>
          <a:xfrm>
            <a:off x="6553200" y="6356350"/>
            <a:ext cx="2133600" cy="365125"/>
          </a:xfrm>
          <a:prstGeom prst="rect">
            <a:avLst/>
          </a:prstGeom>
        </p:spPr>
        <p:txBody>
          <a:bodyPr/>
          <a:ls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B1FAB18A-AF33-4C87-8A33-78B0826B088D}" type="slidenum">
              <a:rPr lang="hu-HU" sz="1200" smtClean="0"/>
              <a:pPr algn="r">
                <a:defRPr/>
              </a:pPr>
              <a:t>9</a:t>
            </a:fld>
            <a:endParaRPr lang="hu-HU" sz="1200" dirty="0"/>
          </a:p>
        </p:txBody>
      </p:sp>
    </p:spTree>
    <p:extLst>
      <p:ext uri="{BB962C8B-B14F-4D97-AF65-F5344CB8AC3E}">
        <p14:creationId xmlns:p14="http://schemas.microsoft.com/office/powerpoint/2010/main" val="1401079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eloldal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zikus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6445</TotalTime>
  <Words>11064</Words>
  <Application>Microsoft Office PowerPoint</Application>
  <PresentationFormat>Diavetítés a képernyőre (4:3 oldalarány)</PresentationFormat>
  <Paragraphs>988</Paragraphs>
  <Slides>45</Slides>
  <Notes>45</Notes>
  <HiddenSlides>0</HiddenSlides>
  <MMClips>0</MMClips>
  <ScaleCrop>false</ScaleCrop>
  <HeadingPairs>
    <vt:vector size="6" baseType="variant">
      <vt:variant>
        <vt:lpstr>Használt betűtípusok</vt:lpstr>
      </vt:variant>
      <vt:variant>
        <vt:i4>5</vt:i4>
      </vt:variant>
      <vt:variant>
        <vt:lpstr>Téma</vt:lpstr>
      </vt:variant>
      <vt:variant>
        <vt:i4>2</vt:i4>
      </vt:variant>
      <vt:variant>
        <vt:lpstr>Diacímek</vt:lpstr>
      </vt:variant>
      <vt:variant>
        <vt:i4>45</vt:i4>
      </vt:variant>
    </vt:vector>
  </HeadingPairs>
  <TitlesOfParts>
    <vt:vector size="52" baseType="lpstr">
      <vt:lpstr>Arial</vt:lpstr>
      <vt:lpstr>Calibri</vt:lpstr>
      <vt:lpstr>Times New Roman</vt:lpstr>
      <vt:lpstr>Wingdings</vt:lpstr>
      <vt:lpstr>Wingdings 3</vt:lpstr>
      <vt:lpstr>Beloldalak</vt:lpstr>
      <vt:lpstr>Office-téma</vt:lpstr>
      <vt:lpstr>A komplex vizsgáztatás jogszabályi háttere a vizsgabizottságok feladatai kötelessége és jogai a vizsgákon</vt:lpstr>
      <vt:lpstr>A komplex szakmai vizsgáztatás jogszabályi háttere   3. szintű szabályozás</vt:lpstr>
      <vt:lpstr>Szakképzési törvény – „vizsgaszervezők” 12. § (18. §)</vt:lpstr>
      <vt:lpstr>Szakképzési törvény – „vizsgák” I. 10. §</vt:lpstr>
      <vt:lpstr>Szakképzési törvény – „vizsgák” II. 9. §</vt:lpstr>
      <vt:lpstr>Szakképzési törvény –  A vizsgabizottság 14. §</vt:lpstr>
      <vt:lpstr>Szakképzési törvény – felmentések 11. §</vt:lpstr>
      <vt:lpstr>A Vizsgaszabályzat felépítése  315/2013. (VIII. 28.) Korm. rendelet a komplex szakmai vizsgáztatás szabályairól </vt:lpstr>
      <vt:lpstr>Vizsgaszabályzat: Általános rendelkezések 2-4. §</vt:lpstr>
      <vt:lpstr>Vizsgaidőpontok 2. § (3)-(4)</vt:lpstr>
      <vt:lpstr>Mi történik a vizsga előtt? 8-12. § (és Szt. 13.§)</vt:lpstr>
      <vt:lpstr>Változások a vizsgáztatás felügyeleti rendszerében 483/2016. (XII.28) Korm. rendelet </vt:lpstr>
      <vt:lpstr>A vizsgabizottság kijelölése, értesítések</vt:lpstr>
      <vt:lpstr>A szakmai vizsga és a vizsgáztatók szerepe</vt:lpstr>
      <vt:lpstr>A vizsgabizottság felelőssége</vt:lpstr>
      <vt:lpstr>A vizsgáztató kulcskompetenciái</vt:lpstr>
      <vt:lpstr>A komplex szakmai vizsga lebonyolítása 1. „A vizsgát a lebonyolítási rend alapján kell lebonyolítani” (21. §)   A LEBONYOLÍTÁSI REND </vt:lpstr>
      <vt:lpstr>A szakmai vizsga időbeli keretei 22. §</vt:lpstr>
      <vt:lpstr>A komplex szakmai vizsga lebonyolítása 2. A vizsgabizottság működése</vt:lpstr>
      <vt:lpstr>PowerPoint bemutató</vt:lpstr>
      <vt:lpstr>A vizsgabizottság (elnökének) feladatai a szakmai vizsgán 1. (15-16.§)</vt:lpstr>
      <vt:lpstr>A vizsgabizottság (tagjainak) feladatai a szakmai vizsgán 2. (16.§)</vt:lpstr>
      <vt:lpstr>Gyakorlati vizsgatevékenység 1. </vt:lpstr>
      <vt:lpstr>Gyakorlati vizsgatevékenység 2. </vt:lpstr>
      <vt:lpstr>A komplex szakmai vizsga értékelése</vt:lpstr>
      <vt:lpstr>A szakmai vizsgán megszerezhető szakképesítések (OKJ)</vt:lpstr>
      <vt:lpstr>A szakmai és vizsgakövetelmények felépítése (keretek, tartalom: Szt.  7. §)</vt:lpstr>
      <vt:lpstr>A szakmai és vizsgakövetelményekben szereplő vizsgával közvetlenül összefüggő követelmények (szvk. 5. pont)</vt:lpstr>
      <vt:lpstr>A vizsgaszabályzat szerinti eltérési lehetőségek az szakmai és vizsgakövetelményekben</vt:lpstr>
      <vt:lpstr>A szakmai és vizsgakövetelmények  alkalmazása a vizsgán</vt:lpstr>
      <vt:lpstr>Szakmai és vizsgakövetelmény rendeletek</vt:lpstr>
      <vt:lpstr>Felmentés a komplex szakmai vizsgán</vt:lpstr>
      <vt:lpstr>Speciális vizsgahelyzetek: A szakmai vizsga felfüggesztése 1. </vt:lpstr>
      <vt:lpstr>Speciális vizsgahelyzetek: A szakmai vizsga felfüggesztése 2. </vt:lpstr>
      <vt:lpstr>Speciális vizsgahelyzetek: Eltiltás a szakmai vizsgától </vt:lpstr>
      <vt:lpstr>Javító-, pótlóvizsgák  39-40. §</vt:lpstr>
      <vt:lpstr>Átmeneti szabályok (Miért kell erre figyelni?)</vt:lpstr>
      <vt:lpstr>A komplex szakmai vizsga ellenőrzése Szt.: 58. §, 18-19. § Vizsgaszabályzat: 52-53. §</vt:lpstr>
      <vt:lpstr>Komplex szakmai vizsga  Dokumentálás I. (47. §)</vt:lpstr>
      <vt:lpstr>PowerPoint bemutató</vt:lpstr>
      <vt:lpstr>Dokumentálási feladatok 1.</vt:lpstr>
      <vt:lpstr>Dokumentálási feladatok 2.</vt:lpstr>
      <vt:lpstr>A szakmai vizsgabizottság díjazása 1.</vt:lpstr>
      <vt:lpstr>A szakmai vizsgabizottság (elnök) díjazása 2.</vt:lpstr>
      <vt:lpstr>A vizsgaelnöki (tagi) jelentés 17.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Nagy Katalin</dc:creator>
  <cp:lastModifiedBy>Szabó Bálint</cp:lastModifiedBy>
  <cp:revision>409</cp:revision>
  <cp:lastPrinted>2017-02-06T06:45:00Z</cp:lastPrinted>
  <dcterms:created xsi:type="dcterms:W3CDTF">2010-06-15T13:49:13Z</dcterms:created>
  <dcterms:modified xsi:type="dcterms:W3CDTF">2017-02-07T14:39:40Z</dcterms:modified>
</cp:coreProperties>
</file>